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1.xml" ContentType="application/vnd.openxmlformats-officedocument.presentationml.tags+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comment1.xml" ContentType="application/vnd.openxmlformats-officedocument.presentationml.comment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10" r:id="rId5"/>
    <p:sldMasterId id="2147484867" r:id="rId6"/>
    <p:sldMasterId id="2147484895" r:id="rId7"/>
  </p:sldMasterIdLst>
  <p:notesMasterIdLst>
    <p:notesMasterId r:id="rId83"/>
  </p:notesMasterIdLst>
  <p:handoutMasterIdLst>
    <p:handoutMasterId r:id="rId84"/>
  </p:handoutMasterIdLst>
  <p:sldIdLst>
    <p:sldId id="1353" r:id="rId8"/>
    <p:sldId id="1483" r:id="rId9"/>
    <p:sldId id="1499" r:id="rId10"/>
    <p:sldId id="1503" r:id="rId11"/>
    <p:sldId id="1504" r:id="rId12"/>
    <p:sldId id="1502" r:id="rId13"/>
    <p:sldId id="1498" r:id="rId14"/>
    <p:sldId id="1501" r:id="rId15"/>
    <p:sldId id="1510" r:id="rId16"/>
    <p:sldId id="1511" r:id="rId17"/>
    <p:sldId id="1505" r:id="rId18"/>
    <p:sldId id="1512" r:id="rId19"/>
    <p:sldId id="1516" r:id="rId20"/>
    <p:sldId id="1513" r:id="rId21"/>
    <p:sldId id="1514" r:id="rId22"/>
    <p:sldId id="1519" r:id="rId23"/>
    <p:sldId id="1517" r:id="rId24"/>
    <p:sldId id="1518" r:id="rId25"/>
    <p:sldId id="1525" r:id="rId26"/>
    <p:sldId id="1508" r:id="rId27"/>
    <p:sldId id="1520" r:id="rId28"/>
    <p:sldId id="1521" r:id="rId29"/>
    <p:sldId id="1522" r:id="rId30"/>
    <p:sldId id="1524" r:id="rId31"/>
    <p:sldId id="1465" r:id="rId32"/>
    <p:sldId id="1445" r:id="rId33"/>
    <p:sldId id="1441" r:id="rId34"/>
    <p:sldId id="1450" r:id="rId35"/>
    <p:sldId id="1448" r:id="rId36"/>
    <p:sldId id="1449" r:id="rId37"/>
    <p:sldId id="1447" r:id="rId38"/>
    <p:sldId id="1446" r:id="rId39"/>
    <p:sldId id="1526" r:id="rId40"/>
    <p:sldId id="1467" r:id="rId41"/>
    <p:sldId id="1468" r:id="rId42"/>
    <p:sldId id="1469" r:id="rId43"/>
    <p:sldId id="1471" r:id="rId44"/>
    <p:sldId id="1472" r:id="rId45"/>
    <p:sldId id="1527" r:id="rId46"/>
    <p:sldId id="1484" r:id="rId47"/>
    <p:sldId id="1489" r:id="rId48"/>
    <p:sldId id="1490" r:id="rId49"/>
    <p:sldId id="1541" r:id="rId50"/>
    <p:sldId id="1535" r:id="rId51"/>
    <p:sldId id="1485" r:id="rId52"/>
    <p:sldId id="1539" r:id="rId53"/>
    <p:sldId id="1486" r:id="rId54"/>
    <p:sldId id="1528" r:id="rId55"/>
    <p:sldId id="1466" r:id="rId56"/>
    <p:sldId id="1451" r:id="rId57"/>
    <p:sldId id="1453" r:id="rId58"/>
    <p:sldId id="1454" r:id="rId59"/>
    <p:sldId id="1455" r:id="rId60"/>
    <p:sldId id="1456" r:id="rId61"/>
    <p:sldId id="1457" r:id="rId62"/>
    <p:sldId id="1458" r:id="rId63"/>
    <p:sldId id="1460" r:id="rId64"/>
    <p:sldId id="1461" r:id="rId65"/>
    <p:sldId id="1462" r:id="rId66"/>
    <p:sldId id="1463" r:id="rId67"/>
    <p:sldId id="1529" r:id="rId68"/>
    <p:sldId id="1536" r:id="rId69"/>
    <p:sldId id="1538" r:id="rId70"/>
    <p:sldId id="1537" r:id="rId71"/>
    <p:sldId id="1491" r:id="rId72"/>
    <p:sldId id="1492" r:id="rId73"/>
    <p:sldId id="1494" r:id="rId74"/>
    <p:sldId id="1493" r:id="rId75"/>
    <p:sldId id="1495" r:id="rId76"/>
    <p:sldId id="1496" r:id="rId77"/>
    <p:sldId id="1497" r:id="rId78"/>
    <p:sldId id="1531" r:id="rId79"/>
    <p:sldId id="1532" r:id="rId80"/>
    <p:sldId id="1530" r:id="rId81"/>
    <p:sldId id="1318" r:id="rId8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Intro" id="{D14FD52F-4623-48D3-A0EC-3FF926F4A6B1}">
          <p14:sldIdLst>
            <p14:sldId id="1353"/>
            <p14:sldId id="1483"/>
          </p14:sldIdLst>
        </p14:section>
        <p14:section name="Introduction to Cloud" id="{F798F217-B164-44E8-B165-FAC04AE1EDB0}">
          <p14:sldIdLst>
            <p14:sldId id="1499"/>
            <p14:sldId id="1503"/>
            <p14:sldId id="1504"/>
            <p14:sldId id="1502"/>
            <p14:sldId id="1498"/>
            <p14:sldId id="1501"/>
            <p14:sldId id="1510"/>
            <p14:sldId id="1511"/>
          </p14:sldIdLst>
        </p14:section>
        <p14:section name="IaaS Workloads" id="{C8A9CC8F-CF12-4908-BC14-ABE9383EEE12}">
          <p14:sldIdLst>
            <p14:sldId id="1505"/>
            <p14:sldId id="1512"/>
            <p14:sldId id="1516"/>
            <p14:sldId id="1513"/>
            <p14:sldId id="1514"/>
            <p14:sldId id="1519"/>
            <p14:sldId id="1517"/>
            <p14:sldId id="1518"/>
            <p14:sldId id="1525"/>
          </p14:sldIdLst>
        </p14:section>
        <p14:section name="DevTest" id="{6C9AA346-7BE1-48D7-864D-194AE1618DB5}">
          <p14:sldIdLst>
            <p14:sldId id="1508"/>
            <p14:sldId id="1520"/>
            <p14:sldId id="1521"/>
            <p14:sldId id="1522"/>
            <p14:sldId id="1524"/>
          </p14:sldIdLst>
        </p14:section>
        <p14:section name="AppService" id="{79BF79E8-3378-492A-B71C-7CD26AF6D537}">
          <p14:sldIdLst>
            <p14:sldId id="1465"/>
            <p14:sldId id="1445"/>
            <p14:sldId id="1441"/>
            <p14:sldId id="1450"/>
            <p14:sldId id="1448"/>
            <p14:sldId id="1449"/>
            <p14:sldId id="1447"/>
            <p14:sldId id="1446"/>
            <p14:sldId id="1526"/>
          </p14:sldIdLst>
        </p14:section>
        <p14:section name="API Mgmt" id="{4B87B453-C7AD-4DE5-BC77-927C65CAABE3}">
          <p14:sldIdLst>
            <p14:sldId id="1467"/>
            <p14:sldId id="1468"/>
            <p14:sldId id="1469"/>
            <p14:sldId id="1471"/>
            <p14:sldId id="1472"/>
            <p14:sldId id="1527"/>
          </p14:sldIdLst>
        </p14:section>
        <p14:section name="Service Fabric" id="{5419587B-E6F7-4EE5-96AD-1E0B8F68A1DF}">
          <p14:sldIdLst>
            <p14:sldId id="1484"/>
            <p14:sldId id="1489"/>
            <p14:sldId id="1490"/>
            <p14:sldId id="1541"/>
            <p14:sldId id="1535"/>
            <p14:sldId id="1485"/>
            <p14:sldId id="1539"/>
            <p14:sldId id="1486"/>
            <p14:sldId id="1528"/>
          </p14:sldIdLst>
        </p14:section>
        <p14:section name="Functions" id="{30A2C695-27A8-46E3-8B1C-C6D203DFF807}">
          <p14:sldIdLst>
            <p14:sldId id="1466"/>
            <p14:sldId id="1451"/>
            <p14:sldId id="1453"/>
            <p14:sldId id="1454"/>
            <p14:sldId id="1455"/>
            <p14:sldId id="1456"/>
            <p14:sldId id="1457"/>
            <p14:sldId id="1458"/>
            <p14:sldId id="1460"/>
            <p14:sldId id="1461"/>
            <p14:sldId id="1462"/>
            <p14:sldId id="1463"/>
            <p14:sldId id="1529"/>
            <p14:sldId id="1536"/>
            <p14:sldId id="1538"/>
            <p14:sldId id="1537"/>
          </p14:sldIdLst>
        </p14:section>
        <p14:section name="Database" id="{E71A9E38-C673-4D34-8741-2D96E5A3363A}">
          <p14:sldIdLst>
            <p14:sldId id="1491"/>
            <p14:sldId id="1492"/>
            <p14:sldId id="1494"/>
            <p14:sldId id="1493"/>
            <p14:sldId id="1495"/>
            <p14:sldId id="1496"/>
            <p14:sldId id="1497"/>
          </p14:sldIdLst>
        </p14:section>
        <p14:section name="Build &amp; Release" id="{A8A35A43-C17C-4371-9262-898D50F58DA1}">
          <p14:sldIdLst/>
        </p14:section>
        <p14:section name="Closing" id="{F9D2E8C1-0A33-46F8-B13E-5DE7EE6C67C9}">
          <p14:sldIdLst>
            <p14:sldId id="1531"/>
            <p14:sldId id="1532"/>
            <p14:sldId id="1530"/>
            <p14:sldId id="13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Jeremy Thake" initials="JT" lastIdx="3" clrIdx="2">
    <p:extLst>
      <p:ext uri="{19B8F6BF-5375-455C-9EA6-DF929625EA0E}">
        <p15:presenceInfo xmlns:p15="http://schemas.microsoft.com/office/powerpoint/2012/main" userId="S-1-5-21-2127521184-1604012920-1887927527-14265238" providerId="AD"/>
      </p:ext>
    </p:extLst>
  </p:cmAuthor>
  <p:cmAuthor id="3" name="Jeremy Thake" initials="JT [2]" lastIdx="2" clrIdx="3">
    <p:extLst>
      <p:ext uri="{19B8F6BF-5375-455C-9EA6-DF929625EA0E}">
        <p15:presenceInfo xmlns:p15="http://schemas.microsoft.com/office/powerpoint/2012/main" userId="2b0ae2b272362be2" providerId="Windows Live"/>
      </p:ext>
    </p:extLst>
  </p:cmAuthor>
  <p:cmAuthor id="4" name="Hannah Rames" initials="HR" lastIdx="6" clrIdx="4">
    <p:extLst>
      <p:ext uri="{19B8F6BF-5375-455C-9EA6-DF929625EA0E}">
        <p15:presenceInfo xmlns:p15="http://schemas.microsoft.com/office/powerpoint/2012/main" userId="def363eaf2d4bf6f" providerId="Windows Live"/>
      </p:ext>
    </p:extLst>
  </p:cmAuthor>
  <p:cmAuthor id="5" name="Ben Grefsrud" initials="BG" lastIdx="4" clrIdx="5">
    <p:extLst>
      <p:ext uri="{19B8F6BF-5375-455C-9EA6-DF929625EA0E}">
        <p15:presenceInfo xmlns:p15="http://schemas.microsoft.com/office/powerpoint/2012/main" userId="3c1801e8f2142196" providerId="Windows Live"/>
      </p:ext>
    </p:extLst>
  </p:cmAuthor>
  <p:cmAuthor id="6" name="Yochay Kiriaty" initials="YK" lastIdx="2"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8217A"/>
    <a:srgbClr val="0078D7"/>
    <a:srgbClr val="969696"/>
    <a:srgbClr val="FFFFFF"/>
    <a:srgbClr val="B4009E"/>
    <a:srgbClr val="4668C5"/>
    <a:srgbClr val="895297"/>
    <a:srgbClr val="5050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76938" autoAdjust="0"/>
  </p:normalViewPr>
  <p:slideViewPr>
    <p:cSldViewPr snapToGrid="0">
      <p:cViewPr varScale="1">
        <p:scale>
          <a:sx n="80" d="100"/>
          <a:sy n="80" d="100"/>
        </p:scale>
        <p:origin x="1116" y="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2280"/>
    </p:cViewPr>
  </p:sorterViewPr>
  <p:notesViewPr>
    <p:cSldViewPr snapToGrid="0" showGuides="1">
      <p:cViewPr varScale="1">
        <p:scale>
          <a:sx n="95" d="100"/>
          <a:sy n="95" d="100"/>
        </p:scale>
        <p:origin x="245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handoutMaster" Target="handoutMasters/handoutMaster1.xml"/><Relationship Id="rId89" Type="http://schemas.openxmlformats.org/officeDocument/2006/relationships/tableStyles" Target="tableStyles.xml"/><Relationship Id="rId7" Type="http://schemas.openxmlformats.org/officeDocument/2006/relationships/slideMaster" Target="slideMasters/slideMaster3.xml"/><Relationship Id="rId71"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4.xml"/><Relationship Id="rId82" Type="http://schemas.openxmlformats.org/officeDocument/2006/relationships/slide" Target="slides/slide75.xml"/><Relationship Id="rId90" Type="http://schemas.microsoft.com/office/2016/11/relationships/changesInfo" Target="changesInfos/changesInfo1.xml"/><Relationship Id="rId19" Type="http://schemas.openxmlformats.org/officeDocument/2006/relationships/slide" Target="slides/slide12.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an Fitzsimmons" userId="dd224c22-afc4-4fda-8bed-6caec9a9565c" providerId="ADAL" clId="{88A97876-D639-415A-B82B-B753E61B0E2D}"/>
    <pc:docChg chg="addSld delSld modSld sldOrd modSection">
      <pc:chgData name="Sean Fitzsimmons" userId="dd224c22-afc4-4fda-8bed-6caec9a9565c" providerId="ADAL" clId="{88A97876-D639-415A-B82B-B753E61B0E2D}" dt="2017-07-10T00:16:39.900" v="9" actId="2696"/>
      <pc:docMkLst>
        <pc:docMk/>
      </pc:docMkLst>
      <pc:sldChg chg="del">
        <pc:chgData name="Sean Fitzsimmons" userId="dd224c22-afc4-4fda-8bed-6caec9a9565c" providerId="ADAL" clId="{88A97876-D639-415A-B82B-B753E61B0E2D}" dt="2017-07-10T00:16:39.900" v="9" actId="2696"/>
        <pc:sldMkLst>
          <pc:docMk/>
          <pc:sldMk cId="987755843" sldId="1470"/>
        </pc:sldMkLst>
      </pc:sldChg>
      <pc:sldChg chg="modTransition">
        <pc:chgData name="Sean Fitzsimmons" userId="dd224c22-afc4-4fda-8bed-6caec9a9565c" providerId="ADAL" clId="{88A97876-D639-415A-B82B-B753E61B0E2D}" dt="2017-07-09T17:11:38.754" v="8"/>
        <pc:sldMkLst>
          <pc:docMk/>
          <pc:sldMk cId="833546710" sldId="1483"/>
        </pc:sldMkLst>
      </pc:sldChg>
      <pc:sldChg chg="add">
        <pc:chgData name="Sean Fitzsimmons" userId="dd224c22-afc4-4fda-8bed-6caec9a9565c" providerId="ADAL" clId="{88A97876-D639-415A-B82B-B753E61B0E2D}" dt="2017-07-09T15:48:20.239" v="0"/>
        <pc:sldMkLst>
          <pc:docMk/>
          <pc:sldMk cId="2089810888" sldId="1491"/>
        </pc:sldMkLst>
      </pc:sldChg>
      <pc:sldChg chg="add">
        <pc:chgData name="Sean Fitzsimmons" userId="dd224c22-afc4-4fda-8bed-6caec9a9565c" providerId="ADAL" clId="{88A97876-D639-415A-B82B-B753E61B0E2D}" dt="2017-07-09T15:53:59.606" v="1"/>
        <pc:sldMkLst>
          <pc:docMk/>
          <pc:sldMk cId="2155646575" sldId="1492"/>
        </pc:sldMkLst>
      </pc:sldChg>
      <pc:sldChg chg="add">
        <pc:chgData name="Sean Fitzsimmons" userId="dd224c22-afc4-4fda-8bed-6caec9a9565c" providerId="ADAL" clId="{88A97876-D639-415A-B82B-B753E61B0E2D}" dt="2017-07-09T15:53:59.606" v="1"/>
        <pc:sldMkLst>
          <pc:docMk/>
          <pc:sldMk cId="1724022368" sldId="1493"/>
        </pc:sldMkLst>
      </pc:sldChg>
      <pc:sldChg chg="add ord">
        <pc:chgData name="Sean Fitzsimmons" userId="dd224c22-afc4-4fda-8bed-6caec9a9565c" providerId="ADAL" clId="{88A97876-D639-415A-B82B-B753E61B0E2D}" dt="2017-07-09T15:54:20.096" v="2"/>
        <pc:sldMkLst>
          <pc:docMk/>
          <pc:sldMk cId="3466354411" sldId="1494"/>
        </pc:sldMkLst>
      </pc:sldChg>
      <pc:sldChg chg="add">
        <pc:chgData name="Sean Fitzsimmons" userId="dd224c22-afc4-4fda-8bed-6caec9a9565c" providerId="ADAL" clId="{88A97876-D639-415A-B82B-B753E61B0E2D}" dt="2017-07-09T16:24:52.036" v="3"/>
        <pc:sldMkLst>
          <pc:docMk/>
          <pc:sldMk cId="366171295" sldId="1495"/>
        </pc:sldMkLst>
      </pc:sldChg>
      <pc:sldChg chg="add setBg">
        <pc:chgData name="Sean Fitzsimmons" userId="dd224c22-afc4-4fda-8bed-6caec9a9565c" providerId="ADAL" clId="{88A97876-D639-415A-B82B-B753E61B0E2D}" dt="2017-07-09T16:26:59.198" v="4"/>
        <pc:sldMkLst>
          <pc:docMk/>
          <pc:sldMk cId="576616880" sldId="1496"/>
        </pc:sldMkLst>
      </pc:sldChg>
      <pc:sldChg chg="add">
        <pc:chgData name="Sean Fitzsimmons" userId="dd224c22-afc4-4fda-8bed-6caec9a9565c" providerId="ADAL" clId="{88A97876-D639-415A-B82B-B753E61B0E2D}" dt="2017-07-09T16:26:59.198" v="4"/>
        <pc:sldMkLst>
          <pc:docMk/>
          <pc:sldMk cId="2908943509" sldId="1497"/>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6" dt="2016-09-11T22:23:39.897" idx="2">
    <p:pos x="10" y="10"/>
    <p:text>not clear what message this slide drives</p:text>
    <p:extLst>
      <p:ext uri="{C676402C-5697-4E1C-873F-D02D1690AC5C}">
        <p15:threadingInfo xmlns:p15="http://schemas.microsoft.com/office/powerpoint/2012/main" timeZoneBias="420"/>
      </p:ext>
    </p:extLst>
  </p:cm>
  <p:cm authorId="2" dt="2016-10-06T10:58:21.841" idx="1">
    <p:pos x="106" y="106"/>
    <p:text>Chris has changed this</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A6E671-4A8F-41F7-A78A-C1EB1C7461B7}" type="datetime8">
              <a:rPr lang="en-US" smtClean="0">
                <a:latin typeface="Segoe UI" pitchFamily="34" charset="0"/>
              </a:rPr>
              <a:t>9/18/2017 10:31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1E3D9A8-B192-4A52-9A35-0D8F05762CB6}" type="datetime8">
              <a:rPr lang="en-US" smtClean="0"/>
              <a:t>9/18/2017 10:31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zure.microsoft.com/en-us/documentation/articles/app-service-logic-use-logic-app-template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zure.microsoft.com/en-us/documentation/articles/app-service-api-apps-why-best-platform/#concepts"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azure.microsoft.com/en-us/documentation/articles/app-service-logic-what-are-logic-apps/" TargetMode="External"/><Relationship Id="rId4" Type="http://schemas.openxmlformats.org/officeDocument/2006/relationships/hyperlink" Target="https://azure.microsoft.com/en-us/documentation/articles/app-service-authentication-overview/"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4C9C96-1A45-41F3-9E33-9E7A945D3C80}"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Header Placeholder 7">
            <a:extLst>
              <a:ext uri="{FF2B5EF4-FFF2-40B4-BE49-F238E27FC236}">
                <a16:creationId xmlns:a16="http://schemas.microsoft.com/office/drawing/2014/main" id="{BB3D0761-1CD5-452F-95A7-3FE28798F0D7}"/>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801060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ARM Templates can be </a:t>
            </a:r>
            <a:r>
              <a:rPr lang="en-US" sz="900" kern="1200" dirty="0" err="1">
                <a:solidFill>
                  <a:schemeClr val="tx1"/>
                </a:solidFill>
                <a:effectLst/>
                <a:latin typeface="Segoe UI Light" pitchFamily="34" charset="0"/>
                <a:ea typeface="+mn-ea"/>
                <a:cs typeface="+mn-cs"/>
              </a:rPr>
              <a:t>writtin</a:t>
            </a:r>
            <a:r>
              <a:rPr lang="en-US" sz="900" kern="1200" dirty="0">
                <a:solidFill>
                  <a:schemeClr val="tx1"/>
                </a:solidFill>
                <a:effectLst/>
                <a:latin typeface="Segoe UI Light" pitchFamily="34" charset="0"/>
                <a:ea typeface="+mn-ea"/>
                <a:cs typeface="+mn-cs"/>
              </a:rPr>
              <a:t> in VS with </a:t>
            </a:r>
            <a:r>
              <a:rPr lang="en-US" sz="900" kern="1200" dirty="0" err="1">
                <a:solidFill>
                  <a:schemeClr val="tx1"/>
                </a:solidFill>
                <a:effectLst/>
                <a:latin typeface="Segoe UI Light" pitchFamily="34" charset="0"/>
                <a:ea typeface="+mn-ea"/>
                <a:cs typeface="+mn-cs"/>
              </a:rPr>
              <a:t>json</a:t>
            </a:r>
            <a:r>
              <a:rPr lang="en-US" sz="900" kern="1200" dirty="0">
                <a:solidFill>
                  <a:schemeClr val="tx1"/>
                </a:solidFill>
                <a:effectLst/>
                <a:latin typeface="Segoe UI Light" pitchFamily="34" charset="0"/>
                <a:ea typeface="+mn-ea"/>
                <a:cs typeface="+mn-cs"/>
              </a:rPr>
              <a:t> nomenclature and stored in source control and processed to create environments. Truly coding/scripting infrastructure!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Existing configurations can be exported to ARM templates.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Template limit 1MB and 64 kb for parameter files.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Talk about UI tools and marketplace for pre-defined templates.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Header Placeholder 4">
            <a:extLst>
              <a:ext uri="{FF2B5EF4-FFF2-40B4-BE49-F238E27FC236}">
                <a16:creationId xmlns:a16="http://schemas.microsoft.com/office/drawing/2014/main" id="{8076C288-BB97-489E-A204-4AEEC223D950}"/>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2958803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2BA160-8CDF-4884-950E-29BC47FB6BA8}"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
        <p:nvSpPr>
          <p:cNvPr id="8" name="Header Placeholder 7">
            <a:extLst>
              <a:ext uri="{FF2B5EF4-FFF2-40B4-BE49-F238E27FC236}">
                <a16:creationId xmlns:a16="http://schemas.microsoft.com/office/drawing/2014/main" id="{7495979A-9AE0-460C-9917-84905A200C88}"/>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294768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 and N series is RDMA (Remote Direct Memory Access) optimized for parallel computing)</a:t>
            </a:r>
          </a:p>
          <a:p>
            <a:endParaRPr lang="en-US" dirty="0"/>
          </a:p>
          <a:p>
            <a:r>
              <a:rPr lang="en-US" dirty="0"/>
              <a:t>New FPGA chips rolled out across azure datacenters expressly for </a:t>
            </a:r>
            <a:r>
              <a:rPr lang="en-US" dirty="0" err="1"/>
              <a:t>hyperscale</a:t>
            </a:r>
            <a:r>
              <a:rPr lang="en-US" dirty="0"/>
              <a:t> computing – Wikipedia translation 1/10</a:t>
            </a:r>
            <a:r>
              <a:rPr lang="en-US" baseline="30000" dirty="0"/>
              <a:t>th</a:t>
            </a:r>
            <a:r>
              <a:rPr lang="en-US" dirty="0"/>
              <a:t> of  a second </a:t>
            </a:r>
            <a:r>
              <a:rPr lang="en-US" dirty="0" err="1"/>
              <a:t>exa</a:t>
            </a:r>
            <a:endParaRPr lang="en-US" dirty="0"/>
          </a:p>
          <a:p>
            <a:endParaRPr lang="en-US" dirty="0"/>
          </a:p>
          <a:p>
            <a:r>
              <a:rPr lang="en-US" sz="900" b="0" i="0" kern="1200" dirty="0">
                <a:solidFill>
                  <a:schemeClr val="tx1"/>
                </a:solidFill>
                <a:effectLst/>
                <a:latin typeface="Segoe UI" pitchFamily="34" charset="0"/>
                <a:ea typeface="+mn-ea"/>
                <a:cs typeface="+mn-cs"/>
              </a:rPr>
              <a:t>An even more impressive demonstration involved translating the contents of the English version Wikipedia. The same four FGPA cards would take nearly four hours to translate all 3 billion words of text (about a quarter-mile stack of paper if printed out) into another language. most of the capacity of Azure – about one </a:t>
            </a:r>
            <a:r>
              <a:rPr lang="en-US" sz="900" b="0" i="0" kern="1200" dirty="0" err="1">
                <a:solidFill>
                  <a:schemeClr val="tx1"/>
                </a:solidFill>
                <a:effectLst/>
                <a:latin typeface="Segoe UI" pitchFamily="34" charset="0"/>
                <a:ea typeface="+mn-ea"/>
                <a:cs typeface="+mn-cs"/>
              </a:rPr>
              <a:t>exa</a:t>
            </a:r>
            <a:r>
              <a:rPr lang="en-US" sz="900" b="0" i="0" kern="1200" dirty="0">
                <a:solidFill>
                  <a:schemeClr val="tx1"/>
                </a:solidFill>
                <a:effectLst/>
                <a:latin typeface="Segoe UI" pitchFamily="34" charset="0"/>
                <a:ea typeface="+mn-ea"/>
                <a:cs typeface="+mn-cs"/>
              </a:rPr>
              <a:t>-op worth of compute –applied it to the Wikipedia job, it ran through the entire text in less than a tenth of a second.</a:t>
            </a:r>
          </a:p>
          <a:p>
            <a:endParaRPr lang="en-US" sz="900" b="0" i="0" kern="1200" dirty="0">
              <a:solidFill>
                <a:schemeClr val="tx1"/>
              </a:solidFill>
              <a:effectLst/>
              <a:latin typeface="Segoe UI" pitchFamily="34" charset="0"/>
              <a:ea typeface="+mn-ea"/>
              <a:cs typeface="+mn-cs"/>
            </a:endParaRPr>
          </a:p>
          <a:p>
            <a:r>
              <a:rPr lang="en-US" sz="900" b="0" i="0" kern="1200" dirty="0">
                <a:solidFill>
                  <a:schemeClr val="tx1"/>
                </a:solidFill>
                <a:effectLst/>
                <a:latin typeface="Segoe UI" pitchFamily="34" charset="0"/>
                <a:ea typeface="+mn-ea"/>
                <a:cs typeface="+mn-cs"/>
              </a:rPr>
              <a:t>Manually upload VHD to Azure from on-premises. No support for VHDX format.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a:extLst>
              <a:ext uri="{FF2B5EF4-FFF2-40B4-BE49-F238E27FC236}">
                <a16:creationId xmlns:a16="http://schemas.microsoft.com/office/drawing/2014/main" id="{2B7682BA-7A57-48D2-A4A6-C75517067214}"/>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1715105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 and N series is RDMA (Remote Direct Memory Access) optimized for parallel computing)</a:t>
            </a:r>
          </a:p>
          <a:p>
            <a:endParaRPr lang="en-US" dirty="0"/>
          </a:p>
          <a:p>
            <a:r>
              <a:rPr lang="en-US" dirty="0"/>
              <a:t>New FPGA chips rolled out across azure datacenters expressly for </a:t>
            </a:r>
            <a:r>
              <a:rPr lang="en-US" dirty="0" err="1"/>
              <a:t>hyperscale</a:t>
            </a:r>
            <a:r>
              <a:rPr lang="en-US" dirty="0"/>
              <a:t> computing – Wikipedia translation 1/10</a:t>
            </a:r>
            <a:r>
              <a:rPr lang="en-US" baseline="30000" dirty="0"/>
              <a:t>th</a:t>
            </a:r>
            <a:r>
              <a:rPr lang="en-US" dirty="0"/>
              <a:t> of  a second </a:t>
            </a:r>
            <a:r>
              <a:rPr lang="en-US" dirty="0" err="1"/>
              <a:t>exa</a:t>
            </a:r>
            <a:endParaRPr lang="en-US" dirty="0"/>
          </a:p>
          <a:p>
            <a:endParaRPr lang="en-US" dirty="0"/>
          </a:p>
          <a:p>
            <a:r>
              <a:rPr lang="en-US" sz="900" b="0" i="0" kern="1200" dirty="0">
                <a:solidFill>
                  <a:schemeClr val="tx1"/>
                </a:solidFill>
                <a:effectLst/>
                <a:latin typeface="Segoe UI" pitchFamily="34" charset="0"/>
                <a:ea typeface="+mn-ea"/>
                <a:cs typeface="+mn-cs"/>
              </a:rPr>
              <a:t>An even more impressive demonstration involved translating the contents of the English version Wikipedia. The same four FGPA cards would take nearly four hours to translate all 3 billion words of text (about a quarter-mile stack of paper if printed out) into another language. most of the capacity of Azure – about one </a:t>
            </a:r>
            <a:r>
              <a:rPr lang="en-US" sz="900" b="0" i="0" kern="1200" dirty="0" err="1">
                <a:solidFill>
                  <a:schemeClr val="tx1"/>
                </a:solidFill>
                <a:effectLst/>
                <a:latin typeface="Segoe UI" pitchFamily="34" charset="0"/>
                <a:ea typeface="+mn-ea"/>
                <a:cs typeface="+mn-cs"/>
              </a:rPr>
              <a:t>exa</a:t>
            </a:r>
            <a:r>
              <a:rPr lang="en-US" sz="900" b="0" i="0" kern="1200" dirty="0">
                <a:solidFill>
                  <a:schemeClr val="tx1"/>
                </a:solidFill>
                <a:effectLst/>
                <a:latin typeface="Segoe UI" pitchFamily="34" charset="0"/>
                <a:ea typeface="+mn-ea"/>
                <a:cs typeface="+mn-cs"/>
              </a:rPr>
              <a:t>-op worth of compute –applied it to the Wikipedia job, it ran through the entire text in less than a tenth of a second.</a:t>
            </a:r>
          </a:p>
          <a:p>
            <a:endParaRPr lang="en-US" sz="900" b="0" i="0" kern="1200" dirty="0">
              <a:solidFill>
                <a:schemeClr val="tx1"/>
              </a:solidFill>
              <a:effectLst/>
              <a:latin typeface="Segoe UI" pitchFamily="34" charset="0"/>
              <a:ea typeface="+mn-ea"/>
              <a:cs typeface="+mn-cs"/>
            </a:endParaRPr>
          </a:p>
          <a:p>
            <a:r>
              <a:rPr lang="en-US" sz="900" b="0" i="0" kern="1200" dirty="0">
                <a:solidFill>
                  <a:schemeClr val="tx1"/>
                </a:solidFill>
                <a:effectLst/>
                <a:latin typeface="Segoe UI" pitchFamily="34" charset="0"/>
                <a:ea typeface="+mn-ea"/>
                <a:cs typeface="+mn-cs"/>
              </a:rPr>
              <a:t>Manually upload VHD to Azure from on-premises. No support for VHDX format.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a:extLst>
              <a:ext uri="{FF2B5EF4-FFF2-40B4-BE49-F238E27FC236}">
                <a16:creationId xmlns:a16="http://schemas.microsoft.com/office/drawing/2014/main" id="{9D8432E6-AE37-4929-9D2B-F33093E51E15}"/>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2566732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pitchFamily="34" charset="0"/>
                <a:ea typeface="+mn-ea"/>
                <a:cs typeface="+mn-cs"/>
              </a:rPr>
              <a:t>Sometimes you need to update your app, or Microsoft needs to update the host on which your VM(s) are running. </a:t>
            </a:r>
            <a:r>
              <a:rPr lang="en-US" sz="900" b="1" i="0" kern="1200" dirty="0">
                <a:solidFill>
                  <a:schemeClr val="tx1"/>
                </a:solidFill>
                <a:effectLst/>
                <a:latin typeface="Segoe UI" pitchFamily="34" charset="0"/>
                <a:ea typeface="+mn-ea"/>
                <a:cs typeface="+mn-cs"/>
              </a:rPr>
              <a:t>Note that with IaaS VMs, Microsoft does not automatically update your VMs.</a:t>
            </a:r>
            <a:endParaRPr lang="en-US" b="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a:extLst>
              <a:ext uri="{FF2B5EF4-FFF2-40B4-BE49-F238E27FC236}">
                <a16:creationId xmlns:a16="http://schemas.microsoft.com/office/drawing/2014/main" id="{A5C18EBA-19AA-4740-9339-1CCE1B254666}"/>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1813875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000" dirty="0">
              <a:latin typeface="Segoe UI Light" pitchFamily="34" charset="0"/>
            </a:endParaRPr>
          </a:p>
        </p:txBody>
      </p:sp>
      <p:sp>
        <p:nvSpPr>
          <p:cNvPr id="5" name="Footer Placeholder 4"/>
          <p:cNvSpPr>
            <a:spLocks noGrp="1"/>
          </p:cNvSpPr>
          <p:nvPr>
            <p:ph type="ftr" sz="quarter" idx="11"/>
          </p:nvPr>
        </p:nvSpPr>
        <p:spPr/>
        <p:txBody>
          <a:bodyPr/>
          <a:lstStyle/>
          <a:p>
            <a:pPr marL="0" marR="0" lvl="0" indent="0" defTabSz="95065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5065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0E2A0E-C24A-4883-8C2A-07BBFAE6FF5E}" type="datetime8">
              <a:rPr kumimoji="0" lang="en-US" sz="1800" b="0" i="0" u="none" strike="noStrike" kern="0" cap="none" spc="0" normalizeH="0" baseline="0" noProof="0" smtClean="0">
                <a:ln>
                  <a:noFill/>
                </a:ln>
                <a:solidFill>
                  <a:prstClr val="black"/>
                </a:solidFill>
                <a:effectLst/>
                <a:uLnTx/>
                <a:uFillTx/>
              </a:rPr>
              <a:t>9/18/2017 10:31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
        <p:nvSpPr>
          <p:cNvPr id="8" name="Header Placeholder 7">
            <a:extLst>
              <a:ext uri="{FF2B5EF4-FFF2-40B4-BE49-F238E27FC236}">
                <a16:creationId xmlns:a16="http://schemas.microsoft.com/office/drawing/2014/main" id="{6D364507-1E93-40AF-BB28-E27C4898315E}"/>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042571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AF7107-D06D-4DC9-B0F5-3CD9EBB9ABC9}"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
        <p:nvSpPr>
          <p:cNvPr id="8" name="Header Placeholder 7">
            <a:extLst>
              <a:ext uri="{FF2B5EF4-FFF2-40B4-BE49-F238E27FC236}">
                <a16:creationId xmlns:a16="http://schemas.microsoft.com/office/drawing/2014/main" id="{8B3DABC5-D285-47F2-956C-1021D506E9FB}"/>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218579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900" b="0" i="0" kern="1200" dirty="0">
                <a:solidFill>
                  <a:schemeClr val="tx1"/>
                </a:solidFill>
                <a:effectLst/>
                <a:latin typeface="Segoe UI" pitchFamily="34" charset="0"/>
                <a:ea typeface="+mn-ea"/>
                <a:cs typeface="+mn-cs"/>
              </a:rPr>
              <a:t>Azure </a:t>
            </a:r>
            <a:r>
              <a:rPr lang="en-US" sz="900" b="1" i="0" kern="1200" dirty="0">
                <a:solidFill>
                  <a:schemeClr val="tx1"/>
                </a:solidFill>
                <a:effectLst/>
                <a:latin typeface="Segoe UI" pitchFamily="34" charset="0"/>
                <a:ea typeface="+mn-ea"/>
                <a:cs typeface="+mn-cs"/>
              </a:rPr>
              <a:t>Blob storage</a:t>
            </a:r>
            <a:r>
              <a:rPr lang="en-US" sz="900" b="0" i="0" kern="1200" dirty="0">
                <a:solidFill>
                  <a:schemeClr val="tx1"/>
                </a:solidFill>
                <a:effectLst/>
                <a:latin typeface="Segoe UI" pitchFamily="34" charset="0"/>
                <a:ea typeface="+mn-ea"/>
                <a:cs typeface="+mn-cs"/>
              </a:rPr>
              <a:t> is a service for storing large amounts of unstructured object data, such as text, images, documents that can be accessed from anywhere in the world via HTTP or HTTPS. You can use </a:t>
            </a:r>
            <a:r>
              <a:rPr lang="en-US" sz="900" b="1" i="0" kern="1200" dirty="0">
                <a:solidFill>
                  <a:schemeClr val="tx1"/>
                </a:solidFill>
                <a:effectLst/>
                <a:latin typeface="Segoe UI" pitchFamily="34" charset="0"/>
                <a:ea typeface="+mn-ea"/>
                <a:cs typeface="+mn-cs"/>
              </a:rPr>
              <a:t>Blob storage</a:t>
            </a:r>
            <a:r>
              <a:rPr lang="en-US" sz="900" b="0" i="0" kern="1200" dirty="0">
                <a:solidFill>
                  <a:schemeClr val="tx1"/>
                </a:solidFill>
                <a:effectLst/>
                <a:latin typeface="Segoe UI" pitchFamily="34" charset="0"/>
                <a:ea typeface="+mn-ea"/>
                <a:cs typeface="+mn-cs"/>
              </a:rPr>
              <a:t> to expose data publicly to the world, or to store application data privately.</a:t>
            </a:r>
          </a:p>
          <a:p>
            <a:endParaRPr lang="en-US" sz="900" b="0" i="0" kern="1200" dirty="0">
              <a:solidFill>
                <a:schemeClr val="tx1"/>
              </a:solidFill>
              <a:effectLst/>
              <a:latin typeface="Segoe UI" pitchFamily="34" charset="0"/>
              <a:ea typeface="+mn-ea"/>
              <a:cs typeface="+mn-cs"/>
            </a:endParaRPr>
          </a:p>
          <a:p>
            <a:r>
              <a:rPr lang="en-US" sz="900" b="0" i="0" kern="1200" dirty="0">
                <a:solidFill>
                  <a:schemeClr val="tx1"/>
                </a:solidFill>
                <a:effectLst/>
                <a:latin typeface="Segoe UI" pitchFamily="34" charset="0"/>
                <a:ea typeface="+mn-ea"/>
                <a:cs typeface="+mn-cs"/>
              </a:rPr>
              <a:t>Table storage does not support secondary indexes and so any efficient queries should contain the </a:t>
            </a:r>
            <a:r>
              <a:rPr lang="en-US" sz="900" b="0" i="0" kern="1200" dirty="0" err="1">
                <a:solidFill>
                  <a:schemeClr val="tx1"/>
                </a:solidFill>
                <a:effectLst/>
                <a:latin typeface="Segoe UI" pitchFamily="34" charset="0"/>
                <a:ea typeface="+mn-ea"/>
                <a:cs typeface="+mn-cs"/>
              </a:rPr>
              <a:t>RowKey</a:t>
            </a:r>
            <a:r>
              <a:rPr lang="en-US" sz="900" b="0" i="0" kern="1200" dirty="0">
                <a:solidFill>
                  <a:schemeClr val="tx1"/>
                </a:solidFill>
                <a:effectLst/>
                <a:latin typeface="Segoe UI" pitchFamily="34" charset="0"/>
                <a:ea typeface="+mn-ea"/>
                <a:cs typeface="+mn-cs"/>
              </a:rPr>
              <a:t> and the </a:t>
            </a:r>
            <a:r>
              <a:rPr lang="en-US" sz="900" b="0" i="0" kern="1200" dirty="0" err="1">
                <a:solidFill>
                  <a:schemeClr val="tx1"/>
                </a:solidFill>
                <a:effectLst/>
                <a:latin typeface="Segoe UI" pitchFamily="34" charset="0"/>
                <a:ea typeface="+mn-ea"/>
                <a:cs typeface="+mn-cs"/>
              </a:rPr>
              <a:t>PartitionKey</a:t>
            </a:r>
            <a:r>
              <a:rPr lang="en-US" sz="900" b="0" i="0" kern="1200" dirty="0">
                <a:solidFill>
                  <a:schemeClr val="tx1"/>
                </a:solidFill>
                <a:effectLst/>
                <a:latin typeface="Segoe UI" pitchFamily="34" charset="0"/>
                <a:ea typeface="+mn-ea"/>
                <a:cs typeface="+mn-cs"/>
              </a:rPr>
              <a:t>. There can be workarounds such as saving the same data twice in the same table with different </a:t>
            </a:r>
            <a:r>
              <a:rPr lang="en-US" sz="900" b="0" i="0" kern="1200" dirty="0" err="1">
                <a:solidFill>
                  <a:schemeClr val="tx1"/>
                </a:solidFill>
                <a:effectLst/>
                <a:latin typeface="Segoe UI" pitchFamily="34" charset="0"/>
                <a:ea typeface="+mn-ea"/>
                <a:cs typeface="+mn-cs"/>
              </a:rPr>
              <a:t>RowKeys</a:t>
            </a:r>
            <a:r>
              <a:rPr lang="en-US" sz="900" b="0" i="0" kern="1200" dirty="0">
                <a:solidFill>
                  <a:schemeClr val="tx1"/>
                </a:solidFill>
                <a:effectLst/>
                <a:latin typeface="Segoe UI" pitchFamily="34" charset="0"/>
                <a:ea typeface="+mn-ea"/>
                <a:cs typeface="+mn-cs"/>
              </a:rPr>
              <a:t>.</a:t>
            </a:r>
          </a:p>
          <a:p>
            <a:pPr marL="171450" indent="-171450">
              <a:buFont typeface="Wingdings" panose="05000000000000000000" pitchFamily="2" charset="2"/>
              <a:buChar char="§"/>
            </a:pPr>
            <a:r>
              <a:rPr lang="en-US" sz="900" b="0" i="0" kern="1200" dirty="0">
                <a:solidFill>
                  <a:schemeClr val="tx1"/>
                </a:solidFill>
                <a:effectLst/>
                <a:latin typeface="Segoe UI" pitchFamily="34" charset="0"/>
                <a:ea typeface="+mn-ea"/>
                <a:cs typeface="+mn-cs"/>
              </a:rPr>
              <a:t>Key-value table storage</a:t>
            </a:r>
          </a:p>
          <a:p>
            <a:pPr marL="171450" indent="-171450">
              <a:buFont typeface="Wingdings" panose="05000000000000000000" pitchFamily="2" charset="2"/>
              <a:buChar char="§"/>
            </a:pPr>
            <a:r>
              <a:rPr lang="en-US" sz="900" b="0" i="0" kern="1200" dirty="0">
                <a:solidFill>
                  <a:schemeClr val="tx1"/>
                </a:solidFill>
                <a:effectLst/>
                <a:latin typeface="Segoe UI" pitchFamily="34" charset="0"/>
                <a:ea typeface="+mn-ea"/>
                <a:cs typeface="+mn-cs"/>
              </a:rPr>
              <a:t>Structured or unstructured data</a:t>
            </a:r>
          </a:p>
          <a:p>
            <a:pPr marL="171450" indent="-171450">
              <a:buFont typeface="Wingdings" panose="05000000000000000000" pitchFamily="2" charset="2"/>
              <a:buChar char="§"/>
            </a:pPr>
            <a:r>
              <a:rPr lang="en-US" sz="900" b="0" i="0" kern="1200" dirty="0">
                <a:solidFill>
                  <a:schemeClr val="tx1"/>
                </a:solidFill>
                <a:effectLst/>
                <a:latin typeface="Segoe UI" pitchFamily="34" charset="0"/>
                <a:ea typeface="+mn-ea"/>
                <a:cs typeface="+mn-cs"/>
              </a:rPr>
              <a:t>Low latency at Internet scale</a:t>
            </a:r>
          </a:p>
          <a:p>
            <a:pPr marL="171450" indent="-171450">
              <a:buFont typeface="Wingdings" panose="05000000000000000000" pitchFamily="2" charset="2"/>
              <a:buChar char="§"/>
            </a:pPr>
            <a:endParaRPr lang="en-US" sz="900" b="0" i="0" kern="1200" dirty="0">
              <a:solidFill>
                <a:schemeClr val="tx1"/>
              </a:solidFill>
              <a:effectLst/>
              <a:latin typeface="Segoe UI" pitchFamily="34" charset="0"/>
              <a:ea typeface="+mn-ea"/>
              <a:cs typeface="+mn-cs"/>
            </a:endParaRPr>
          </a:p>
          <a:p>
            <a:pPr marL="171450" indent="-171450">
              <a:buFont typeface="Wingdings" panose="05000000000000000000" pitchFamily="2" charset="2"/>
              <a:buChar char="§"/>
            </a:pPr>
            <a:r>
              <a:rPr lang="en-US" sz="900" b="0" i="0" kern="1200" dirty="0">
                <a:solidFill>
                  <a:schemeClr val="tx1"/>
                </a:solidFill>
                <a:effectLst/>
                <a:latin typeface="Segoe UI" pitchFamily="34" charset="0"/>
                <a:ea typeface="+mn-ea"/>
                <a:cs typeface="+mn-cs"/>
              </a:rPr>
              <a:t>Azure Queue storage helps your applications absorb unexpected traffic bursts and can prevent servers from being overwhelmed by a sudden flood of requests. Instead of getting dropped, incoming requests are buffered in the queue until servers catch up—so traffic bursts don’t take down your applications.</a:t>
            </a:r>
          </a:p>
          <a:p>
            <a:endParaRPr lang="en-US" dirty="0"/>
          </a:p>
          <a:p>
            <a:endParaRPr lang="en-US" dirty="0"/>
          </a:p>
          <a:p>
            <a:r>
              <a:rPr lang="en-US" sz="900" b="0" i="0" kern="1200" dirty="0">
                <a:solidFill>
                  <a:schemeClr val="tx1"/>
                </a:solidFill>
                <a:effectLst/>
                <a:latin typeface="Segoe UI" pitchFamily="34" charset="0"/>
                <a:ea typeface="+mn-ea"/>
                <a:cs typeface="+mn-cs"/>
              </a:rPr>
              <a:t>With Azure Key Vault, you can encrypt keys and small secrets like passwords using keys stored in hardware security modules (HSMs). For added assurance, you can import or generate keys in HSMs. If you choose to do this, Microsoft will process your keys in FIPS 140-2 Level 2 validated HSMs (hardware and firmware). Key Vault is designed so that Microsoft does not see or extract your keys. Monitor and audit key use with Azure logging—pipe logs into Azure HDInsight or your SIEM for additional analysis and threat detection.</a:t>
            </a:r>
          </a:p>
          <a:p>
            <a:endParaRPr lang="en-US" sz="900" b="0" i="0" kern="1200" dirty="0">
              <a:solidFill>
                <a:schemeClr val="tx1"/>
              </a:solidFill>
              <a:effectLst/>
              <a:latin typeface="Segoe UI" pitchFamily="34" charset="0"/>
              <a:ea typeface="+mn-ea"/>
              <a:cs typeface="+mn-cs"/>
            </a:endParaRPr>
          </a:p>
          <a:p>
            <a:r>
              <a:rPr lang="en-US" sz="900" b="0" i="0" kern="1200" dirty="0">
                <a:solidFill>
                  <a:schemeClr val="tx1"/>
                </a:solidFill>
                <a:effectLst/>
                <a:latin typeface="Segoe UI" pitchFamily="34" charset="0"/>
                <a:ea typeface="+mn-ea"/>
                <a:cs typeface="+mn-cs"/>
              </a:rPr>
              <a:t>With Key Vault, there's no need to provision, configure, patch, and maintain HSMs and key management software. You can provision new vaults and keys (or import keys from your own HSMs) in minutes and centrally manage keys, secrets, and policies. You maintain control over your keys—simply grant permission for your own and third-party applications to use them as needed. Applications never have direct access to keys. Developers easily manage keys used for Dev/Test and migrate seamlessly to production keys managed by security operations. </a:t>
            </a:r>
            <a:r>
              <a:rPr lang="en-US" sz="900" b="0" i="0" kern="1200">
                <a:solidFill>
                  <a:schemeClr val="tx1"/>
                </a:solidFill>
                <a:effectLst/>
                <a:latin typeface="Segoe UI" pitchFamily="34" charset="0"/>
                <a:ea typeface="+mn-ea"/>
                <a:cs typeface="+mn-cs"/>
              </a:rPr>
              <a:t>You can simplify and automate tasks related to SSL/TLS certificates - Key Vault enables you to enroll and automatically renew certificates from supported Public Certificate Authorities.</a:t>
            </a:r>
            <a:endParaRPr lang="en-US"/>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a:extLst>
              <a:ext uri="{FF2B5EF4-FFF2-40B4-BE49-F238E27FC236}">
                <a16:creationId xmlns:a16="http://schemas.microsoft.com/office/drawing/2014/main" id="{1E1D4141-44EB-4AED-86BF-F3EE72A5B098}"/>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1747180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46C7753-25A6-4341-AA03-AD2496AA098D}"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
        <p:nvSpPr>
          <p:cNvPr id="8" name="Header Placeholder 7">
            <a:extLst>
              <a:ext uri="{FF2B5EF4-FFF2-40B4-BE49-F238E27FC236}">
                <a16:creationId xmlns:a16="http://schemas.microsoft.com/office/drawing/2014/main" id="{92BD2D57-A609-4D33-80C5-BAB9CECCF5D8}"/>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511677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TFS lab on MS subscription</a:t>
            </a:r>
          </a:p>
          <a:p>
            <a:r>
              <a:rPr lang="en-US" dirty="0"/>
              <a:t>Show TFS 2017 VM on MS subscription</a:t>
            </a:r>
          </a:p>
          <a:p>
            <a:r>
              <a:rPr lang="en-US" dirty="0"/>
              <a:t>Create (or show already created) VM running IIS using https://github.com/Azure/azure-quickstart-templates/tree/master/201-web-app-vm-dsc</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22C286B-1ACB-4A11-BC71-FA7089E41B22}"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
        <p:nvSpPr>
          <p:cNvPr id="8" name="Header Placeholder 7">
            <a:extLst>
              <a:ext uri="{FF2B5EF4-FFF2-40B4-BE49-F238E27FC236}">
                <a16:creationId xmlns:a16="http://schemas.microsoft.com/office/drawing/2014/main" id="{7BE110A8-55A2-4681-A598-252A1F49C67D}"/>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253854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DF9C8B3-3658-4121-964A-F1717FAADBB4}"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Header Placeholder 7">
            <a:extLst>
              <a:ext uri="{FF2B5EF4-FFF2-40B4-BE49-F238E27FC236}">
                <a16:creationId xmlns:a16="http://schemas.microsoft.com/office/drawing/2014/main" id="{CD9BDAD9-6CA9-4B75-A794-6399996CCF82}"/>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654572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A548CEF-F0A9-4774-8D61-EDA9A5ADFA22}"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
        <p:nvSpPr>
          <p:cNvPr id="8" name="Header Placeholder 7">
            <a:extLst>
              <a:ext uri="{FF2B5EF4-FFF2-40B4-BE49-F238E27FC236}">
                <a16:creationId xmlns:a16="http://schemas.microsoft.com/office/drawing/2014/main" id="{C4583A81-00AF-4426-888A-C1C8F76076F0}"/>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306131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E6F7DF5-8BFF-4DDC-BF25-E764CCACEFCC}"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
        <p:nvSpPr>
          <p:cNvPr id="8" name="Header Placeholder 7">
            <a:extLst>
              <a:ext uri="{FF2B5EF4-FFF2-40B4-BE49-F238E27FC236}">
                <a16:creationId xmlns:a16="http://schemas.microsoft.com/office/drawing/2014/main" id="{97234B15-38A7-4856-BA28-6CDF144C5DA3}"/>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599792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8B977A7-B2B0-4024-A11C-837A38076578}"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
        <p:nvSpPr>
          <p:cNvPr id="8" name="Header Placeholder 7">
            <a:extLst>
              <a:ext uri="{FF2B5EF4-FFF2-40B4-BE49-F238E27FC236}">
                <a16:creationId xmlns:a16="http://schemas.microsoft.com/office/drawing/2014/main" id="{1D9C7B6B-891E-46DB-A297-8D8BD8EA5683}"/>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115915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18C100-FC47-48DE-9FF1-4B790D60CD44}"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
        <p:nvSpPr>
          <p:cNvPr id="8" name="Header Placeholder 7">
            <a:extLst>
              <a:ext uri="{FF2B5EF4-FFF2-40B4-BE49-F238E27FC236}">
                <a16:creationId xmlns:a16="http://schemas.microsoft.com/office/drawing/2014/main" id="{12457F58-537A-47CB-8F45-F36E84F10A25}"/>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254863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 enable Azure benefits if needed</a:t>
            </a:r>
          </a:p>
          <a:p>
            <a:r>
              <a:rPr lang="en-US" dirty="0"/>
              <a:t>Create a </a:t>
            </a:r>
            <a:r>
              <a:rPr lang="en-US" dirty="0" err="1"/>
              <a:t>devtest</a:t>
            </a:r>
            <a:r>
              <a:rPr lang="en-US" dirty="0"/>
              <a:t> lab resource (Note: use MSDN sub with AAD with multiple users)</a:t>
            </a:r>
          </a:p>
          <a:p>
            <a:r>
              <a:rPr lang="en-US" dirty="0"/>
              <a:t>Admin flow:</a:t>
            </a:r>
          </a:p>
          <a:p>
            <a:pPr marL="171450" indent="-171450">
              <a:buFontTx/>
              <a:buChar char="-"/>
            </a:pPr>
            <a:r>
              <a:rPr lang="en-US" dirty="0"/>
              <a:t>White-list images from marketplace</a:t>
            </a:r>
          </a:p>
          <a:p>
            <a:pPr marL="171450" indent="-171450">
              <a:buFontTx/>
              <a:buChar char="-"/>
            </a:pPr>
            <a:r>
              <a:rPr lang="en-US" dirty="0"/>
              <a:t>Create formula to have a VM installed with (VS if possible with SQL, or try IIS)</a:t>
            </a:r>
          </a:p>
          <a:p>
            <a:pPr marL="171450" indent="-171450">
              <a:buFontTx/>
              <a:buChar char="-"/>
            </a:pPr>
            <a:r>
              <a:rPr lang="en-US" dirty="0"/>
              <a:t>Create a policy to restrict access, max # of VMs</a:t>
            </a:r>
          </a:p>
          <a:p>
            <a:pPr marL="171450" indent="-171450">
              <a:buFontTx/>
              <a:buChar char="-"/>
            </a:pPr>
            <a:r>
              <a:rPr lang="en-US" dirty="0"/>
              <a:t>Add developers</a:t>
            </a:r>
          </a:p>
          <a:p>
            <a:pPr marL="171450" indent="-171450">
              <a:buFontTx/>
              <a:buChar char="-"/>
            </a:pPr>
            <a:r>
              <a:rPr lang="en-US" dirty="0"/>
              <a:t>Show ARM template to use to create lab from https://github.com/Azure/azure-devtestlab/tree/master/Samples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dirty="0"/>
              <a:t>Optional: explain and rum template and come back later to show deployed lab</a:t>
            </a:r>
          </a:p>
          <a:p>
            <a:pPr marL="0" indent="0">
              <a:buFontTx/>
              <a:buNone/>
            </a:pPr>
            <a:r>
              <a:rPr lang="en-US" dirty="0"/>
              <a:t>Dev flow:</a:t>
            </a:r>
          </a:p>
          <a:p>
            <a:pPr marL="171450" indent="-171450">
              <a:buFontTx/>
              <a:buChar char="-"/>
            </a:pPr>
            <a:r>
              <a:rPr lang="en-US" dirty="0"/>
              <a:t>Log in and create the </a:t>
            </a:r>
            <a:r>
              <a:rPr lang="en-US" dirty="0" err="1"/>
              <a:t>vm</a:t>
            </a:r>
            <a:r>
              <a:rPr lang="en-US" dirty="0"/>
              <a:t> from formula and RDP to it</a:t>
            </a:r>
          </a:p>
          <a:p>
            <a:pPr marL="0" indent="0">
              <a:buFontTx/>
              <a:buNone/>
            </a:pPr>
            <a:endParaRPr lang="en-US" dirty="0"/>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F1D90C-E711-40FE-9B3D-92F19CBFBB47}"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
        <p:nvSpPr>
          <p:cNvPr id="8" name="Header Placeholder 7">
            <a:extLst>
              <a:ext uri="{FF2B5EF4-FFF2-40B4-BE49-F238E27FC236}">
                <a16:creationId xmlns:a16="http://schemas.microsoft.com/office/drawing/2014/main" id="{386A56AB-BD25-4EE1-AA8F-769074D00318}"/>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700860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FBF0A05-5702-4DBB-A420-884A6AFEDCC9}"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
        <p:nvSpPr>
          <p:cNvPr id="8" name="Header Placeholder 7">
            <a:extLst>
              <a:ext uri="{FF2B5EF4-FFF2-40B4-BE49-F238E27FC236}">
                <a16:creationId xmlns:a16="http://schemas.microsoft.com/office/drawing/2014/main" id="{FAE783D2-8595-4D8F-BD24-14DB7C48353B}"/>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163524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Segoe UI Light" pitchFamily="34" charset="0"/>
                <a:ea typeface="ＭＳ Ｐゴシック" charset="0"/>
                <a:cs typeface="ＭＳ Ｐゴシック" charset="0"/>
              </a:rPr>
              <a:t>[The 1,000ft</a:t>
            </a:r>
            <a:r>
              <a:rPr lang="en-US" sz="1200" b="0" kern="1200" baseline="0" dirty="0">
                <a:solidFill>
                  <a:schemeClr val="tx1"/>
                </a:solidFill>
                <a:effectLst/>
                <a:latin typeface="Segoe UI Light" pitchFamily="34" charset="0"/>
                <a:ea typeface="ＭＳ Ｐゴシック" charset="0"/>
                <a:cs typeface="ＭＳ Ｐゴシック" charset="0"/>
              </a:rPr>
              <a:t> View - </a:t>
            </a:r>
            <a:r>
              <a:rPr lang="en-US" sz="1200" kern="1200" dirty="0">
                <a:solidFill>
                  <a:schemeClr val="tx1"/>
                </a:solidFill>
                <a:effectLst/>
                <a:latin typeface="+mn-lt"/>
                <a:ea typeface="+mn-ea"/>
                <a:cs typeface="+mn-cs"/>
              </a:rPr>
              <a:t>PaaS s</a:t>
            </a:r>
            <a:r>
              <a:rPr lang="en-US" sz="1100" kern="1200" dirty="0">
                <a:solidFill>
                  <a:schemeClr val="tx1"/>
                </a:solidFill>
                <a:effectLst/>
                <a:latin typeface="+mn-lt"/>
                <a:ea typeface="+mn-ea"/>
                <a:cs typeface="+mn-cs"/>
              </a:rPr>
              <a:t>ervices </a:t>
            </a:r>
            <a:r>
              <a:rPr lang="en-US" sz="1200" kern="1200" dirty="0">
                <a:solidFill>
                  <a:schemeClr val="tx1"/>
                </a:solidFill>
                <a:effectLst/>
                <a:latin typeface="+mn-lt"/>
                <a:ea typeface="+mn-ea"/>
                <a:cs typeface="+mn-cs"/>
              </a:rPr>
              <a:t>drill down]</a:t>
            </a:r>
          </a:p>
          <a:p>
            <a:pPr marL="0" indent="0">
              <a:buFont typeface="Arial" panose="020B0604020202020204" pitchFamily="34" charset="0"/>
              <a:buNone/>
            </a:pPr>
            <a:r>
              <a:rPr lang="en-US" sz="1200" b="1" kern="1200" dirty="0">
                <a:solidFill>
                  <a:schemeClr val="tx1"/>
                </a:solidFill>
                <a:effectLst/>
                <a:latin typeface="+mn-lt"/>
                <a:ea typeface="+mn-ea"/>
                <a:cs typeface="+mn-cs"/>
              </a:rPr>
              <a:t>Objective:</a:t>
            </a:r>
          </a:p>
          <a:p>
            <a:pPr marL="0" indent="0">
              <a:buFont typeface="Arial" panose="020B0604020202020204" pitchFamily="34" charset="0"/>
              <a:buNone/>
            </a:pPr>
            <a:r>
              <a:rPr lang="en-US" sz="1200" kern="1200" dirty="0">
                <a:solidFill>
                  <a:schemeClr val="tx1"/>
                </a:solidFill>
                <a:effectLst/>
                <a:latin typeface="+mn-lt"/>
                <a:ea typeface="+mn-ea"/>
                <a:cs typeface="+mn-cs"/>
              </a:rPr>
              <a:t>Define  what constitutes the Azure application platform. What are the main services developers need to think about.</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Key talking points:</a:t>
            </a:r>
          </a:p>
          <a:p>
            <a:pPr marL="0" indent="0">
              <a:buFont typeface="Arial" panose="020B0604020202020204" pitchFamily="34" charset="0"/>
              <a:buNone/>
            </a:pPr>
            <a:r>
              <a:rPr lang="en-US" sz="1224" kern="1200" dirty="0">
                <a:solidFill>
                  <a:schemeClr val="tx1"/>
                </a:solidFill>
                <a:effectLst/>
                <a:latin typeface="+mn-lt"/>
                <a:ea typeface="+mn-ea"/>
                <a:cs typeface="+mn-cs"/>
              </a:rPr>
              <a:t>App Service: is a set of services that has everything you need to build apps that target both web and mobile clients from a single app back end. Supporting a range of language options—.NET, Node.js, Java, PHP, and Python—it consists of Web Apps, Mobile Apps, Logic Apps, and API Apps. </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indent="0">
              <a:buFont typeface="Arial" panose="020B0604020202020204" pitchFamily="34" charset="0"/>
              <a:buNone/>
            </a:pPr>
            <a:r>
              <a:rPr lang="en-US" sz="1224" kern="1200" dirty="0">
                <a:solidFill>
                  <a:schemeClr val="tx1"/>
                </a:solidFill>
                <a:effectLst/>
                <a:latin typeface="+mn-lt"/>
                <a:ea typeface="+mn-ea"/>
                <a:cs typeface="+mn-cs"/>
              </a:rPr>
              <a:t>Service Fabric: is a platform that developers and ISVs can use to build and manage custom microservice-based applications at cloud scale and with 24x7 availability. Microservices are an architectural approach based on fine-grained, loosely coupled services that can enable advanced developer agility</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indent="0">
              <a:buFont typeface="Arial" panose="020B0604020202020204" pitchFamily="34" charset="0"/>
              <a:buNone/>
            </a:pPr>
            <a:r>
              <a:rPr lang="en-US" sz="1224" kern="1200" dirty="0">
                <a:solidFill>
                  <a:schemeClr val="tx1"/>
                </a:solidFill>
                <a:effectLst/>
                <a:latin typeface="+mn-lt"/>
                <a:ea typeface="+mn-ea"/>
                <a:cs typeface="+mn-cs"/>
              </a:rPr>
              <a:t>Functions: provides </a:t>
            </a:r>
            <a:r>
              <a:rPr lang="en-US" sz="1224" kern="1200" dirty="0" err="1">
                <a:solidFill>
                  <a:schemeClr val="tx1"/>
                </a:solidFill>
                <a:effectLst/>
                <a:latin typeface="+mn-lt"/>
                <a:ea typeface="+mn-ea"/>
                <a:cs typeface="+mn-cs"/>
              </a:rPr>
              <a:t>serverless</a:t>
            </a:r>
            <a:r>
              <a:rPr lang="en-US" sz="1224" kern="1200" dirty="0">
                <a:solidFill>
                  <a:schemeClr val="tx1"/>
                </a:solidFill>
                <a:effectLst/>
                <a:latin typeface="+mn-lt"/>
                <a:ea typeface="+mn-ea"/>
                <a:cs typeface="+mn-cs"/>
              </a:rPr>
              <a:t>, compute for event-driven solutions that extends the existing Azure application platform with capabilities to implement code triggered by events occurring in other Azure services, SaaS products (like Office365 and Salesforce.com), and on-premises systems. </a:t>
            </a:r>
          </a:p>
          <a:p>
            <a:pPr marL="0" indent="0">
              <a:buFont typeface="Arial" panose="020B0604020202020204" pitchFamily="34" charset="0"/>
              <a:buNone/>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Cloud Services: was the original Microsoft platform as a service (PaaS) service launched in 2010. Inspired by the needs of developers, Cloud Services enabled them to easily deploy .NET applications, taking advantage of cloud infrastructure like Virtual Machines and Virtual Networks without having to manage the low-level details and configuration of Windows Server and the underlying infrastructure.</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Other PaaS: all PaaS runs great on Azure! Azure supports the leading third-party</a:t>
            </a:r>
            <a:r>
              <a:rPr lang="en-US" sz="1224" kern="1200" baseline="0" dirty="0">
                <a:solidFill>
                  <a:schemeClr val="tx1"/>
                </a:solidFill>
                <a:effectLst/>
                <a:latin typeface="+mn-lt"/>
                <a:ea typeface="+mn-ea"/>
                <a:cs typeface="+mn-cs"/>
              </a:rPr>
              <a:t> </a:t>
            </a:r>
            <a:r>
              <a:rPr lang="en-US" sz="1224" kern="1200" dirty="0">
                <a:solidFill>
                  <a:schemeClr val="tx1"/>
                </a:solidFill>
                <a:effectLst/>
                <a:latin typeface="+mn-lt"/>
                <a:ea typeface="+mn-ea"/>
                <a:cs typeface="+mn-cs"/>
              </a:rPr>
              <a:t>PaaS framework providers</a:t>
            </a:r>
            <a:r>
              <a:rPr lang="en-US" sz="1224" kern="1200" baseline="0" dirty="0">
                <a:solidFill>
                  <a:schemeClr val="tx1"/>
                </a:solidFill>
                <a:effectLst/>
                <a:latin typeface="+mn-lt"/>
                <a:ea typeface="+mn-ea"/>
                <a:cs typeface="+mn-cs"/>
              </a:rPr>
              <a:t> like Cloud Foundry and </a:t>
            </a:r>
            <a:r>
              <a:rPr lang="en-US" sz="1224" kern="1200" baseline="0" dirty="0" err="1">
                <a:solidFill>
                  <a:schemeClr val="tx1"/>
                </a:solidFill>
                <a:effectLst/>
                <a:latin typeface="+mn-lt"/>
                <a:ea typeface="+mn-ea"/>
                <a:cs typeface="+mn-cs"/>
              </a:rPr>
              <a:t>OpenShift</a:t>
            </a:r>
            <a:r>
              <a:rPr lang="en-US" sz="1224" kern="1200" baseline="0" dirty="0">
                <a:solidFill>
                  <a:schemeClr val="tx1"/>
                </a:solidFill>
                <a:effectLst/>
                <a:latin typeface="+mn-lt"/>
                <a:ea typeface="+mn-ea"/>
                <a:cs typeface="+mn-cs"/>
              </a:rPr>
              <a:t>.</a:t>
            </a:r>
            <a:endParaRPr lang="en-US" sz="1224"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Header Placeholder 4">
            <a:extLst>
              <a:ext uri="{FF2B5EF4-FFF2-40B4-BE49-F238E27FC236}">
                <a16:creationId xmlns:a16="http://schemas.microsoft.com/office/drawing/2014/main" id="{DF2BF8E4-6985-4B31-96B9-8D8A93E4DE58}"/>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3823908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prstClr val="black"/>
              </a:solidFill>
              <a:effectLst/>
              <a:uLnTx/>
              <a:uFillTx/>
            </a:endParaRPr>
          </a:p>
        </p:txBody>
      </p:sp>
      <p:sp>
        <p:nvSpPr>
          <p:cNvPr id="5" name="Header Placeholder 4">
            <a:extLst>
              <a:ext uri="{FF2B5EF4-FFF2-40B4-BE49-F238E27FC236}">
                <a16:creationId xmlns:a16="http://schemas.microsoft.com/office/drawing/2014/main" id="{C82B3720-27B3-4754-B4C5-031E8560F70C}"/>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1109340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And customers</a:t>
            </a:r>
            <a:r>
              <a:rPr lang="en-US" baseline="0" dirty="0"/>
              <a:t> are using some of these features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is a partial feature list and we are not going to cover each and every feature.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However, I do want to point that we have relapsed </a:t>
            </a:r>
            <a:r>
              <a:rPr lang="en-US" dirty="0"/>
              <a:t>21</a:t>
            </a:r>
            <a:r>
              <a:rPr lang="en-US" baseline="0" dirty="0"/>
              <a:t>new public facing features in the past 12 months. at a rate more than 2 features per month…. </a:t>
            </a:r>
          </a:p>
          <a:p>
            <a:r>
              <a:rPr lang="en-US" baseline="0" dirty="0"/>
              <a:t>We plan to continue this pace and even accelerate it to provide more value and innovation to our customers </a:t>
            </a:r>
          </a:p>
          <a:p>
            <a:endParaRPr lang="en-US" baseline="0" dirty="0"/>
          </a:p>
          <a:p>
            <a:endParaRPr lang="en-US" baseline="0" dirty="0"/>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Hybrid Connections / VPN Support</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Scheduled Backup</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Azure Active Directory Integration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Site Resiliency, HA, and DR</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Web Jobs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Role Base Access Control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Audit / Compliance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Enterprise Migration</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Client Certs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Cache</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IP Restrictions/ SSL</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Web Sockets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SQL, MySQL, </a:t>
            </a:r>
            <a:r>
              <a:rPr lang="en-US" sz="900" dirty="0" err="1">
                <a:solidFill>
                  <a:srgbClr val="FFFFFF"/>
                </a:solidFill>
                <a:latin typeface="Segoe UI Light" charset="0"/>
                <a:ea typeface="Calibri" panose="020F0502020204030204" pitchFamily="34" charset="0"/>
                <a:cs typeface="Calibri" panose="020F0502020204030204" pitchFamily="34" charset="0"/>
              </a:rPr>
              <a:t>DocDB</a:t>
            </a:r>
            <a:r>
              <a:rPr lang="en-US" sz="900" dirty="0">
                <a:solidFill>
                  <a:srgbClr val="FFFFFF"/>
                </a:solidFill>
                <a:latin typeface="Segoe UI Light" charset="0"/>
                <a:ea typeface="Calibri" panose="020F0502020204030204" pitchFamily="34" charset="0"/>
                <a:cs typeface="Calibri" panose="020F0502020204030204" pitchFamily="34" charset="0"/>
              </a:rPr>
              <a:t>, &amp; Mongo</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Sticky Sessions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Authorization/ Authentication</a:t>
            </a:r>
          </a:p>
          <a:p>
            <a:endParaRPr lang="en-US" baseline="0" dirty="0"/>
          </a:p>
          <a:p>
            <a:endParaRPr lang="en-US" baseline="0" dirty="0"/>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Automated Deployment</a:t>
            </a:r>
            <a:br>
              <a:rPr lang="en-US" sz="900" dirty="0">
                <a:solidFill>
                  <a:srgbClr val="FFFFFF"/>
                </a:solidFill>
                <a:latin typeface="Segoe UI Light" charset="0"/>
                <a:ea typeface="Calibri" panose="020F0502020204030204" pitchFamily="34" charset="0"/>
                <a:cs typeface="Calibri" panose="020F0502020204030204" pitchFamily="34" charset="0"/>
              </a:rPr>
            </a:br>
            <a:r>
              <a:rPr lang="en-US" sz="900" dirty="0" err="1">
                <a:solidFill>
                  <a:srgbClr val="FFFFFF"/>
                </a:solidFill>
                <a:latin typeface="Segoe UI Light" charset="0"/>
                <a:ea typeface="Calibri" panose="020F0502020204030204" pitchFamily="34" charset="0"/>
                <a:cs typeface="Calibri" panose="020F0502020204030204" pitchFamily="34" charset="0"/>
              </a:rPr>
              <a:t>AutoScale</a:t>
            </a:r>
            <a:endParaRPr lang="en-US" sz="900" dirty="0">
              <a:solidFill>
                <a:srgbClr val="FFFFFF"/>
              </a:solidFill>
              <a:latin typeface="Segoe UI Light" charset="0"/>
              <a:ea typeface="Calibri" panose="020F0502020204030204" pitchFamily="34" charset="0"/>
              <a:cs typeface="Calibri" panose="020F0502020204030204" pitchFamily="34" charset="0"/>
            </a:endParaRP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Built-in Load Balancing</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WW Datacenter Coverage</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End Point Monitoring &amp; Alerts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App Gallery</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DR Site Support</a:t>
            </a:r>
          </a:p>
          <a:p>
            <a:pPr>
              <a:spcAft>
                <a:spcPts val="306"/>
              </a:spcAft>
              <a:defRPr/>
            </a:pPr>
            <a:r>
              <a:rPr lang="en-US" sz="900" dirty="0" err="1">
                <a:solidFill>
                  <a:srgbClr val="FFFFFF"/>
                </a:solidFill>
                <a:latin typeface="Segoe UI Light" charset="0"/>
                <a:ea typeface="Calibri" panose="020F0502020204030204" pitchFamily="34" charset="0"/>
                <a:cs typeface="Calibri" panose="020F0502020204030204" pitchFamily="34" charset="0"/>
              </a:rPr>
              <a:t>WildCard</a:t>
            </a:r>
            <a:r>
              <a:rPr lang="en-US" sz="900" dirty="0">
                <a:solidFill>
                  <a:srgbClr val="FFFFFF"/>
                </a:solidFill>
                <a:latin typeface="Segoe UI Light" charset="0"/>
                <a:ea typeface="Calibri" panose="020F0502020204030204" pitchFamily="34" charset="0"/>
                <a:cs typeface="Calibri" panose="020F0502020204030204" pitchFamily="34" charset="0"/>
              </a:rPr>
              <a:t> Support</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Dedicated IP address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HTTP Compression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CDN Support for Websites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Premium WordPress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App Services Environments </a:t>
            </a:r>
          </a:p>
          <a:p>
            <a:pPr>
              <a:spcAft>
                <a:spcPts val="306"/>
              </a:spcAft>
              <a:defRPr/>
            </a:pPr>
            <a:endParaRPr lang="en-US" sz="900" baseline="0" dirty="0">
              <a:solidFill>
                <a:srgbClr val="FFFFFF"/>
              </a:solidFill>
              <a:latin typeface="Segoe UI Light" charset="0"/>
            </a:endParaRP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Remote Debugging with Visual Studio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Site Staging Slots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Testing in Production</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Continuous Integration/Deployment </a:t>
            </a:r>
          </a:p>
          <a:p>
            <a:pPr>
              <a:spcAft>
                <a:spcPts val="306"/>
              </a:spcAft>
              <a:defRPr/>
            </a:pPr>
            <a:r>
              <a:rPr lang="en-US" sz="900" dirty="0" err="1">
                <a:solidFill>
                  <a:srgbClr val="FFFFFF"/>
                </a:solidFill>
                <a:latin typeface="Segoe UI Light" charset="0"/>
                <a:ea typeface="Calibri" panose="020F0502020204030204" pitchFamily="34" charset="0"/>
                <a:cs typeface="Calibri" panose="020F0502020204030204" pitchFamily="34" charset="0"/>
              </a:rPr>
              <a:t>Git</a:t>
            </a:r>
            <a:r>
              <a:rPr lang="en-US" sz="900" dirty="0">
                <a:solidFill>
                  <a:srgbClr val="FFFFFF"/>
                </a:solidFill>
                <a:latin typeface="Segoe UI Light" charset="0"/>
                <a:ea typeface="Calibri" panose="020F0502020204030204" pitchFamily="34" charset="0"/>
                <a:cs typeface="Calibri" panose="020F0502020204030204" pitchFamily="34" charset="0"/>
              </a:rPr>
              <a:t>, Visual Studio Online and GitHub</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App &amp; Site Diagnostics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OS &amp; Framework Patching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Site Extensions Gallery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NET, PHP, Python, Node, Java</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Framework Installer</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Browser-based editing</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Auto-Healing</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Logging and Auditing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Admin-Site</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Support Site Extension </a:t>
            </a:r>
          </a:p>
          <a:p>
            <a:pPr>
              <a:spcAft>
                <a:spcPts val="306"/>
              </a:spcAft>
              <a:defRP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D581EC0-6C77-47EF-A5F1-48F7DF3073C0}"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endParaRPr>
          </a:p>
        </p:txBody>
      </p:sp>
      <p:sp>
        <p:nvSpPr>
          <p:cNvPr id="5" name="Header Placeholder 4">
            <a:extLst>
              <a:ext uri="{FF2B5EF4-FFF2-40B4-BE49-F238E27FC236}">
                <a16:creationId xmlns:a16="http://schemas.microsoft.com/office/drawing/2014/main" id="{AF23215D-39C0-4597-A80D-A81A7A426109}"/>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1064371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VNET integration: https://docs.microsoft.com/en-us/azure/app-service-web/web-sites-integrate-with-vnet</a:t>
            </a:r>
          </a:p>
          <a:p>
            <a:r>
              <a:rPr lang="en-US" dirty="0"/>
              <a:t>App Service Environment provides isolation and it can contain app service plans. It can also integrate directly with VNET.</a:t>
            </a:r>
          </a:p>
          <a:p>
            <a:r>
              <a:rPr lang="en-US" dirty="0"/>
              <a:t>App service plan is a container with compute/memory allocations that can contain web apps.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9CE77BF-3F3D-4A6B-B8BF-E7A02EBB5B0A}"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
        <p:nvSpPr>
          <p:cNvPr id="8" name="Header Placeholder 7">
            <a:extLst>
              <a:ext uri="{FF2B5EF4-FFF2-40B4-BE49-F238E27FC236}">
                <a16:creationId xmlns:a16="http://schemas.microsoft.com/office/drawing/2014/main" id="{AB1EF829-F308-4B87-80C8-5B9159C017AF}"/>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351216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audience: What is Cloud?</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DF5968-460B-4AA2-9CEB-8C0186B9EC5B}"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Header Placeholder 7">
            <a:extLst>
              <a:ext uri="{FF2B5EF4-FFF2-40B4-BE49-F238E27FC236}">
                <a16:creationId xmlns:a16="http://schemas.microsoft.com/office/drawing/2014/main" id="{B75E8561-8849-4601-9A53-601B5C69F3BC}"/>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436527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BEFABE-0F30-4BB0-989C-A33CA24D9A40}"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
        <p:nvSpPr>
          <p:cNvPr id="8" name="Header Placeholder 7">
            <a:extLst>
              <a:ext uri="{FF2B5EF4-FFF2-40B4-BE49-F238E27FC236}">
                <a16:creationId xmlns:a16="http://schemas.microsoft.com/office/drawing/2014/main" id="{D6933891-91E9-4FE2-A3A4-0CCC2C8B5A8E}"/>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303469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Automate business processes—fast</a:t>
            </a:r>
            <a:r>
              <a:rPr lang="en-US" b="1" baseline="0" dirty="0"/>
              <a:t>. </a:t>
            </a:r>
            <a:r>
              <a:rPr lang="en-US" dirty="0"/>
              <a:t>The Logic Apps feature of Azure App Service helps keep your marketing and analytics SaaS apps in sync. Extend business processes in minutes. Boost sales productivity by reducing data entry. Model all of these processes and more with an intuitive visual design language and deploy reliable, enterprise-ready workflows in no time. Get started even faster using an Azure App Service template from Azure Marketplace.</a:t>
            </a:r>
          </a:p>
          <a:p>
            <a:endParaRPr lang="en-US" dirty="0"/>
          </a:p>
          <a:p>
            <a:r>
              <a:rPr lang="en-US" b="1" dirty="0"/>
              <a:t>Logic Apps can be designed end-to-end in the browser. </a:t>
            </a:r>
            <a:r>
              <a:rPr lang="en-US" dirty="0"/>
              <a:t>Start with a trigger - from a simple schedule to whenever a tweet appears about your company. Then orchestrate any number of actions using the rich gallery of connectors.</a:t>
            </a:r>
          </a:p>
          <a:p>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505050"/>
                </a:solidFill>
              </a:rPr>
              <a:t>Usable with custom API apps of your own.</a:t>
            </a:r>
            <a:r>
              <a:rPr lang="en-US" b="1" baseline="0" dirty="0">
                <a:solidFill>
                  <a:srgbClr val="505050"/>
                </a:solidFill>
              </a:rPr>
              <a:t> </a:t>
            </a:r>
            <a:r>
              <a:rPr lang="en-US" dirty="0"/>
              <a:t>Don't see the connector you need? Logic Apps are part of the App Service suite and designed to work with API apps; you can easily create your own API app to use as a connector. Build a new app just for you, or share and monetize in the marketplace.</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505050"/>
                </a:solidFill>
              </a:rPr>
              <a:t>Dozens of pre-built templates to get started quickly. </a:t>
            </a:r>
            <a:r>
              <a:rPr lang="en-US" dirty="0"/>
              <a:t>To help you get started we've provided a </a:t>
            </a:r>
            <a:r>
              <a:rPr lang="en-US" dirty="0">
                <a:hlinkClick r:id="rId3"/>
              </a:rPr>
              <a:t>gallery of templates</a:t>
            </a:r>
            <a:r>
              <a:rPr lang="en-US" dirty="0"/>
              <a:t> that allow you to rapidly create some common solutions. From advanced BizTalk solutions to simple SaaS connectivity, and even a few that are just 'for fun' - the gallery is the fastest way to understand the power of Logic Apps.</a:t>
            </a:r>
          </a:p>
          <a:p>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505050"/>
                </a:solidFill>
              </a:rPr>
              <a:t>Out of box support for popular SaaS and on-premises apps.</a:t>
            </a:r>
            <a:r>
              <a:rPr lang="en-US" b="1" baseline="0" dirty="0">
                <a:solidFill>
                  <a:srgbClr val="505050"/>
                </a:solidFill>
              </a:rPr>
              <a:t> </a:t>
            </a:r>
            <a:r>
              <a:rPr lang="en-US" dirty="0"/>
              <a:t>Logic Apps offers out-of-box connectivity to a vast ecosystem of SaaS and cloud-based applications, including Salesforce, Office 365, Twitter, Dropbox, Google Services, and many more. It's never been easier to access your data and keep your disparate systems up to date, in real-time. New connectors are being added to Marketplace all of the time.</a:t>
            </a:r>
          </a:p>
          <a:p>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505050"/>
                </a:solidFill>
              </a:rPr>
              <a:t>BizTalk APIs for expert integration scenarios.</a:t>
            </a:r>
            <a:r>
              <a:rPr lang="en-US" b="1" baseline="0" dirty="0">
                <a:solidFill>
                  <a:srgbClr val="505050"/>
                </a:solidFill>
              </a:rPr>
              <a:t> </a:t>
            </a:r>
            <a:r>
              <a:rPr lang="en-US" dirty="0"/>
              <a:t>Start easy and grow as you need. Logic Apps can easily leverage the power of BizTalk, Microsoft's industry leading integration solution to enable integration professionals to build the solutions they need. </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F409C2E-6C06-421C-B1E6-0ABE0493415A}"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
        <p:nvSpPr>
          <p:cNvPr id="8" name="Header Placeholder 7">
            <a:extLst>
              <a:ext uri="{FF2B5EF4-FFF2-40B4-BE49-F238E27FC236}">
                <a16:creationId xmlns:a16="http://schemas.microsoft.com/office/drawing/2014/main" id="{392722E8-91E8-4739-96AD-0514061C0970}"/>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3010036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Apps provides the following features available today in public preview:</a:t>
            </a:r>
          </a:p>
          <a:p>
            <a:endParaRPr lang="en-US" dirty="0"/>
          </a:p>
          <a:p>
            <a:r>
              <a:rPr lang="en-US" b="1" dirty="0"/>
              <a:t>Easy consumption</a:t>
            </a:r>
            <a:r>
              <a:rPr lang="en-US" b="0" dirty="0"/>
              <a:t>.</a:t>
            </a:r>
            <a:r>
              <a:rPr lang="en-US" b="0" baseline="0" dirty="0"/>
              <a:t> </a:t>
            </a:r>
            <a:r>
              <a:rPr lang="en-US" dirty="0"/>
              <a:t>Integrated </a:t>
            </a:r>
            <a:r>
              <a:rPr lang="en-US" dirty="0">
                <a:hlinkClick r:id="rId3"/>
              </a:rPr>
              <a:t>Swagger</a:t>
            </a:r>
            <a:r>
              <a:rPr lang="en-US" dirty="0"/>
              <a:t> support makes your APIs more easily consumable by a variety of clients. More easily configure </a:t>
            </a:r>
            <a:r>
              <a:rPr lang="en-US" dirty="0">
                <a:hlinkClick r:id="rId3"/>
              </a:rPr>
              <a:t>CORS</a:t>
            </a:r>
            <a:r>
              <a:rPr lang="en-US" dirty="0"/>
              <a:t>, and automatically generate client code for your APIs in a variety of languages including C#, Java, and JavaScript.</a:t>
            </a:r>
          </a:p>
          <a:p>
            <a:endParaRPr lang="en-US" dirty="0"/>
          </a:p>
          <a:p>
            <a:r>
              <a:rPr lang="en-US" b="1" dirty="0"/>
              <a:t>Simple access control</a:t>
            </a:r>
            <a:r>
              <a:rPr lang="en-US" b="0" dirty="0"/>
              <a:t>.</a:t>
            </a:r>
            <a:r>
              <a:rPr lang="en-US" b="0" baseline="0" dirty="0"/>
              <a:t> </a:t>
            </a:r>
            <a:r>
              <a:rPr lang="en-US" dirty="0"/>
              <a:t>You can help protect an API app from unauthenticated access with no changes to your code. Built-in authentication services help secure APIs for access by other services or by clients representing users. Supported identity providers include Azure Active Directory and third-party providers such as Facebook and Twitter. Clients can use Active Directory Authentication Library (ADAL) or the Mobile Apps SDK. For more information, see </a:t>
            </a:r>
            <a:r>
              <a:rPr lang="en-US" dirty="0">
                <a:hlinkClick r:id="rId4"/>
              </a:rPr>
              <a:t>Authentication for API apps and mobile apps in Azure App Service</a:t>
            </a:r>
            <a:r>
              <a:rPr lang="en-US" dirty="0"/>
              <a:t>.</a:t>
            </a:r>
          </a:p>
          <a:p>
            <a:endParaRPr lang="en-US" dirty="0"/>
          </a:p>
          <a:p>
            <a:r>
              <a:rPr lang="en-US" b="1" dirty="0"/>
              <a:t>Dedicated tools in Visual Studio </a:t>
            </a:r>
            <a:r>
              <a:rPr lang="en-US" dirty="0"/>
              <a:t>streamline the work of creating, deploying, consuming, debugging, and managing API apps.</a:t>
            </a:r>
          </a:p>
          <a:p>
            <a:endParaRPr lang="en-US" dirty="0"/>
          </a:p>
          <a:p>
            <a:r>
              <a:rPr lang="en-US" b="1" dirty="0"/>
              <a:t>Integration with Logic Apps</a:t>
            </a:r>
            <a:r>
              <a:rPr lang="en-US" b="0" dirty="0"/>
              <a:t>.</a:t>
            </a:r>
            <a:r>
              <a:rPr lang="en-US" b="0" baseline="0" dirty="0"/>
              <a:t> </a:t>
            </a:r>
            <a:r>
              <a:rPr lang="en-US" dirty="0"/>
              <a:t>API apps that you create can be consumed by </a:t>
            </a:r>
            <a:r>
              <a:rPr lang="en-US" dirty="0">
                <a:hlinkClick r:id="rId5"/>
              </a:rPr>
              <a:t>App Service Logic Apps</a:t>
            </a:r>
            <a:r>
              <a:rPr lang="en-US" dirty="0"/>
              <a:t>. </a:t>
            </a:r>
          </a:p>
          <a:p>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r>
              <a:rPr lang="en-US" b="1" dirty="0">
                <a:solidFill>
                  <a:srgbClr val="505050"/>
                </a:solidFill>
              </a:rPr>
              <a:t>No code changes required for existing APIs</a:t>
            </a:r>
            <a:r>
              <a:rPr lang="en-US" dirty="0">
                <a:solidFill>
                  <a:srgbClr val="505050"/>
                </a:solidFill>
              </a:rPr>
              <a:t>.</a:t>
            </a:r>
            <a:r>
              <a:rPr lang="en-US" baseline="0" dirty="0">
                <a:solidFill>
                  <a:srgbClr val="505050"/>
                </a:solidFill>
              </a:rPr>
              <a:t> </a:t>
            </a:r>
            <a:r>
              <a:rPr lang="en-US" dirty="0"/>
              <a:t>You don't have to change any of the code in your existing APIs to make use</a:t>
            </a:r>
            <a:r>
              <a:rPr lang="en-US" baseline="0" dirty="0"/>
              <a:t> </a:t>
            </a:r>
            <a:r>
              <a:rPr lang="en-US" dirty="0"/>
              <a:t>of API Apps features -- just deploy your code to an API app. Your API can use any language or framework supported by App Service, including ASP.NET and C#, Java, PHP, Node.js and Python.</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2407E27-F161-4DBB-9DEA-E7EA42433046}"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
        <p:nvSpPr>
          <p:cNvPr id="8" name="Header Placeholder 7">
            <a:extLst>
              <a:ext uri="{FF2B5EF4-FFF2-40B4-BE49-F238E27FC236}">
                <a16:creationId xmlns:a16="http://schemas.microsoft.com/office/drawing/2014/main" id="{0115213A-E1D3-4FF4-B519-5FDD87D8287D}"/>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586782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t>
            </a:r>
            <a:r>
              <a:rPr lang="en-US" dirty="0" err="1"/>
              <a:t>TailspinToys</a:t>
            </a:r>
            <a:r>
              <a:rPr lang="en-US" dirty="0"/>
              <a:t> app that’s hooked up to VSTS, with slots</a:t>
            </a:r>
          </a:p>
          <a:p>
            <a:r>
              <a:rPr lang="en-US" dirty="0"/>
              <a:t>Show VSTS code/build/RM setup</a:t>
            </a:r>
          </a:p>
          <a:p>
            <a:r>
              <a:rPr lang="en-US" dirty="0"/>
              <a:t>Run a build and show release go thru QA, Staging slot and prod slot</a:t>
            </a:r>
          </a:p>
          <a:p>
            <a:pPr marL="0" indent="0">
              <a:buFontTx/>
              <a:buNone/>
            </a:pPr>
            <a:endParaRPr lang="en-US" dirty="0"/>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1B8644-DF54-4929-8206-BCB68476ED35}"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
        <p:nvSpPr>
          <p:cNvPr id="8" name="Header Placeholder 7">
            <a:extLst>
              <a:ext uri="{FF2B5EF4-FFF2-40B4-BE49-F238E27FC236}">
                <a16:creationId xmlns:a16="http://schemas.microsoft.com/office/drawing/2014/main" id="{870F6C12-9CD0-4F37-81E3-DF1CD75CB265}"/>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270785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0324B51-D2BF-48ED-A880-410C7C67274C}"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
        <p:nvSpPr>
          <p:cNvPr id="8" name="Header Placeholder 7">
            <a:extLst>
              <a:ext uri="{FF2B5EF4-FFF2-40B4-BE49-F238E27FC236}">
                <a16:creationId xmlns:a16="http://schemas.microsoft.com/office/drawing/2014/main" id="{945BCBDE-E2C6-4B71-AC55-81F0767541A9}"/>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4793951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More organizations adopt API-centric business</a:t>
            </a:r>
            <a:r>
              <a:rPr lang="en-US" sz="1200" kern="1200" baseline="0" dirty="0">
                <a:solidFill>
                  <a:schemeClr val="tx1"/>
                </a:solidFill>
                <a:effectLst/>
                <a:latin typeface="Segoe UI Light" pitchFamily="34" charset="0"/>
                <a:ea typeface="+mn-ea"/>
                <a:cs typeface="+mn-cs"/>
              </a:rPr>
              <a:t> strategies. Importance of APIs and investment in them are rising. APIs need to protected, measured and harnessed. In other words they need API management. </a:t>
            </a: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A4F575F8-F807-4379-A925-AAA02655962B}" type="slidenum">
              <a:rPr lang="en-US" smtClean="0">
                <a:solidFill>
                  <a:prstClr val="black"/>
                </a:solidFill>
              </a:rPr>
              <a:pPr/>
              <a:t>35</a:t>
            </a:fld>
            <a:endParaRPr lang="en-US">
              <a:solidFill>
                <a:prstClr val="black"/>
              </a:solidFill>
            </a:endParaRPr>
          </a:p>
        </p:txBody>
      </p:sp>
      <p:sp>
        <p:nvSpPr>
          <p:cNvPr id="5" name="Header Placeholder 4">
            <a:extLst>
              <a:ext uri="{FF2B5EF4-FFF2-40B4-BE49-F238E27FC236}">
                <a16:creationId xmlns:a16="http://schemas.microsoft.com/office/drawing/2014/main" id="{350F4EB5-A911-4270-B25F-FA2C5FC9BA4C}"/>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6750365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First is APIM creates a public facade over your APIs and decouples API implementations or backends from API consumers enabling them to evolve independently. This includes hiding all APIs regardless of their location behind a single domain name and API address. Exposing only a subset of backend capabilities to API consumers. Modernizing and normalizing  APIs by changing their URL structure  and response formats. Optimizing APIs for specific consumers and scenarios by conditionally stripping down the responses. Dynamically routing requests to implement advanced versioning approaches</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Second, APIM allows API implementers to externalize and centralize common cross cutting concerns and focus on the core value, the domain related logic. Security, throttling,  cross domain access and response caching are just a few horizontal capabilities you'll get from APIM. APIM supports API key, JWT token validation as well as IP based authorization. We offer a number of cross domain techniques including full support for CORS. APIM implements distributed  quota and rate limiting policies that allow a great degree of flexibility and scale. It comes with built in response cache and policies that allow fine grained control over what and how gets cached</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Having insight into usage and health of your APIs is important and APIM captures metrics and provides key reports out of the box. For those customers who are looking to monetize their APIs we collect and offer via API data allowing them to implement a variety of subscription business models.</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With APIM Developer portal you can treat internal and external developers the same way from the get go and provide them with a self service on-boarding experience, AP catalog, documentation, samples, and allow them to send request to your APIs without writing a line of code.</a:t>
            </a:r>
          </a:p>
          <a:p>
            <a:endParaRPr lang="en-US" sz="900"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mn-lt"/>
                <a:ea typeface="+mn-ea"/>
                <a:cs typeface="+mn-cs"/>
              </a:rPr>
              <a:t>■ Know who API users are and engage them like customers. </a:t>
            </a:r>
            <a:r>
              <a:rPr lang="en-US" sz="1200" kern="1200" dirty="0">
                <a:solidFill>
                  <a:schemeClr val="tx1"/>
                </a:solidFill>
                <a:effectLst/>
                <a:latin typeface="+mn-lt"/>
                <a:ea typeface="+mn-ea"/>
                <a:cs typeface="+mn-cs"/>
              </a:rPr>
              <a:t>Whether the developers programming to one’s APIs are inside the organization or outside, knowing who they are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is a foundation of API success. For an API provider that charges for API use, like </a:t>
            </a:r>
            <a:r>
              <a:rPr lang="en-US" sz="1200" kern="1200" dirty="0" err="1">
                <a:solidFill>
                  <a:schemeClr val="tx1"/>
                </a:solidFill>
                <a:effectLst/>
                <a:latin typeface="+mn-lt"/>
                <a:ea typeface="+mn-ea"/>
                <a:cs typeface="+mn-cs"/>
              </a:rPr>
              <a:t>Twilio</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and </a:t>
            </a:r>
            <a:r>
              <a:rPr lang="en-US" sz="1200" kern="1200" dirty="0" err="1">
                <a:solidFill>
                  <a:schemeClr val="tx1"/>
                </a:solidFill>
                <a:effectLst/>
                <a:latin typeface="+mn-lt"/>
                <a:ea typeface="+mn-ea"/>
                <a:cs typeface="+mn-cs"/>
              </a:rPr>
              <a:t>SendGrid</a:t>
            </a:r>
            <a:r>
              <a:rPr lang="en-US" sz="1200" kern="1200" dirty="0">
                <a:solidFill>
                  <a:schemeClr val="tx1"/>
                </a:solidFill>
                <a:effectLst/>
                <a:latin typeface="+mn-lt"/>
                <a:ea typeface="+mn-ea"/>
                <a:cs typeface="+mn-cs"/>
              </a:rPr>
              <a:t>, this is of course necessary for collecting revenue, but even for free access, as with New York’s and Chicago’s transit systems’ APIs, knowing API users enables greater understanding of how APIs are used and what direction to take APIs in the future. API users, whether they pay or not, should be engaged as customers. </a:t>
            </a:r>
            <a:endParaRPr lang="en-US" sz="900" dirty="0"/>
          </a:p>
          <a:p>
            <a:r>
              <a:rPr lang="en-US" sz="1200" b="1" kern="1200" dirty="0">
                <a:solidFill>
                  <a:schemeClr val="tx1"/>
                </a:solidFill>
                <a:effectLst/>
                <a:latin typeface="+mn-lt"/>
                <a:ea typeface="+mn-ea"/>
                <a:cs typeface="+mn-cs"/>
              </a:rPr>
              <a:t>■ Clarify the rules of API access. </a:t>
            </a:r>
            <a:r>
              <a:rPr lang="en-US" sz="1200" kern="1200" dirty="0">
                <a:solidFill>
                  <a:schemeClr val="tx1"/>
                </a:solidFill>
                <a:effectLst/>
                <a:latin typeface="+mn-lt"/>
                <a:ea typeface="+mn-ea"/>
                <a:cs typeface="+mn-cs"/>
              </a:rPr>
              <a:t>For reasons of capacity management and security, access to APIs is rarely unlimited. But customers (i.e., API users in this case) don’t like surprises, so the </a:t>
            </a:r>
            <a:endParaRPr lang="en-US" sz="900" dirty="0"/>
          </a:p>
          <a:p>
            <a:r>
              <a:rPr lang="en-US" sz="1200" kern="1200" dirty="0">
                <a:solidFill>
                  <a:schemeClr val="tx1"/>
                </a:solidFill>
                <a:effectLst/>
                <a:latin typeface="+mn-lt"/>
                <a:ea typeface="+mn-ea"/>
                <a:cs typeface="+mn-cs"/>
              </a:rPr>
              <a:t>rules for access must be clear, such as what data may be accessed and how many requests are allowed per minute or per month. is may include de </a:t>
            </a:r>
            <a:r>
              <a:rPr lang="en-US" sz="1200" kern="1200" dirty="0" err="1">
                <a:solidFill>
                  <a:schemeClr val="tx1"/>
                </a:solidFill>
                <a:effectLst/>
                <a:latin typeface="+mn-lt"/>
                <a:ea typeface="+mn-ea"/>
                <a:cs typeface="+mn-cs"/>
              </a:rPr>
              <a:t>nition</a:t>
            </a:r>
            <a:r>
              <a:rPr lang="en-US" sz="1200" kern="1200" dirty="0">
                <a:solidFill>
                  <a:schemeClr val="tx1"/>
                </a:solidFill>
                <a:effectLst/>
                <a:latin typeface="+mn-lt"/>
                <a:ea typeface="+mn-ea"/>
                <a:cs typeface="+mn-cs"/>
              </a:rPr>
              <a:t> of di </a:t>
            </a:r>
            <a:r>
              <a:rPr lang="en-US" sz="1200" kern="1200" dirty="0" err="1">
                <a:solidFill>
                  <a:schemeClr val="tx1"/>
                </a:solidFill>
                <a:effectLst/>
                <a:latin typeface="+mn-lt"/>
                <a:ea typeface="+mn-ea"/>
                <a:cs typeface="+mn-cs"/>
              </a:rPr>
              <a:t>erent</a:t>
            </a:r>
            <a:r>
              <a:rPr lang="en-US" sz="1200" kern="1200" dirty="0">
                <a:solidFill>
                  <a:schemeClr val="tx1"/>
                </a:solidFill>
                <a:effectLst/>
                <a:latin typeface="+mn-lt"/>
                <a:ea typeface="+mn-ea"/>
                <a:cs typeface="+mn-cs"/>
              </a:rPr>
              <a:t> access plans with di </a:t>
            </a:r>
            <a:r>
              <a:rPr lang="en-US" sz="1200" kern="1200" dirty="0" err="1">
                <a:solidFill>
                  <a:schemeClr val="tx1"/>
                </a:solidFill>
                <a:effectLst/>
                <a:latin typeface="+mn-lt"/>
                <a:ea typeface="+mn-ea"/>
                <a:cs typeface="+mn-cs"/>
              </a:rPr>
              <a:t>erent</a:t>
            </a:r>
            <a:r>
              <a:rPr lang="en-US" sz="1200" kern="1200" dirty="0">
                <a:solidFill>
                  <a:schemeClr val="tx1"/>
                </a:solidFill>
                <a:effectLst/>
                <a:latin typeface="+mn-lt"/>
                <a:ea typeface="+mn-ea"/>
                <a:cs typeface="+mn-cs"/>
              </a:rPr>
              <a:t> rules for di </a:t>
            </a:r>
            <a:r>
              <a:rPr lang="en-US" sz="1200" kern="1200" dirty="0" err="1">
                <a:solidFill>
                  <a:schemeClr val="tx1"/>
                </a:solidFill>
                <a:effectLst/>
                <a:latin typeface="+mn-lt"/>
                <a:ea typeface="+mn-ea"/>
                <a:cs typeface="+mn-cs"/>
              </a:rPr>
              <a:t>erent</a:t>
            </a:r>
            <a:r>
              <a:rPr lang="en-US" sz="1200" kern="1200" dirty="0">
                <a:solidFill>
                  <a:schemeClr val="tx1"/>
                </a:solidFill>
                <a:effectLst/>
                <a:latin typeface="+mn-lt"/>
                <a:ea typeface="+mn-ea"/>
                <a:cs typeface="+mn-cs"/>
              </a:rPr>
              <a:t> API users. </a:t>
            </a:r>
            <a:endParaRPr lang="en-US" sz="900" dirty="0"/>
          </a:p>
          <a:p>
            <a:r>
              <a:rPr lang="en-US" sz="1200" b="1" kern="1200" dirty="0">
                <a:solidFill>
                  <a:schemeClr val="tx1"/>
                </a:solidFill>
                <a:effectLst/>
                <a:latin typeface="+mn-lt"/>
                <a:ea typeface="+mn-ea"/>
                <a:cs typeface="+mn-cs"/>
              </a:rPr>
              <a:t>Make it easy to use the API. rough documentation, examples, and discussion forums, it must be easy for API users to understand the API, get answers to questions, test API usage, and migrate between API versions. Although REST services are needed for mobile, other styles of services may also be part of an enterprise API strategy (e.g., SOAP, message queuing). </a:t>
            </a:r>
          </a:p>
          <a:p>
            <a:r>
              <a:rPr lang="en-US" sz="1200" b="1" kern="1200" dirty="0">
                <a:solidFill>
                  <a:schemeClr val="tx1"/>
                </a:solidFill>
                <a:effectLst/>
                <a:latin typeface="+mn-lt"/>
                <a:ea typeface="+mn-ea"/>
                <a:cs typeface="+mn-cs"/>
              </a:rPr>
              <a:t>Enforce the rules of API access. API providers must validate that incoming API requests are authorized and comply with the rules de </a:t>
            </a:r>
            <a:r>
              <a:rPr lang="en-US" sz="1200" b="1" kern="1200" dirty="0" err="1">
                <a:solidFill>
                  <a:schemeClr val="tx1"/>
                </a:solidFill>
                <a:effectLst/>
                <a:latin typeface="+mn-lt"/>
                <a:ea typeface="+mn-ea"/>
                <a:cs typeface="+mn-cs"/>
              </a:rPr>
              <a:t>ned</a:t>
            </a:r>
            <a:r>
              <a:rPr lang="en-US" sz="1200" b="1" kern="1200" dirty="0">
                <a:solidFill>
                  <a:schemeClr val="tx1"/>
                </a:solidFill>
                <a:effectLst/>
                <a:latin typeface="+mn-lt"/>
                <a:ea typeface="+mn-ea"/>
                <a:cs typeface="+mn-cs"/>
              </a:rPr>
              <a:t> by the access plan each API user is associated with. </a:t>
            </a:r>
          </a:p>
          <a:p>
            <a:r>
              <a:rPr lang="en-US" sz="1200" b="1" kern="1200" dirty="0">
                <a:solidFill>
                  <a:schemeClr val="tx1"/>
                </a:solidFill>
                <a:effectLst/>
                <a:latin typeface="+mn-lt"/>
                <a:ea typeface="+mn-ea"/>
                <a:cs typeface="+mn-cs"/>
              </a:rPr>
              <a:t>Proactively manage API success by treating it as a product. Whether API users are internal, external, or both, to optimize the business value of an API, the API provider must treat it as a product with customers and a life cycle. Whether via basic reporting or advanced analytics, API providers must understand patterns of API access, including error rates that may indicate the </a:t>
            </a:r>
          </a:p>
          <a:p>
            <a:r>
              <a:rPr lang="en-US" sz="1200" b="1" kern="1200" dirty="0">
                <a:solidFill>
                  <a:schemeClr val="tx1"/>
                </a:solidFill>
                <a:effectLst/>
                <a:latin typeface="+mn-lt"/>
                <a:ea typeface="+mn-ea"/>
                <a:cs typeface="+mn-cs"/>
              </a:rPr>
              <a:t>API is di cult to understand. New versions of the API need a smooth and managed rollout to API users. </a:t>
            </a:r>
          </a:p>
          <a:p>
            <a:r>
              <a:rPr lang="en-US" sz="1200" b="1" kern="1200" dirty="0">
                <a:solidFill>
                  <a:schemeClr val="tx1"/>
                </a:solidFill>
                <a:effectLst/>
                <a:latin typeface="+mn-lt"/>
                <a:ea typeface="+mn-ea"/>
                <a:cs typeface="+mn-cs"/>
              </a:rPr>
              <a:t>■ Connect API access to functions and data within their technology estate. APIs deliver their value by connecting to the API provider’s data and applications. Some of these assets may be API- ready, while others may need some manner of integration connectivity to make them accessible. </a:t>
            </a:r>
          </a:p>
          <a:p>
            <a:endParaRPr lang="en-US" sz="900" kern="1200" dirty="0">
              <a:solidFill>
                <a:schemeClr val="tx1"/>
              </a:solidFill>
              <a:effectLst/>
              <a:latin typeface="Segoe UI Light" pitchFamily="34" charset="0"/>
              <a:ea typeface="+mn-ea"/>
              <a:cs typeface="+mn-cs"/>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FFF6C4-99DB-47F9-9F08-6ED3DDC09FAC}" type="datetime8">
              <a:rPr lang="en-US" smtClean="0">
                <a:solidFill>
                  <a:prstClr val="black"/>
                </a:solidFill>
              </a:rPr>
              <a:t>9/18/2017 10:31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
        <p:nvSpPr>
          <p:cNvPr id="8" name="Header Placeholder 7">
            <a:extLst>
              <a:ext uri="{FF2B5EF4-FFF2-40B4-BE49-F238E27FC236}">
                <a16:creationId xmlns:a16="http://schemas.microsoft.com/office/drawing/2014/main" id="{1915713C-0DB6-4DBE-A79A-1F4770B7F7B9}"/>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142574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B5ABB81-90AE-4A40-96D9-E958BFCF1494}" type="datetime8">
              <a:rPr lang="en-US" smtClean="0">
                <a:solidFill>
                  <a:prstClr val="black"/>
                </a:solidFill>
              </a:rPr>
              <a:t>9/18/2017 10:31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
        <p:nvSpPr>
          <p:cNvPr id="8" name="Header Placeholder 7">
            <a:extLst>
              <a:ext uri="{FF2B5EF4-FFF2-40B4-BE49-F238E27FC236}">
                <a16:creationId xmlns:a16="http://schemas.microsoft.com/office/drawing/2014/main" id="{6605858F-AB95-450F-9609-300566E9F108}"/>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367277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APIM on Azure is provided as a fully managed cloud service. It has 3 key components.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Publisher portal is used by API publishers, people who own the APIs, to manage the APIs. On the Publisher portal one can add and edit APIs, configure API policies, view analytics, etc. Metadata and settings entered on the Publisher portal drive both the gateway and the developer portal. Management operations can be automated by using a comprehensive but easy to learn and use API.</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Developer portal is turn key and shows auto-generated API catalog, interactive documentation and samples. Its look-and-feel and behavior can be customized to reflect customer brand and needs.</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Gateway acts as a front door and mediates all the requests to your APIs, collecting usage and health data and applying policies configured via Publisher portal. It can connect to backends located anywhere and implemented and running on any technology stack either directly or via VPN. Gateway  supports both Basic HTTP and mutual certificate authentication.</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EDF8FF-B959-46DC-A349-13D9C6F91808}" type="datetime8">
              <a:rPr lang="en-US" smtClean="0">
                <a:solidFill>
                  <a:prstClr val="black"/>
                </a:solidFill>
              </a:rPr>
              <a:t>9/18/2017 10:31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
        <p:nvSpPr>
          <p:cNvPr id="8" name="Header Placeholder 7">
            <a:extLst>
              <a:ext uri="{FF2B5EF4-FFF2-40B4-BE49-F238E27FC236}">
                <a16:creationId xmlns:a16="http://schemas.microsoft.com/office/drawing/2014/main" id="{46D11420-37CC-4463-B008-1713C4166F59}"/>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1548308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calculator API setup in MSDN azure sub (resource group Exam70533)</a:t>
            </a:r>
          </a:p>
          <a:p>
            <a:r>
              <a:rPr lang="en-US" dirty="0"/>
              <a:t>Showcase link to Azure AD</a:t>
            </a:r>
          </a:p>
          <a:p>
            <a:r>
              <a:rPr lang="en-US" dirty="0"/>
              <a:t>	Link: https://docs.microsoft.com/en-us/azure/api-management/api-management-howto-protect-backend-with-aad</a:t>
            </a:r>
          </a:p>
          <a:p>
            <a:r>
              <a:rPr lang="en-US" dirty="0"/>
              <a:t>Show code and swagger API metadata</a:t>
            </a:r>
          </a:p>
          <a:p>
            <a:r>
              <a:rPr lang="en-US" dirty="0"/>
              <a:t>Show options to apply policy, view metrics, etc.</a:t>
            </a:r>
          </a:p>
          <a:p>
            <a:endParaRPr lang="en-US" dirty="0"/>
          </a:p>
          <a:p>
            <a:pPr marL="0" indent="0">
              <a:buFontTx/>
              <a:buNone/>
            </a:pPr>
            <a:endParaRPr lang="en-US" dirty="0"/>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E91533D-72E6-4166-8F74-534D9E0E1129}"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
        <p:nvSpPr>
          <p:cNvPr id="8" name="Header Placeholder 7">
            <a:extLst>
              <a:ext uri="{FF2B5EF4-FFF2-40B4-BE49-F238E27FC236}">
                <a16:creationId xmlns:a16="http://schemas.microsoft.com/office/drawing/2014/main" id="{59A31E2A-1ABF-46B5-8EF4-4DC57CA581A4}"/>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429066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1179" indent="-291179">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
        <p:nvSpPr>
          <p:cNvPr id="5" name="Header Placeholder 4">
            <a:extLst>
              <a:ext uri="{FF2B5EF4-FFF2-40B4-BE49-F238E27FC236}">
                <a16:creationId xmlns:a16="http://schemas.microsoft.com/office/drawing/2014/main" id="{3A3460CD-5340-433F-8C10-BEEFC1CA62AE}"/>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33439407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81D3FEC-3559-453F-9384-3E5CC37DDCA8}"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
        <p:nvSpPr>
          <p:cNvPr id="8" name="Header Placeholder 7">
            <a:extLst>
              <a:ext uri="{FF2B5EF4-FFF2-40B4-BE49-F238E27FC236}">
                <a16:creationId xmlns:a16="http://schemas.microsoft.com/office/drawing/2014/main" id="{402606CF-728D-4538-8915-0213EC718C4B}"/>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8846745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r>
              <a:rPr lang="en-US" baseline="0" dirty="0"/>
              <a:t> the following overviews</a:t>
            </a:r>
          </a:p>
          <a:p>
            <a:pPr marL="228600" indent="-228600">
              <a:buAutoNum type="arabicParenR"/>
            </a:pPr>
            <a:r>
              <a:rPr lang="en-US" sz="900" kern="1200" dirty="0">
                <a:solidFill>
                  <a:schemeClr val="tx1"/>
                </a:solidFill>
                <a:latin typeface="Segoe UI Light" pitchFamily="34" charset="0"/>
                <a:ea typeface="+mn-ea"/>
                <a:cs typeface="+mn-cs"/>
              </a:rPr>
              <a:t>https://azure.microsoft.com/en-us/documentation/articles/service-fabric-overview-microservices/</a:t>
            </a:r>
          </a:p>
          <a:p>
            <a:pPr marL="228600" indent="-228600">
              <a:buAutoNum type="arabicParenR"/>
            </a:pPr>
            <a:r>
              <a:rPr lang="en-US" sz="900" kern="1200" dirty="0">
                <a:solidFill>
                  <a:schemeClr val="tx1"/>
                </a:solidFill>
                <a:latin typeface="Segoe UI Light" pitchFamily="34" charset="0"/>
                <a:ea typeface="+mn-ea"/>
                <a:cs typeface="+mn-cs"/>
              </a:rPr>
              <a:t>MSDN Article</a:t>
            </a:r>
            <a:r>
              <a:rPr lang="en-US" sz="900" kern="1200" baseline="0" dirty="0">
                <a:solidFill>
                  <a:schemeClr val="tx1"/>
                </a:solidFill>
                <a:latin typeface="Segoe UI Light" pitchFamily="34" charset="0"/>
                <a:ea typeface="+mn-ea"/>
                <a:cs typeface="+mn-cs"/>
              </a:rPr>
              <a:t> on Service Fabric </a:t>
            </a:r>
            <a:r>
              <a:rPr lang="en-US" sz="900" kern="1200" dirty="0">
                <a:solidFill>
                  <a:schemeClr val="tx1"/>
                </a:solidFill>
                <a:latin typeface="Segoe UI Light" pitchFamily="34" charset="0"/>
                <a:ea typeface="+mn-ea"/>
                <a:cs typeface="+mn-cs"/>
              </a:rPr>
              <a:t>https://msdn.microsoft.com/en-us/magazine/mt595752</a:t>
            </a:r>
          </a:p>
          <a:p>
            <a:pPr marL="228600" indent="-228600">
              <a:buAutoNum type="arabicParenR"/>
            </a:pPr>
            <a:r>
              <a:rPr lang="en-US" sz="900" kern="1200" dirty="0">
                <a:solidFill>
                  <a:schemeClr val="tx1"/>
                </a:solidFill>
                <a:latin typeface="Segoe UI Light" pitchFamily="34" charset="0"/>
                <a:ea typeface="+mn-ea"/>
                <a:cs typeface="+mn-cs"/>
              </a:rPr>
              <a:t>Watch this video https://channel9.msdn.com/Events/Visual-Studio/Connect-event-2015/911 </a:t>
            </a:r>
          </a:p>
          <a:p>
            <a:pPr marL="0" indent="0">
              <a:buNone/>
            </a:pPr>
            <a:endParaRPr lang="en-US" dirty="0"/>
          </a:p>
          <a:p>
            <a:endParaRPr lang="en-US" dirty="0"/>
          </a:p>
          <a:p>
            <a:r>
              <a:rPr lang="en-US" dirty="0"/>
              <a:t>Gartner Definition</a:t>
            </a:r>
            <a:r>
              <a:rPr lang="en-US" baseline="0" dirty="0"/>
              <a:t> of </a:t>
            </a:r>
            <a:r>
              <a:rPr lang="en-US" dirty="0"/>
              <a:t>Cloud-Native Applications </a:t>
            </a:r>
          </a:p>
          <a:p>
            <a:r>
              <a:rPr lang="en-US" dirty="0"/>
              <a:t>This use case includes applications at any scale, which have been written with the strengths and weaknesses of public cloud IaaS in mind. Cloud-native applications assume that resilience must reside in the application and not in the infrastructure (low "compute resilience" weighting), that the application can run well in a variety of underlying infrastructure configurations (low "architecture flexibility" weighting), that the customer's IT organization will attend to security concerns (low "security and compliance" weighting), and that there are only minimal integrations with existing on-premises infrastructure and applications (low "enterprise integration" weighting). Automation, API capabilities and scale-out capabilities are, however, extremely important. Because many such applications have big data aspects, the big data enablement capability also receives a high weighting in this use case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9EFEF6-B0C9-49B3-8BE8-E8B2BEB1CF13}"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
        <p:nvSpPr>
          <p:cNvPr id="8" name="Header Placeholder 7">
            <a:extLst>
              <a:ext uri="{FF2B5EF4-FFF2-40B4-BE49-F238E27FC236}">
                <a16:creationId xmlns:a16="http://schemas.microsoft.com/office/drawing/2014/main" id="{9F13BADF-52BD-48F3-87A0-371F65195272}"/>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178729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C3073DC-831A-47A9-BE61-C3920F6E30F3}"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
        <p:nvSpPr>
          <p:cNvPr id="8" name="Header Placeholder 7">
            <a:extLst>
              <a:ext uri="{FF2B5EF4-FFF2-40B4-BE49-F238E27FC236}">
                <a16:creationId xmlns:a16="http://schemas.microsoft.com/office/drawing/2014/main" id="{214B4341-53B4-433E-A187-96E3E2DFB41D}"/>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8634547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BB979F5-EA29-4943-96C8-7EF9111108B3}"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
        <p:nvSpPr>
          <p:cNvPr id="8" name="Header Placeholder 7">
            <a:extLst>
              <a:ext uri="{FF2B5EF4-FFF2-40B4-BE49-F238E27FC236}">
                <a16:creationId xmlns:a16="http://schemas.microsoft.com/office/drawing/2014/main" id="{8F52D346-4493-4508-B0EB-61CE7E564A3F}"/>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0892754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2800" baseline="0" dirty="0"/>
              <a:t>Microsoft Azure has been going through the transition of taking Tier 1 products such as SQL Server, Analysis Server, System center, Lync and running these as cloud services, as well as creating brand new “born in the cloud” Tier 1 services such as </a:t>
            </a:r>
            <a:r>
              <a:rPr lang="en-US" sz="2800" baseline="0" dirty="0" err="1"/>
              <a:t>DocumentDB</a:t>
            </a:r>
            <a:r>
              <a:rPr lang="en-US" sz="2800" baseline="0" dirty="0"/>
              <a:t>. In order to do this, we needed a new kind of </a:t>
            </a:r>
            <a:r>
              <a:rPr lang="en-US" sz="2800" baseline="0" dirty="0" err="1"/>
              <a:t>PaaS</a:t>
            </a:r>
            <a:r>
              <a:rPr lang="en-US" sz="2800" baseline="0" dirty="0"/>
              <a:t>, one that provides all the capabilities shown here such as high availability at scale, running at high density to reduce costs, agility in large development teams to be able to decompose the cloud service down into independent discrete smaller services each of which be partitioned for scale.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280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2800" baseline="0" dirty="0"/>
              <a:t>Importantly we realized that the largest cost for a cloud service was the day to day management and operation of the service, and not having to worry about the availability of the service in the event of machine, network, process failures. So, Service Fabric also provides a self-healing approach which means you do not need large teams of people to ensure that the service is always running. Equally with the concepts of application versioning, no downtime rolling upgrades and automatic service resource balancing based on current load and health, Service Fabric provides complete lifecycle support for your cloud service.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280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2800" baseline="0" dirty="0"/>
              <a:t>Service Fabric will be available in Azure as a service and in Windows Server 2016. Applications built against the programming APIs can be deployed to any of these environments with no code changes. Currently, as you would expect given that we developed Service Fabric for our own services, it runs on Windows, but we have started the port on Linux that we will eventually release.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280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2800" baseline="0" dirty="0"/>
              <a:t>The world is changing for you as developers, as previous </a:t>
            </a:r>
            <a:r>
              <a:rPr lang="en-US" sz="2800" baseline="0" dirty="0" err="1"/>
              <a:t>on-premise</a:t>
            </a:r>
            <a:r>
              <a:rPr lang="en-US" sz="2800" baseline="0" dirty="0"/>
              <a:t> products move the cloud as services to take advantage of utility computing and global reach. You need a platform that helps get you there. Now you can use the same platform that Azure is using for its tier 1 services and all this is installed on your laptop. You have a whole data center in your hands.</a:t>
            </a:r>
            <a:endParaRPr lang="en-US" sz="2800" dirty="0"/>
          </a:p>
          <a:p>
            <a:endParaRPr lang="en-US" sz="2448" kern="1200" dirty="0">
              <a:solidFill>
                <a:schemeClr val="tx1"/>
              </a:solidFill>
              <a:latin typeface="Segoe UI Light" pitchFamily="34" charset="0"/>
              <a:ea typeface="+mn-ea"/>
              <a:cs typeface="+mn-cs"/>
            </a:endParaRPr>
          </a:p>
          <a:p>
            <a:r>
              <a:rPr lang="en-US" sz="2448" kern="1200" dirty="0">
                <a:solidFill>
                  <a:schemeClr val="tx1"/>
                </a:solidFill>
                <a:latin typeface="Segoe UI Light" pitchFamily="34" charset="0"/>
                <a:ea typeface="+mn-ea"/>
                <a:cs typeface="+mn-cs"/>
              </a:rPr>
              <a:t>*****************************************************************************</a:t>
            </a:r>
          </a:p>
          <a:p>
            <a:r>
              <a:rPr lang="en-US" sz="2448" kern="1200" dirty="0">
                <a:solidFill>
                  <a:schemeClr val="tx1"/>
                </a:solidFill>
                <a:latin typeface="Segoe UI Light" pitchFamily="34" charset="0"/>
                <a:ea typeface="+mn-ea"/>
                <a:cs typeface="+mn-cs"/>
              </a:rPr>
              <a:t> Service Fabric is </a:t>
            </a:r>
            <a:r>
              <a:rPr lang="en-US" sz="2448" kern="1200" dirty="0" err="1">
                <a:solidFill>
                  <a:schemeClr val="tx1"/>
                </a:solidFill>
                <a:latin typeface="Segoe UI Light" pitchFamily="34" charset="0"/>
                <a:ea typeface="+mn-ea"/>
                <a:cs typeface="+mn-cs"/>
              </a:rPr>
              <a:t>aproven</a:t>
            </a:r>
            <a:r>
              <a:rPr lang="en-US" sz="2448" kern="1200" dirty="0">
                <a:solidFill>
                  <a:schemeClr val="tx1"/>
                </a:solidFill>
                <a:latin typeface="Segoe UI Light" pitchFamily="34" charset="0"/>
                <a:ea typeface="+mn-ea"/>
                <a:cs typeface="+mn-cs"/>
              </a:rPr>
              <a:t> distributed systems platform that:</a:t>
            </a:r>
          </a:p>
          <a:p>
            <a:pPr lvl="1"/>
            <a:r>
              <a:rPr lang="en-US" sz="2176" dirty="0"/>
              <a:t>Makes it easy to build scalable and reliable services</a:t>
            </a:r>
          </a:p>
          <a:p>
            <a:pPr lvl="1"/>
            <a:r>
              <a:rPr lang="en-US" sz="2176" dirty="0"/>
              <a:t>Allows keeping compute and associated state together to achieve high throughput and low latency</a:t>
            </a:r>
          </a:p>
          <a:p>
            <a:pPr lvl="1"/>
            <a:r>
              <a:rPr lang="en-US" sz="2176" dirty="0"/>
              <a:t>Manages full service lifecycle</a:t>
            </a:r>
          </a:p>
          <a:p>
            <a:pPr lvl="1"/>
            <a:r>
              <a:rPr lang="en-US" sz="2176" dirty="0"/>
              <a:t>Can be deployed in-cloud or on-premises</a:t>
            </a:r>
          </a:p>
          <a:p>
            <a:pPr marL="171450" indent="-171450">
              <a:buFontTx/>
              <a:buChar char="-"/>
            </a:pPr>
            <a:endParaRPr lang="en-US" dirty="0"/>
          </a:p>
          <a:p>
            <a:pPr marL="171450" indent="-171450">
              <a:buFontTx/>
              <a:buChar cha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D5A60B44-53B2-4E7C-8780-ABB14D414041}" type="datetime8">
              <a:rPr lang="en-US" smtClean="0"/>
              <a:t>9/18/2017 10:31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44</a:t>
            </a:fld>
            <a:endParaRPr lang="en-US" dirty="0"/>
          </a:p>
        </p:txBody>
      </p:sp>
      <p:sp>
        <p:nvSpPr>
          <p:cNvPr id="7" name="Header Placeholder 6">
            <a:extLst>
              <a:ext uri="{FF2B5EF4-FFF2-40B4-BE49-F238E27FC236}">
                <a16:creationId xmlns:a16="http://schemas.microsoft.com/office/drawing/2014/main" id="{10247445-6FC1-4D65-8387-A41053A5C838}"/>
              </a:ext>
            </a:extLst>
          </p:cNvPr>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40468145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2800" baseline="0" dirty="0"/>
              <a:t>Microsoft Azure has been going through the transition of taking Tier 1 products such as SQL Server, Analysis Server, System center, Lync and running these as cloud services, as well as creating brand new “born in the cloud” Tier 1 services such as </a:t>
            </a:r>
            <a:r>
              <a:rPr lang="en-US" sz="2800" baseline="0" dirty="0" err="1"/>
              <a:t>DocumentDB</a:t>
            </a:r>
            <a:r>
              <a:rPr lang="en-US" sz="2800" baseline="0" dirty="0"/>
              <a:t>. In order to do this, we needed a new kind of </a:t>
            </a:r>
            <a:r>
              <a:rPr lang="en-US" sz="2800" baseline="0" dirty="0" err="1"/>
              <a:t>PaaS</a:t>
            </a:r>
            <a:r>
              <a:rPr lang="en-US" sz="2800" baseline="0" dirty="0"/>
              <a:t>, one that provides all the capabilities shown here such as high availability at scale, running at high density to reduce costs, agility in large development teams to be able to decompose the cloud service down into independent discrete smaller services each of which be partitioned for scale.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280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2800" baseline="0" dirty="0"/>
              <a:t>Importantly we realized that the largest cost for a cloud service was the day to day management and operation of the service, and not having to worry about the availability of the service in the event of machine, network, process failures. So, Service Fabric also provides a self-healing approach which means you do not need large teams of people to ensure that the service is always running. Equally with the concepts of application versioning, no downtime rolling upgrades and automatic service resource balancing based on current load and health, Service Fabric provides complete lifecycle support for your cloud service.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280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2800" baseline="0" dirty="0"/>
              <a:t>Service Fabric will be available in Azure as a service and in Windows Server 2016. Applications built against the programming APIs can be deployed to any of these environments with no code changes. Currently, as you would expect given that we developed Service Fabric for our own services, it runs on Windows, but we have started the port on Linux that we will eventually release.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280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2800" baseline="0" dirty="0"/>
              <a:t>The world is changing for you as developers, as previous </a:t>
            </a:r>
            <a:r>
              <a:rPr lang="en-US" sz="2800" baseline="0" dirty="0" err="1"/>
              <a:t>on-premise</a:t>
            </a:r>
            <a:r>
              <a:rPr lang="en-US" sz="2800" baseline="0" dirty="0"/>
              <a:t> products move the cloud as services to take advantage of utility computing and global reach. You need a platform that helps get you there. Now you can use the same platform that Azure is using for its tier 1 services and all this is installed on your laptop. You have a whole data center in your hands.</a:t>
            </a:r>
            <a:endParaRPr lang="en-US" sz="2800" dirty="0"/>
          </a:p>
          <a:p>
            <a:endParaRPr lang="en-US" sz="2448" kern="1200" dirty="0">
              <a:solidFill>
                <a:schemeClr val="tx1"/>
              </a:solidFill>
              <a:latin typeface="Segoe UI Light" pitchFamily="34" charset="0"/>
              <a:ea typeface="+mn-ea"/>
              <a:cs typeface="+mn-cs"/>
            </a:endParaRPr>
          </a:p>
          <a:p>
            <a:r>
              <a:rPr lang="en-US" sz="2448" kern="1200" dirty="0">
                <a:solidFill>
                  <a:schemeClr val="tx1"/>
                </a:solidFill>
                <a:latin typeface="Segoe UI Light" pitchFamily="34" charset="0"/>
                <a:ea typeface="+mn-ea"/>
                <a:cs typeface="+mn-cs"/>
              </a:rPr>
              <a:t>*****************************************************************************</a:t>
            </a:r>
          </a:p>
          <a:p>
            <a:r>
              <a:rPr lang="en-US" sz="2448" kern="1200" dirty="0">
                <a:solidFill>
                  <a:schemeClr val="tx1"/>
                </a:solidFill>
                <a:latin typeface="Segoe UI Light" pitchFamily="34" charset="0"/>
                <a:ea typeface="+mn-ea"/>
                <a:cs typeface="+mn-cs"/>
              </a:rPr>
              <a:t> Service Fabric is </a:t>
            </a:r>
            <a:r>
              <a:rPr lang="en-US" sz="2448" kern="1200" dirty="0" err="1">
                <a:solidFill>
                  <a:schemeClr val="tx1"/>
                </a:solidFill>
                <a:latin typeface="Segoe UI Light" pitchFamily="34" charset="0"/>
                <a:ea typeface="+mn-ea"/>
                <a:cs typeface="+mn-cs"/>
              </a:rPr>
              <a:t>aproven</a:t>
            </a:r>
            <a:r>
              <a:rPr lang="en-US" sz="2448" kern="1200" dirty="0">
                <a:solidFill>
                  <a:schemeClr val="tx1"/>
                </a:solidFill>
                <a:latin typeface="Segoe UI Light" pitchFamily="34" charset="0"/>
                <a:ea typeface="+mn-ea"/>
                <a:cs typeface="+mn-cs"/>
              </a:rPr>
              <a:t> distributed systems platform that:</a:t>
            </a:r>
          </a:p>
          <a:p>
            <a:pPr lvl="1"/>
            <a:r>
              <a:rPr lang="en-US" sz="2176" dirty="0"/>
              <a:t>Makes it easy to build scalable and reliable services</a:t>
            </a:r>
          </a:p>
          <a:p>
            <a:pPr lvl="1"/>
            <a:r>
              <a:rPr lang="en-US" sz="2176" dirty="0"/>
              <a:t>Allows keeping compute and associated state together to achieve high throughput and low latency</a:t>
            </a:r>
          </a:p>
          <a:p>
            <a:pPr lvl="1"/>
            <a:r>
              <a:rPr lang="en-US" sz="2176" dirty="0"/>
              <a:t>Manages full service lifecycle</a:t>
            </a:r>
          </a:p>
          <a:p>
            <a:pPr lvl="1"/>
            <a:r>
              <a:rPr lang="en-US" sz="2176" dirty="0"/>
              <a:t>Can be deployed in-cloud or on-premises</a:t>
            </a:r>
          </a:p>
          <a:p>
            <a:pPr marL="171450" indent="-171450">
              <a:buFontTx/>
              <a:buChar char="-"/>
            </a:pPr>
            <a:endParaRPr lang="en-US" dirty="0"/>
          </a:p>
          <a:p>
            <a:pPr marL="171450" indent="-171450">
              <a:buFontTx/>
              <a:buChar cha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026BECE-4B9E-4D8C-A51B-3F164B546807}" type="datetime8">
              <a:rPr lang="en-US" smtClean="0"/>
              <a:t>9/18/2017 10:31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45</a:t>
            </a:fld>
            <a:endParaRPr lang="en-US" dirty="0"/>
          </a:p>
        </p:txBody>
      </p:sp>
      <p:sp>
        <p:nvSpPr>
          <p:cNvPr id="7" name="Header Placeholder 6">
            <a:extLst>
              <a:ext uri="{FF2B5EF4-FFF2-40B4-BE49-F238E27FC236}">
                <a16:creationId xmlns:a16="http://schemas.microsoft.com/office/drawing/2014/main" id="{7A78EDF8-BDCA-420E-9D77-954A369382A0}"/>
              </a:ext>
            </a:extLst>
          </p:cNvPr>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20467060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54D898-A7EC-40AA-A8A6-AC872D592765}"/>
              </a:ext>
            </a:extLst>
          </p:cNvPr>
          <p:cNvSpPr>
            <a:spLocks noGrp="1"/>
          </p:cNvSpPr>
          <p:nvPr>
            <p:ph type="hdr" sz="quarter" idx="10"/>
          </p:nvPr>
        </p:nvSpPr>
        <p:spPr/>
        <p:txBody>
          <a:bodyPr/>
          <a:lstStyle/>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6E66155-4652-438B-8D66-4A3BC9F3530F}"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
        <p:nvSpPr>
          <p:cNvPr id="8" name="Header Placeholder 7">
            <a:extLst>
              <a:ext uri="{FF2B5EF4-FFF2-40B4-BE49-F238E27FC236}">
                <a16:creationId xmlns:a16="http://schemas.microsoft.com/office/drawing/2014/main" id="{231D98DB-C392-4F7C-8B6D-8949015BDF47}"/>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849405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Demo outline: https://docs.microsoft.com/en-us/azure/service-fabric/service-fabric-deploy-existing-app</a:t>
            </a:r>
          </a:p>
          <a:p>
            <a:pPr marL="0" indent="0">
              <a:buFontTx/>
              <a:buNone/>
            </a:pPr>
            <a:r>
              <a:rPr lang="en-US" dirty="0"/>
              <a:t>https://docs.microsoft.com/en-us/virtualization/windowscontainers/quick-start/quick-start-images</a:t>
            </a:r>
          </a:p>
          <a:p>
            <a:pPr marL="0" indent="0">
              <a:buFontTx/>
              <a:buNone/>
            </a:pPr>
            <a:endParaRPr lang="en-US" dirty="0"/>
          </a:p>
          <a:p>
            <a:pPr marL="0" indent="0">
              <a:buFontTx/>
              <a:buNone/>
            </a:pPr>
            <a:r>
              <a:rPr lang="en-US" dirty="0"/>
              <a:t>Demo code: https://github.com/Azure-Samples/service-fabric-dotnet-getting-started/tree/master/src/GettingStartedApplication/GettingStartedApplication</a:t>
            </a:r>
          </a:p>
          <a:p>
            <a:pPr marL="0" indent="0">
              <a:buFontTx/>
              <a:buNone/>
            </a:pPr>
            <a:r>
              <a:rPr lang="en-US" dirty="0"/>
              <a:t>Demo docker container</a:t>
            </a:r>
          </a:p>
          <a:p>
            <a:pPr marL="0" indent="0">
              <a:buFontTx/>
              <a:buNone/>
            </a:pPr>
            <a:r>
              <a:rPr lang="en-US" dirty="0"/>
              <a:t>	- Login to azure container registry: docker login acsdemoregistry.azurecr.io</a:t>
            </a:r>
          </a:p>
          <a:p>
            <a:pPr marL="0" indent="0">
              <a:buFontTx/>
              <a:buNone/>
            </a:pPr>
            <a:r>
              <a:rPr lang="en-US" dirty="0"/>
              <a:t>	- Push image to azure registry: https://docs.microsoft.com/en-us/azure/container-registry/container-registry-get-started-docker-cli</a:t>
            </a:r>
          </a:p>
          <a:p>
            <a:pPr marL="0" indent="0">
              <a:buFontTx/>
              <a:buNone/>
            </a:pPr>
            <a:endParaRPr lang="en-US" dirty="0"/>
          </a:p>
          <a:p>
            <a:pPr marL="0" indent="0">
              <a:buFontTx/>
              <a:buNone/>
            </a:pPr>
            <a:r>
              <a:rPr lang="en-US" dirty="0"/>
              <a:t>1) Docker demo (single container) sequence:</a:t>
            </a:r>
          </a:p>
          <a:p>
            <a:pPr marL="0" indent="0">
              <a:buFontTx/>
              <a:buNone/>
            </a:pPr>
            <a:endParaRPr lang="en-US" dirty="0"/>
          </a:p>
          <a:p>
            <a:pPr marL="0" indent="0">
              <a:buFontTx/>
              <a:buNone/>
            </a:pPr>
            <a:r>
              <a:rPr lang="en-US" dirty="0"/>
              <a:t>docker build -t </a:t>
            </a:r>
            <a:r>
              <a:rPr lang="en-US" dirty="0" err="1"/>
              <a:t>marcelos</a:t>
            </a:r>
            <a:r>
              <a:rPr lang="en-US" dirty="0"/>
              <a:t>/</a:t>
            </a:r>
            <a:r>
              <a:rPr lang="en-US" dirty="0" err="1"/>
              <a:t>iis-dockerfile</a:t>
            </a:r>
            <a:r>
              <a:rPr lang="en-US" dirty="0"/>
              <a:t> .</a:t>
            </a:r>
          </a:p>
          <a:p>
            <a:pPr marL="0" indent="0">
              <a:buFontTx/>
              <a:buNone/>
            </a:pPr>
            <a:r>
              <a:rPr lang="en-US" dirty="0"/>
              <a:t>docker run -d -p 80:80 </a:t>
            </a:r>
            <a:r>
              <a:rPr lang="en-US" dirty="0" err="1"/>
              <a:t>marcelos</a:t>
            </a:r>
            <a:r>
              <a:rPr lang="en-US" dirty="0"/>
              <a:t>/</a:t>
            </a:r>
            <a:r>
              <a:rPr lang="en-US" dirty="0" err="1"/>
              <a:t>iis-dockerfile</a:t>
            </a:r>
            <a:r>
              <a:rPr lang="en-US" dirty="0"/>
              <a:t> ping -t localhost</a:t>
            </a:r>
          </a:p>
          <a:p>
            <a:pPr marL="0" indent="0">
              <a:buFontTx/>
              <a:buNone/>
            </a:pPr>
            <a:r>
              <a:rPr lang="en-US" dirty="0"/>
              <a:t>docker exec -</a:t>
            </a:r>
            <a:r>
              <a:rPr lang="en-US" dirty="0" err="1"/>
              <a:t>i</a:t>
            </a:r>
            <a:r>
              <a:rPr lang="en-US" dirty="0"/>
              <a:t> </a:t>
            </a:r>
            <a:r>
              <a:rPr lang="en-US" dirty="0" err="1"/>
              <a:t>epic_carson</a:t>
            </a:r>
            <a:r>
              <a:rPr lang="en-US" dirty="0"/>
              <a:t> ipconfig</a:t>
            </a:r>
          </a:p>
          <a:p>
            <a:pPr marL="0" indent="0">
              <a:buFontTx/>
              <a:buNone/>
            </a:pPr>
            <a:r>
              <a:rPr lang="en-US" dirty="0"/>
              <a:t>docker </a:t>
            </a:r>
            <a:r>
              <a:rPr lang="en-US" dirty="0" err="1"/>
              <a:t>rm</a:t>
            </a:r>
            <a:r>
              <a:rPr lang="en-US" dirty="0"/>
              <a:t> -f </a:t>
            </a:r>
            <a:r>
              <a:rPr lang="en-US" dirty="0" err="1"/>
              <a:t>epic_carson</a:t>
            </a:r>
            <a:endParaRPr lang="en-US" dirty="0"/>
          </a:p>
          <a:p>
            <a:pPr marL="0" indent="0">
              <a:buFontTx/>
              <a:buNone/>
            </a:pPr>
            <a:r>
              <a:rPr lang="en-US" dirty="0"/>
              <a:t>docker </a:t>
            </a:r>
            <a:r>
              <a:rPr lang="en-US" dirty="0" err="1"/>
              <a:t>ps</a:t>
            </a:r>
            <a:endParaRPr lang="en-US" dirty="0"/>
          </a:p>
          <a:p>
            <a:pPr marL="0" indent="0">
              <a:buFontTx/>
              <a:buNone/>
            </a:pPr>
            <a:r>
              <a:rPr lang="en-US" dirty="0"/>
              <a:t>docker login acsdemoregistry.azurecr.io</a:t>
            </a:r>
          </a:p>
          <a:p>
            <a:pPr marL="0" indent="0">
              <a:buFontTx/>
              <a:buNone/>
            </a:pPr>
            <a:r>
              <a:rPr lang="en-US" dirty="0"/>
              <a:t>docker search </a:t>
            </a:r>
            <a:r>
              <a:rPr lang="en-US" dirty="0" err="1"/>
              <a:t>iis</a:t>
            </a:r>
            <a:endParaRPr lang="en-US" dirty="0"/>
          </a:p>
          <a:p>
            <a:pPr marL="0" indent="0">
              <a:buFontTx/>
              <a:buNone/>
            </a:pPr>
            <a:r>
              <a:rPr lang="en-US" dirty="0"/>
              <a:t>docker tag </a:t>
            </a:r>
            <a:r>
              <a:rPr lang="en-US" dirty="0" err="1"/>
              <a:t>marcelos</a:t>
            </a:r>
            <a:r>
              <a:rPr lang="en-US" dirty="0"/>
              <a:t>/</a:t>
            </a:r>
            <a:r>
              <a:rPr lang="en-US" dirty="0" err="1"/>
              <a:t>iis-dockerfile</a:t>
            </a:r>
            <a:r>
              <a:rPr lang="en-US" dirty="0"/>
              <a:t> acsdemoregistry.azurecr.io/</a:t>
            </a:r>
            <a:r>
              <a:rPr lang="en-US" dirty="0" err="1"/>
              <a:t>marcelos</a:t>
            </a:r>
            <a:r>
              <a:rPr lang="en-US" dirty="0"/>
              <a:t>/</a:t>
            </a:r>
            <a:r>
              <a:rPr lang="en-US" dirty="0" err="1"/>
              <a:t>iis-dockerfile</a:t>
            </a:r>
            <a:endParaRPr lang="en-US" dirty="0"/>
          </a:p>
          <a:p>
            <a:pPr marL="0" indent="0">
              <a:buFontTx/>
              <a:buNone/>
            </a:pPr>
            <a:r>
              <a:rPr lang="en-US" dirty="0"/>
              <a:t>docker push acsdemoregistry.azurecr.io/</a:t>
            </a:r>
            <a:r>
              <a:rPr lang="en-US" dirty="0" err="1"/>
              <a:t>marcelos</a:t>
            </a:r>
            <a:r>
              <a:rPr lang="en-US" dirty="0"/>
              <a:t>/</a:t>
            </a:r>
            <a:r>
              <a:rPr lang="en-US" dirty="0" err="1"/>
              <a:t>iis-dockerfile</a:t>
            </a:r>
            <a:endParaRPr lang="en-US" dirty="0"/>
          </a:p>
          <a:p>
            <a:pPr marL="0" indent="0">
              <a:buFontTx/>
              <a:buNone/>
            </a:pPr>
            <a:r>
              <a:rPr lang="en-US" dirty="0"/>
              <a:t>docker </a:t>
            </a:r>
            <a:r>
              <a:rPr lang="en-US" dirty="0" err="1"/>
              <a:t>rmi</a:t>
            </a:r>
            <a:r>
              <a:rPr lang="en-US" dirty="0"/>
              <a:t> </a:t>
            </a:r>
            <a:r>
              <a:rPr lang="en-US" dirty="0" err="1"/>
              <a:t>marcelos</a:t>
            </a:r>
            <a:r>
              <a:rPr lang="en-US" dirty="0"/>
              <a:t>/</a:t>
            </a:r>
            <a:r>
              <a:rPr lang="en-US" dirty="0" err="1"/>
              <a:t>iis-dockerfile</a:t>
            </a:r>
            <a:endParaRPr lang="en-US" dirty="0"/>
          </a:p>
          <a:p>
            <a:pPr marL="0" indent="0">
              <a:buFontTx/>
              <a:buNone/>
            </a:pPr>
            <a:r>
              <a:rPr lang="en-US" dirty="0"/>
              <a:t>docker </a:t>
            </a:r>
            <a:r>
              <a:rPr lang="en-US" dirty="0" err="1"/>
              <a:t>rmi</a:t>
            </a:r>
            <a:r>
              <a:rPr lang="en-US" dirty="0"/>
              <a:t> acsdemoregistry.azurecr.io/</a:t>
            </a:r>
            <a:r>
              <a:rPr lang="en-US" dirty="0" err="1"/>
              <a:t>marcelos</a:t>
            </a:r>
            <a:r>
              <a:rPr lang="en-US" dirty="0"/>
              <a:t>/</a:t>
            </a:r>
            <a:r>
              <a:rPr lang="en-US" dirty="0" err="1"/>
              <a:t>iis-dockerfile</a:t>
            </a:r>
            <a:endParaRPr lang="en-US" dirty="0"/>
          </a:p>
          <a:p>
            <a:pPr marL="0" indent="0">
              <a:buFontTx/>
              <a:buNone/>
            </a:pPr>
            <a:r>
              <a:rPr lang="en-US" dirty="0"/>
              <a:t>docker images</a:t>
            </a:r>
          </a:p>
          <a:p>
            <a:pPr marL="0" indent="0">
              <a:buFontTx/>
              <a:buNone/>
            </a:pPr>
            <a:r>
              <a:rPr lang="en-US" dirty="0"/>
              <a:t>docker pull acsdemoregistry.azurecr.io/</a:t>
            </a:r>
            <a:r>
              <a:rPr lang="en-US" dirty="0" err="1"/>
              <a:t>marcelos</a:t>
            </a:r>
            <a:r>
              <a:rPr lang="en-US" dirty="0"/>
              <a:t>/</a:t>
            </a:r>
            <a:r>
              <a:rPr lang="en-US" dirty="0" err="1"/>
              <a:t>iis-dockerfile</a:t>
            </a:r>
            <a:endParaRPr lang="en-US" dirty="0"/>
          </a:p>
          <a:p>
            <a:pPr marL="0" indent="0">
              <a:buFontTx/>
              <a:buNone/>
            </a:pPr>
            <a:endParaRPr lang="en-US" dirty="0"/>
          </a:p>
          <a:p>
            <a:pPr marL="0" indent="0">
              <a:buFontTx/>
              <a:buNone/>
            </a:pPr>
            <a:r>
              <a:rPr lang="en-US" dirty="0"/>
              <a:t>2) Docker demo: running a docker container in Azure Service Fabric</a:t>
            </a:r>
          </a:p>
          <a:p>
            <a:pPr marL="0" indent="0">
              <a:buFontTx/>
              <a:buNone/>
            </a:pPr>
            <a:r>
              <a:rPr lang="en-US" dirty="0"/>
              <a:t>Solution: </a:t>
            </a:r>
          </a:p>
          <a:p>
            <a:pPr marL="0" indent="0">
              <a:buFontTx/>
              <a:buNone/>
            </a:pPr>
            <a:r>
              <a:rPr lang="en-US" dirty="0"/>
              <a:t>	folder </a:t>
            </a:r>
            <a:r>
              <a:rPr lang="en-US" dirty="0" err="1"/>
              <a:t>ContainerOnSF</a:t>
            </a:r>
            <a:r>
              <a:rPr lang="en-US" dirty="0"/>
              <a:t>,</a:t>
            </a:r>
          </a:p>
          <a:p>
            <a:pPr marL="0" indent="0">
              <a:buFontTx/>
              <a:buNone/>
            </a:pPr>
            <a:r>
              <a:rPr lang="en-US" dirty="0"/>
              <a:t>Repo: </a:t>
            </a:r>
          </a:p>
          <a:p>
            <a:pPr marL="0" indent="0">
              <a:buFontTx/>
              <a:buNone/>
            </a:pPr>
            <a:r>
              <a:rPr lang="en-US" dirty="0"/>
              <a:t>	https://marcelos.visualstudio.com/DefaultCollection/DemosGit/_git/DockerDemo</a:t>
            </a:r>
          </a:p>
          <a:p>
            <a:pPr marL="0" indent="0">
              <a:buFontTx/>
              <a:buNone/>
            </a:pPr>
            <a:endParaRPr lang="en-US" dirty="0"/>
          </a:p>
          <a:p>
            <a:pPr marL="0" indent="0">
              <a:buFontTx/>
              <a:buNone/>
            </a:pPr>
            <a:r>
              <a:rPr lang="en-US" dirty="0" err="1"/>
              <a:t>Cmd</a:t>
            </a:r>
            <a:r>
              <a:rPr lang="en-US" dirty="0"/>
              <a:t> sequence: </a:t>
            </a:r>
          </a:p>
          <a:p>
            <a:pPr marL="0" indent="0">
              <a:buFontTx/>
              <a:buNone/>
            </a:pPr>
            <a:r>
              <a:rPr lang="en-US" dirty="0"/>
              <a:t>	https://docs.microsoft.com/en-us/azure/service-fabric/service-fabric-get-started-containers</a:t>
            </a:r>
          </a:p>
          <a:p>
            <a:pPr marL="0" indent="0">
              <a:buFontTx/>
              <a:buNone/>
            </a:pPr>
            <a:endParaRPr lang="en-US" dirty="0"/>
          </a:p>
          <a:p>
            <a:pPr marL="0" indent="0">
              <a:buFontTx/>
              <a:buNone/>
            </a:pPr>
            <a:r>
              <a:rPr lang="en-US" dirty="0"/>
              <a:t>N/A - Azure container service demo sequence (Azure CLI 2.0):</a:t>
            </a:r>
          </a:p>
          <a:p>
            <a:pPr marL="0" indent="0">
              <a:buFontTx/>
              <a:buNone/>
            </a:pPr>
            <a:r>
              <a:rPr lang="en-US" dirty="0"/>
              <a:t>	https://docs.microsoft.com/en-us/azure/service-fabric/service-fabric-get-started-containers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	Repo: </a:t>
            </a:r>
            <a:r>
              <a:rPr lang="en-US" dirty="0">
                <a:effectLst/>
              </a:rPr>
              <a:t>https://marcelos.visualstudio.com/DefaultCollection/DemosGit/_git/DockerDemo</a:t>
            </a:r>
          </a:p>
          <a:p>
            <a:pPr marL="0" indent="0">
              <a:buFontTx/>
              <a:buNone/>
            </a:pP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23F6597-AE43-42AC-A4CC-5B397BCC39CC}"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
        <p:nvSpPr>
          <p:cNvPr id="8" name="Header Placeholder 7">
            <a:extLst>
              <a:ext uri="{FF2B5EF4-FFF2-40B4-BE49-F238E27FC236}">
                <a16:creationId xmlns:a16="http://schemas.microsoft.com/office/drawing/2014/main" id="{8658F67F-2DCE-4E73-B816-A09329E31D7D}"/>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8776348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6A1008-2760-4E59-852F-6608100E44D6}"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
        <p:nvSpPr>
          <p:cNvPr id="8" name="Header Placeholder 7">
            <a:extLst>
              <a:ext uri="{FF2B5EF4-FFF2-40B4-BE49-F238E27FC236}">
                <a16:creationId xmlns:a16="http://schemas.microsoft.com/office/drawing/2014/main" id="{F6F8EEDA-8C9D-4308-9668-882F06E7532A}"/>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501492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
        <p:nvSpPr>
          <p:cNvPr id="5" name="Header Placeholder 4">
            <a:extLst>
              <a:ext uri="{FF2B5EF4-FFF2-40B4-BE49-F238E27FC236}">
                <a16:creationId xmlns:a16="http://schemas.microsoft.com/office/drawing/2014/main" id="{AD3EA1BA-B55B-4BDD-BD01-A6BEF5B41B3E}"/>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944149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917CCAE-06F0-4305-92F0-2F528595B767}"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
        <p:nvSpPr>
          <p:cNvPr id="8" name="Header Placeholder 7">
            <a:extLst>
              <a:ext uri="{FF2B5EF4-FFF2-40B4-BE49-F238E27FC236}">
                <a16:creationId xmlns:a16="http://schemas.microsoft.com/office/drawing/2014/main" id="{12DB76BA-257E-48C5-AC48-7643FB29BD42}"/>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1715630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a:p>
            <a:endParaRPr lang="en-US" dirty="0"/>
          </a:p>
          <a:p>
            <a:pPr lvl="0" rt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very short period of time</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Azure service 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services</a:t>
            </a:r>
          </a:p>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51</a:t>
            </a:fld>
            <a:endParaRPr lang="en-US"/>
          </a:p>
        </p:txBody>
      </p:sp>
      <p:sp>
        <p:nvSpPr>
          <p:cNvPr id="5" name="Header Placeholder 4">
            <a:extLst>
              <a:ext uri="{FF2B5EF4-FFF2-40B4-BE49-F238E27FC236}">
                <a16:creationId xmlns:a16="http://schemas.microsoft.com/office/drawing/2014/main" id="{1993458F-CDF1-4B59-8566-26E02367B90B}"/>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24134563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Mono-lithic application -&gt; loosely coupled components</a:t>
            </a:r>
          </a:p>
          <a:p>
            <a:r>
              <a:rPr lang="en-US" dirty="0"/>
              <a:t>Events happening </a:t>
            </a:r>
            <a:r>
              <a:rPr lang="en-US" dirty="0" err="1"/>
              <a:t>async</a:t>
            </a:r>
            <a:r>
              <a:rPr lang="en-US" dirty="0"/>
              <a:t> outside client application</a:t>
            </a:r>
          </a:p>
          <a:p>
            <a:r>
              <a:rPr lang="en-US" dirty="0"/>
              <a:t>Build/use micro-functionality to react to a single event</a:t>
            </a:r>
          </a:p>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52</a:t>
            </a:fld>
            <a:endParaRPr lang="en-US"/>
          </a:p>
        </p:txBody>
      </p:sp>
      <p:sp>
        <p:nvSpPr>
          <p:cNvPr id="5" name="Header Placeholder 4">
            <a:extLst>
              <a:ext uri="{FF2B5EF4-FFF2-40B4-BE49-F238E27FC236}">
                <a16:creationId xmlns:a16="http://schemas.microsoft.com/office/drawing/2014/main" id="{527055E9-011F-436C-A001-9A60A7DC5DDC}"/>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553702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“Pinnacle of PaaS compute”</a:t>
            </a:r>
          </a:p>
          <a:p>
            <a:pPr marL="571500" indent="-571500">
              <a:buFont typeface="Arial" panose="020B0604020202020204" pitchFamily="34" charset="0"/>
              <a:buChar char="•"/>
            </a:pPr>
            <a:r>
              <a:rPr lang="en-US" dirty="0"/>
              <a:t>Not just hardware “servers”, but software servers are also </a:t>
            </a:r>
            <a:r>
              <a:rPr lang="en-US" b="1" dirty="0"/>
              <a:t>managed for you</a:t>
            </a:r>
          </a:p>
          <a:p>
            <a:pPr marL="571500" indent="-571500">
              <a:buFont typeface="Arial" panose="020B0604020202020204" pitchFamily="34" charset="0"/>
              <a:buChar char="•"/>
            </a:pPr>
            <a:r>
              <a:rPr lang="en-US" dirty="0"/>
              <a:t>Focus on </a:t>
            </a:r>
            <a:r>
              <a:rPr lang="en-US" b="1" dirty="0"/>
              <a:t>business logic</a:t>
            </a:r>
            <a:r>
              <a:rPr lang="en-US" dirty="0"/>
              <a:t>, not solving technical problems not </a:t>
            </a:r>
            <a:r>
              <a:rPr lang="en-US" b="1" dirty="0"/>
              <a:t>core to business</a:t>
            </a:r>
          </a:p>
          <a:p>
            <a:pPr marL="571500" indent="-571500">
              <a:buFont typeface="Arial" panose="020B0604020202020204" pitchFamily="34" charset="0"/>
              <a:buChar char="•"/>
            </a:pPr>
            <a:r>
              <a:rPr lang="en-US" dirty="0"/>
              <a:t>Lower effort to get started makes it easier to experiment (bots, etc.)</a:t>
            </a:r>
          </a:p>
          <a:p>
            <a:endParaRPr lang="en-US" dirty="0"/>
          </a:p>
        </p:txBody>
      </p:sp>
      <p:sp>
        <p:nvSpPr>
          <p:cNvPr id="4" name="Slide Number Placeholder 3"/>
          <p:cNvSpPr>
            <a:spLocks noGrp="1"/>
          </p:cNvSpPr>
          <p:nvPr>
            <p:ph type="sldNum" sz="quarter" idx="10"/>
          </p:nvPr>
        </p:nvSpPr>
        <p:spPr/>
        <p:txBody>
          <a:bodyPr/>
          <a:lstStyle/>
          <a:p>
            <a:fld id="{30400C77-98DD-41D6-BDE7-5E20B890E765}" type="slidenum">
              <a:rPr lang="en-US" smtClean="0"/>
              <a:t>53</a:t>
            </a:fld>
            <a:endParaRPr lang="en-US"/>
          </a:p>
        </p:txBody>
      </p:sp>
      <p:sp>
        <p:nvSpPr>
          <p:cNvPr id="5" name="Header Placeholder 4">
            <a:extLst>
              <a:ext uri="{FF2B5EF4-FFF2-40B4-BE49-F238E27FC236}">
                <a16:creationId xmlns:a16="http://schemas.microsoft.com/office/drawing/2014/main" id="{C401A282-2953-41D6-A593-90DEDB5FAB2C}"/>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40559341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B7BAE53-0D92-4A31-86D6-F8E65199AF7C}"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
        <p:nvSpPr>
          <p:cNvPr id="8" name="Header Placeholder 7">
            <a:extLst>
              <a:ext uri="{FF2B5EF4-FFF2-40B4-BE49-F238E27FC236}">
                <a16:creationId xmlns:a16="http://schemas.microsoft.com/office/drawing/2014/main" id="{8D36A798-DBDB-4A39-BB25-1EFB8F48FD15}"/>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5543993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43E9211-F105-4F78-954F-4F55C5213C0C}"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
        <p:nvSpPr>
          <p:cNvPr id="8" name="Header Placeholder 7">
            <a:extLst>
              <a:ext uri="{FF2B5EF4-FFF2-40B4-BE49-F238E27FC236}">
                <a16:creationId xmlns:a16="http://schemas.microsoft.com/office/drawing/2014/main" id="{FD89EF0C-A5DE-42D0-8A28-EB98590AA8C9}"/>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921712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D550381-46C9-4F0F-BE62-DBF3F9D704C0}"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
        <p:nvSpPr>
          <p:cNvPr id="8" name="Header Placeholder 7">
            <a:extLst>
              <a:ext uri="{FF2B5EF4-FFF2-40B4-BE49-F238E27FC236}">
                <a16:creationId xmlns:a16="http://schemas.microsoft.com/office/drawing/2014/main" id="{692EB66D-A7C7-4DB0-8162-76D4CC0FC486}"/>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41217908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703965B-DCE6-4109-8E8E-C836718CABF2}"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
        <p:nvSpPr>
          <p:cNvPr id="8" name="Header Placeholder 7">
            <a:extLst>
              <a:ext uri="{FF2B5EF4-FFF2-40B4-BE49-F238E27FC236}">
                <a16:creationId xmlns:a16="http://schemas.microsoft.com/office/drawing/2014/main" id="{69D1D4EA-FBF8-4F82-8F22-598D75CA23A9}"/>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5815099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F19EFA2-5F6D-4BEE-91E0-D4C2E2F46D57}"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
        <p:nvSpPr>
          <p:cNvPr id="8" name="Header Placeholder 7">
            <a:extLst>
              <a:ext uri="{FF2B5EF4-FFF2-40B4-BE49-F238E27FC236}">
                <a16:creationId xmlns:a16="http://schemas.microsoft.com/office/drawing/2014/main" id="{A6A637B6-1A8E-4480-BF4D-B05DD768A3AA}"/>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8285684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6E285B-F8C6-4193-8DD9-F9A8C76EA655}"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
        <p:nvSpPr>
          <p:cNvPr id="8" name="Header Placeholder 7">
            <a:extLst>
              <a:ext uri="{FF2B5EF4-FFF2-40B4-BE49-F238E27FC236}">
                <a16:creationId xmlns:a16="http://schemas.microsoft.com/office/drawing/2014/main" id="{7B767884-038E-43B4-9B7C-0DFAAA9292C9}"/>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595635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400" dirty="0">
              <a:latin typeface="Segoe UI Light" pitchFamily="34"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endParaRPr>
          </a:p>
        </p:txBody>
      </p:sp>
      <p:sp>
        <p:nvSpPr>
          <p:cNvPr id="5" name="Header Placeholder 4">
            <a:extLst>
              <a:ext uri="{FF2B5EF4-FFF2-40B4-BE49-F238E27FC236}">
                <a16:creationId xmlns:a16="http://schemas.microsoft.com/office/drawing/2014/main" id="{8740E51A-7588-4561-BB62-BE3FADCCEC5B}"/>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15468116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D7925DE-FE0F-4B3F-8D3A-F1C9EDFCCCDA}"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
        <p:nvSpPr>
          <p:cNvPr id="8" name="Header Placeholder 7">
            <a:extLst>
              <a:ext uri="{FF2B5EF4-FFF2-40B4-BE49-F238E27FC236}">
                <a16:creationId xmlns:a16="http://schemas.microsoft.com/office/drawing/2014/main" id="{86A2CF53-A1A8-4207-9095-4205B957028C}"/>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598366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Functions: https://azure.microsoft.com/en-us/resources/samples/functions-dotnet-codercards/</a:t>
            </a:r>
          </a:p>
          <a:p>
            <a:pPr marL="0" indent="0">
              <a:buFontTx/>
              <a:buNone/>
            </a:pPr>
            <a:r>
              <a:rPr lang="en-US" dirty="0"/>
              <a:t>Logic apps: use the social scenario below for #</a:t>
            </a:r>
            <a:r>
              <a:rPr lang="en-US" dirty="0" err="1"/>
              <a:t>tailspintoys</a:t>
            </a:r>
            <a:r>
              <a:rPr lang="en-US" dirty="0"/>
              <a:t>: https://docs.microsoft.com/en-us/azure/logic-apps/logic-apps-scenario-social-serverless</a:t>
            </a:r>
          </a:p>
          <a:p>
            <a:pPr marL="0" indent="0">
              <a:buFontTx/>
              <a:buNone/>
            </a:pPr>
            <a:r>
              <a:rPr lang="en-US" dirty="0"/>
              <a:t>	Ask the audience to tweet great things about #</a:t>
            </a:r>
            <a:r>
              <a:rPr lang="en-US" dirty="0" err="1"/>
              <a:t>tailspintoys</a:t>
            </a:r>
            <a:r>
              <a:rPr lang="en-US" dirty="0"/>
              <a:t> and check the sentiment on the email generated.</a:t>
            </a:r>
          </a:p>
          <a:p>
            <a:pPr marL="0" indent="0">
              <a:buFontTx/>
              <a:buNone/>
            </a:pPr>
            <a:endParaRPr lang="en-US" dirty="0"/>
          </a:p>
          <a:p>
            <a:pPr marL="0" indent="0">
              <a:buFontTx/>
              <a:buNone/>
            </a:pPr>
            <a:r>
              <a:rPr lang="en-US" dirty="0"/>
              <a:t>Logic Apps and functions:</a:t>
            </a:r>
          </a:p>
          <a:p>
            <a:pPr marL="0" indent="0">
              <a:buFontTx/>
              <a:buNone/>
            </a:pPr>
            <a:r>
              <a:rPr lang="en-US" dirty="0"/>
              <a:t>	RG: </a:t>
            </a:r>
            <a:r>
              <a:rPr lang="en-US" dirty="0" err="1"/>
              <a:t>LogicAppsDemoRG</a:t>
            </a:r>
            <a:r>
              <a:rPr lang="en-US" dirty="0"/>
              <a:t> on MS sub</a:t>
            </a:r>
          </a:p>
          <a:p>
            <a:pPr marL="0" indent="0">
              <a:buFontTx/>
              <a:buNone/>
            </a:pPr>
            <a:endParaRPr lang="en-US" dirty="0"/>
          </a:p>
          <a:p>
            <a:pPr marL="0" indent="0">
              <a:buFontTx/>
              <a:buNone/>
            </a:pPr>
            <a:endParaRPr lang="en-US" dirty="0"/>
          </a:p>
          <a:p>
            <a:pPr marL="0" indent="0">
              <a:buFontTx/>
              <a:buNone/>
            </a:pPr>
            <a:endParaRPr lang="en-US" dirty="0"/>
          </a:p>
          <a:p>
            <a:endParaRPr lang="en-US" dirty="0"/>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270981B-0C4E-450B-91D2-1B751426780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9/18/2017 10:31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a:extLst>
              <a:ext uri="{FF2B5EF4-FFF2-40B4-BE49-F238E27FC236}">
                <a16:creationId xmlns:a16="http://schemas.microsoft.com/office/drawing/2014/main" id="{7B67D4D1-A293-41C3-A497-6094B8EDA989}"/>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137097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AC78B1-0E62-4C22-9DFA-988887C97C37}"/>
              </a:ext>
            </a:extLst>
          </p:cNvPr>
          <p:cNvSpPr>
            <a:spLocks noGrp="1"/>
          </p:cNvSpPr>
          <p:nvPr>
            <p:ph type="hdr" sz="quarter" idx="10"/>
          </p:nvPr>
        </p:nvSpPr>
        <p:spPr/>
        <p:txBody>
          <a:bodyPr/>
          <a:lstStyle/>
          <a:p>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830C880-E35F-4B52-94A5-164EDA37C5EC}"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
        <p:nvSpPr>
          <p:cNvPr id="8" name="Header Placeholder 7">
            <a:extLst>
              <a:ext uri="{FF2B5EF4-FFF2-40B4-BE49-F238E27FC236}">
                <a16:creationId xmlns:a16="http://schemas.microsoft.com/office/drawing/2014/main" id="{00FD0569-6EA3-40AE-9210-74186B898F1F}"/>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1992455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12FC0C-8E5A-4D32-B9A3-BC7427963571}"/>
              </a:ext>
            </a:extLst>
          </p:cNvPr>
          <p:cNvSpPr>
            <a:spLocks noGrp="1"/>
          </p:cNvSpPr>
          <p:nvPr>
            <p:ph type="hdr" sz="quarter" idx="10"/>
          </p:nvPr>
        </p:nvSpPr>
        <p:spPr/>
        <p:txBody>
          <a:bodyPr/>
          <a:lstStyle/>
          <a:p>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3C0BAEE-9D7F-4B96-9FFF-49990A9B2241}"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
        <p:nvSpPr>
          <p:cNvPr id="8" name="Header Placeholder 7">
            <a:extLst>
              <a:ext uri="{FF2B5EF4-FFF2-40B4-BE49-F238E27FC236}">
                <a16:creationId xmlns:a16="http://schemas.microsoft.com/office/drawing/2014/main" id="{84F97157-1932-41A5-B8C8-7519684B1E1D}"/>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247304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66</a:t>
            </a:fld>
            <a:endParaRPr lang="en-US" dirty="0">
              <a:solidFill>
                <a:prstClr val="black"/>
              </a:solidFill>
            </a:endParaRPr>
          </a:p>
        </p:txBody>
      </p:sp>
      <p:sp>
        <p:nvSpPr>
          <p:cNvPr id="5" name="Header Placeholder 4">
            <a:extLst>
              <a:ext uri="{FF2B5EF4-FFF2-40B4-BE49-F238E27FC236}">
                <a16:creationId xmlns:a16="http://schemas.microsoft.com/office/drawing/2014/main" id="{580AEE1E-8E18-4DDF-96F1-9605F03E1E4D}"/>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10652291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r>
              <a:rPr lang="en-US" baseline="0" dirty="0"/>
              <a:t> http://azure.microsoft.com/en-us/documentation/articles/data-management-azure-sql-database-and-sql-server-iaas/</a:t>
            </a:r>
          </a:p>
          <a:p>
            <a:endParaRPr lang="en-US" baseline="0" dirty="0"/>
          </a:p>
          <a:p>
            <a:r>
              <a:rPr lang="en-US" baseline="0" dirty="0"/>
              <a:t>Speaker Notes:</a:t>
            </a:r>
          </a:p>
          <a:p>
            <a:r>
              <a:rPr lang="en-US" baseline="0" dirty="0"/>
              <a:t>With the introduction of the next generation of the Azure SQL Database service, the feature compatibility gap is largely  reduced, so parity with SQL Server is no longer the major differentiator between VM and the database service.  The big criteria for choosing VM vs. the database service, are costs, time to market, and the type of application(s) using the data tier.  For example, Azure SQL Database service is more suitable for Software-as-a- service applications.</a:t>
            </a:r>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67</a:t>
            </a:fld>
            <a:endParaRPr lang="en-US" dirty="0"/>
          </a:p>
        </p:txBody>
      </p:sp>
      <p:sp>
        <p:nvSpPr>
          <p:cNvPr id="5" name="Header Placeholder 4">
            <a:extLst>
              <a:ext uri="{FF2B5EF4-FFF2-40B4-BE49-F238E27FC236}">
                <a16:creationId xmlns:a16="http://schemas.microsoft.com/office/drawing/2014/main" id="{6FCCEC18-CC96-4BE2-AA3C-9DF829E4F55E}"/>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18302132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68</a:t>
            </a:fld>
            <a:endParaRPr lang="en-US" dirty="0"/>
          </a:p>
        </p:txBody>
      </p:sp>
      <p:sp>
        <p:nvSpPr>
          <p:cNvPr id="5" name="Header Placeholder 4">
            <a:extLst>
              <a:ext uri="{FF2B5EF4-FFF2-40B4-BE49-F238E27FC236}">
                <a16:creationId xmlns:a16="http://schemas.microsoft.com/office/drawing/2014/main" id="{0A491E03-B4C8-4C20-BA44-597F709436C2}"/>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29430728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69</a:t>
            </a:fld>
            <a:endParaRPr lang="en-US" dirty="0">
              <a:solidFill>
                <a:prstClr val="black"/>
              </a:solidFill>
            </a:endParaRPr>
          </a:p>
        </p:txBody>
      </p:sp>
      <p:sp>
        <p:nvSpPr>
          <p:cNvPr id="5" name="Header Placeholder 4">
            <a:extLst>
              <a:ext uri="{FF2B5EF4-FFF2-40B4-BE49-F238E27FC236}">
                <a16:creationId xmlns:a16="http://schemas.microsoft.com/office/drawing/2014/main" id="{44B793D6-F01D-4554-B3D4-8675B42D4B68}"/>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4034865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Light" pitchFamily="34" charset="0"/>
              </a:rPr>
              <a:t>Speed:</a:t>
            </a:r>
          </a:p>
          <a:p>
            <a:pPr marL="171450" indent="-171450">
              <a:buFontTx/>
              <a:buChar char="-"/>
            </a:pPr>
            <a:r>
              <a:rPr lang="en-US" sz="1000" dirty="0">
                <a:latin typeface="Segoe UI Light" pitchFamily="34" charset="0"/>
              </a:rPr>
              <a:t>Spin up a dev/test environment in minutes from pre-configured images; create databases in seconds</a:t>
            </a:r>
          </a:p>
          <a:p>
            <a:pPr marL="0" indent="0">
              <a:buFontTx/>
              <a:buNone/>
            </a:pPr>
            <a:r>
              <a:rPr lang="en-US" sz="1000" dirty="0">
                <a:latin typeface="Segoe UI Light" pitchFamily="34" charset="0"/>
              </a:rPr>
              <a:t>Scale:</a:t>
            </a:r>
          </a:p>
          <a:p>
            <a:pPr marL="171450" indent="-171450">
              <a:buFontTx/>
              <a:buChar char="-"/>
            </a:pPr>
            <a:r>
              <a:rPr lang="en-US" sz="1000" dirty="0">
                <a:latin typeface="Segoe UI Light" pitchFamily="34" charset="0"/>
              </a:rPr>
              <a:t>Scale the VMs, </a:t>
            </a:r>
            <a:r>
              <a:rPr lang="en-US" sz="1000" dirty="0" err="1">
                <a:latin typeface="Segoe UI Light" pitchFamily="34" charset="0"/>
              </a:rPr>
              <a:t>WebApps</a:t>
            </a:r>
            <a:r>
              <a:rPr lang="en-US" sz="1000" dirty="0">
                <a:latin typeface="Segoe UI Light" pitchFamily="34" charset="0"/>
              </a:rPr>
              <a:t>, databases, </a:t>
            </a:r>
            <a:r>
              <a:rPr lang="en-US" sz="1000" dirty="0" err="1">
                <a:latin typeface="Segoe UI Light" pitchFamily="34" charset="0"/>
              </a:rPr>
              <a:t>etc</a:t>
            </a:r>
            <a:r>
              <a:rPr lang="en-US" sz="1000" dirty="0">
                <a:latin typeface="Segoe UI Light" pitchFamily="34" charset="0"/>
              </a:rPr>
              <a:t> manually or automatically; vertically or horizontally</a:t>
            </a:r>
          </a:p>
          <a:p>
            <a:pPr marL="0" indent="0">
              <a:buFontTx/>
              <a:buNone/>
            </a:pPr>
            <a:r>
              <a:rPr lang="en-US" sz="1000" dirty="0">
                <a:latin typeface="Segoe UI Light" pitchFamily="34" charset="0"/>
              </a:rPr>
              <a:t>Economics:</a:t>
            </a:r>
          </a:p>
          <a:p>
            <a:pPr marL="171450" indent="-171450">
              <a:buFontTx/>
              <a:buChar char="-"/>
            </a:pPr>
            <a:r>
              <a:rPr lang="en-US" sz="1000" dirty="0">
                <a:latin typeface="Segoe UI Light" pitchFamily="34" charset="0"/>
              </a:rPr>
              <a:t>Pay for only what you use</a:t>
            </a:r>
          </a:p>
          <a:p>
            <a:pPr marL="171450" indent="-171450">
              <a:buFontTx/>
              <a:buChar char="-"/>
            </a:pPr>
            <a:r>
              <a:rPr lang="en-US" sz="1000" dirty="0">
                <a:latin typeface="Segoe UI Light" pitchFamily="34" charset="0"/>
              </a:rPr>
              <a:t>No need for “high-mark” compute capacity</a:t>
            </a:r>
          </a:p>
          <a:p>
            <a:pPr marL="0" indent="0">
              <a:buFontTx/>
              <a:buNone/>
            </a:pPr>
            <a:endParaRPr lang="en-US" sz="1000" dirty="0">
              <a:latin typeface="Segoe UI Light" pitchFamily="34" charset="0"/>
            </a:endParaRPr>
          </a:p>
        </p:txBody>
      </p:sp>
      <p:sp>
        <p:nvSpPr>
          <p:cNvPr id="5" name="Footer Placeholder 4"/>
          <p:cNvSpPr>
            <a:spLocks noGrp="1"/>
          </p:cNvSpPr>
          <p:nvPr>
            <p:ph type="ftr" sz="quarter" idx="11"/>
          </p:nvPr>
        </p:nvSpPr>
        <p:spPr/>
        <p:txBody>
          <a:bodyPr/>
          <a:lstStyle/>
          <a:p>
            <a:pPr marL="0" marR="0" lvl="0" indent="0" defTabSz="95065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5065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7A819A1-C3C0-4600-946B-72FA067FA289}" type="datetime8">
              <a:rPr kumimoji="0" lang="en-US" sz="1800" b="0" i="0" u="none" strike="noStrike" kern="0" cap="none" spc="0" normalizeH="0" baseline="0" noProof="0" smtClean="0">
                <a:ln>
                  <a:noFill/>
                </a:ln>
                <a:solidFill>
                  <a:prstClr val="black"/>
                </a:solidFill>
                <a:effectLst/>
                <a:uLnTx/>
                <a:uFillTx/>
              </a:rPr>
              <a:t>9/18/2017 10:31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
        <p:nvSpPr>
          <p:cNvPr id="8" name="Header Placeholder 7">
            <a:extLst>
              <a:ext uri="{FF2B5EF4-FFF2-40B4-BE49-F238E27FC236}">
                <a16:creationId xmlns:a16="http://schemas.microsoft.com/office/drawing/2014/main" id="{58504327-458E-419D-9DAE-C58051225F73}"/>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0180870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Imagine a horizontally scalable database that puts data everywhere your users are. </a:t>
            </a:r>
          </a:p>
          <a:p>
            <a:r>
              <a:rPr lang="en-US" sz="1200" kern="1200" dirty="0">
                <a:solidFill>
                  <a:schemeClr val="tx1"/>
                </a:solidFill>
                <a:effectLst/>
                <a:latin typeface="+mn-lt"/>
                <a:ea typeface="+mn-ea"/>
                <a:cs typeface="+mn-cs"/>
              </a:rPr>
              <a:t>It seems intuitive, but most databases are still light years away from true turn-key global distribution.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Cosmos DB:</a:t>
            </a:r>
          </a:p>
          <a:p>
            <a:endParaRPr lang="en-US" sz="1200" kern="1200" dirty="0">
              <a:solidFill>
                <a:schemeClr val="tx1"/>
              </a:solidFill>
              <a:effectLst/>
              <a:latin typeface="+mn-lt"/>
              <a:ea typeface="+mn-ea"/>
              <a:cs typeface="+mn-cs"/>
            </a:endParaRPr>
          </a:p>
          <a:p>
            <a:pPr marL="342900" indent="-342900">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Deeply Exploits </a:t>
            </a:r>
            <a:r>
              <a:rPr lang="en-US" sz="1200" dirty="0">
                <a:latin typeface="Segoe UI Light" panose="020B0502040204020203" pitchFamily="34" charset="0"/>
                <a:cs typeface="Segoe UI Light" panose="020B0502040204020203" pitchFamily="34" charset="0"/>
                <a:sym typeface="Wingdings" panose="05000000000000000000" pitchFamily="2" charset="2"/>
              </a:rPr>
              <a:t>Cloud Core Properties and Economies of Scale</a:t>
            </a:r>
          </a:p>
          <a:p>
            <a:pPr marL="342900" indent="-342900">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Fully-managed and Secure</a:t>
            </a:r>
          </a:p>
          <a:p>
            <a:pPr marL="342900" indent="-342900">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Global Distribution from the Ground Up</a:t>
            </a:r>
          </a:p>
          <a:p>
            <a:pPr marL="342900" indent="-342900">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Scale-out Architecture </a:t>
            </a:r>
          </a:p>
          <a:p>
            <a:endParaRPr lang="en-US" dirty="0"/>
          </a:p>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70</a:t>
            </a:fld>
            <a:endParaRPr lang="en-US"/>
          </a:p>
        </p:txBody>
      </p:sp>
      <p:sp>
        <p:nvSpPr>
          <p:cNvPr id="5" name="Header Placeholder 4">
            <a:extLst>
              <a:ext uri="{FF2B5EF4-FFF2-40B4-BE49-F238E27FC236}">
                <a16:creationId xmlns:a16="http://schemas.microsoft.com/office/drawing/2014/main" id="{4C3735B1-941B-4DC9-B873-058899C8903E}"/>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29928022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Cosmos DB </a:t>
            </a:r>
            <a:r>
              <a:rPr lang="en-US" baseline="0" dirty="0"/>
              <a:t>vision is to be the database for all planet-scale applications and scenarios.</a:t>
            </a:r>
          </a:p>
          <a:p>
            <a:endParaRPr lang="en-US" baseline="0" dirty="0"/>
          </a:p>
          <a:p>
            <a:r>
              <a:rPr lang="en-US" baseline="0" dirty="0"/>
              <a:t>The picture I want you to take away is this. </a:t>
            </a:r>
          </a:p>
          <a:p>
            <a:r>
              <a:rPr lang="en-US" baseline="0" dirty="0"/>
              <a:t>Build planet-scale databases without worry.</a:t>
            </a:r>
          </a:p>
          <a:p>
            <a:r>
              <a:rPr lang="en-US" baseline="0" dirty="0"/>
              <a:t>Model the data the way your application needs it to be.</a:t>
            </a:r>
          </a:p>
          <a:p>
            <a:r>
              <a:rPr lang="en-US" baseline="0" dirty="0"/>
              <a:t>Use the API, tools and framework that you are familiar with.</a:t>
            </a:r>
          </a:p>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71</a:t>
            </a:fld>
            <a:endParaRPr lang="en-US"/>
          </a:p>
        </p:txBody>
      </p:sp>
      <p:sp>
        <p:nvSpPr>
          <p:cNvPr id="5" name="Header Placeholder 4">
            <a:extLst>
              <a:ext uri="{FF2B5EF4-FFF2-40B4-BE49-F238E27FC236}">
                <a16:creationId xmlns:a16="http://schemas.microsoft.com/office/drawing/2014/main" id="{6C93B167-64CA-461A-8003-F2EE1DB0C4E3}"/>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17186197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BD158E0-5C09-420B-BE6E-76F613D9E24E}"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
        <p:nvSpPr>
          <p:cNvPr id="8" name="Header Placeholder 7">
            <a:extLst>
              <a:ext uri="{FF2B5EF4-FFF2-40B4-BE49-F238E27FC236}">
                <a16:creationId xmlns:a16="http://schemas.microsoft.com/office/drawing/2014/main" id="{307D9919-C8DB-4BE9-8B90-2B7B6E65A45C}"/>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4057723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FEA170C-7E49-4872-9074-232DAAC610E7}" type="datetime8">
              <a:rPr lang="en-US" smtClean="0"/>
              <a:t>9/18/2017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
        <p:nvSpPr>
          <p:cNvPr id="8" name="Header Placeholder 7">
            <a:extLst>
              <a:ext uri="{FF2B5EF4-FFF2-40B4-BE49-F238E27FC236}">
                <a16:creationId xmlns:a16="http://schemas.microsoft.com/office/drawing/2014/main" id="{BD637BD8-9112-4A23-B3AB-DDD3DAFDFAFF}"/>
              </a:ext>
            </a:extLst>
          </p:cNvPr>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0851418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400" dirty="0">
              <a:latin typeface="Segoe UI Light" pitchFamily="34"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Header Placeholder 4">
            <a:extLst>
              <a:ext uri="{FF2B5EF4-FFF2-40B4-BE49-F238E27FC236}">
                <a16:creationId xmlns:a16="http://schemas.microsoft.com/office/drawing/2014/main" id="{2C23B77C-A022-400D-9DCB-29214A2FB586}"/>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23848621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75</a:t>
            </a:fld>
            <a:endParaRPr lang="en-US" dirty="0">
              <a:solidFill>
                <a:prstClr val="black"/>
              </a:solidFill>
            </a:endParaRPr>
          </a:p>
        </p:txBody>
      </p:sp>
      <p:sp>
        <p:nvSpPr>
          <p:cNvPr id="11" name="Date Placeholder 10"/>
          <p:cNvSpPr>
            <a:spLocks noGrp="1"/>
          </p:cNvSpPr>
          <p:nvPr>
            <p:ph type="dt" idx="14"/>
          </p:nvPr>
        </p:nvSpPr>
        <p:spPr/>
        <p:txBody>
          <a:bodyPr/>
          <a:lstStyle/>
          <a:p>
            <a:fld id="{37CBDAFE-E7B1-4A3D-976B-0F9C5A059962}" type="datetime8">
              <a:rPr lang="en-US" smtClean="0"/>
              <a:t>9/18/2017 10:31 AM</a:t>
            </a:fld>
            <a:endParaRPr lang="en-US" dirty="0"/>
          </a:p>
        </p:txBody>
      </p:sp>
      <p:sp>
        <p:nvSpPr>
          <p:cNvPr id="12" name="Footer Placeholder 11"/>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4" name="Header Placeholder 3">
            <a:extLst>
              <a:ext uri="{FF2B5EF4-FFF2-40B4-BE49-F238E27FC236}">
                <a16:creationId xmlns:a16="http://schemas.microsoft.com/office/drawing/2014/main" id="{47AA8FED-C5EF-4AB5-B562-666B2C8F4D3A}"/>
              </a:ext>
            </a:extLst>
          </p:cNvPr>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722405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
        <p:nvSpPr>
          <p:cNvPr id="5" name="Header Placeholder 4">
            <a:extLst>
              <a:ext uri="{FF2B5EF4-FFF2-40B4-BE49-F238E27FC236}">
                <a16:creationId xmlns:a16="http://schemas.microsoft.com/office/drawing/2014/main" id="{A73737E5-1299-4231-A3D9-B9CFB61558C7}"/>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3040244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normAutofit/>
          </a:bodyPr>
          <a:lstStyle/>
          <a:p>
            <a:r>
              <a:rPr lang="en-US" sz="900" b="0" i="0" kern="1200" dirty="0">
                <a:solidFill>
                  <a:schemeClr val="tx1"/>
                </a:solidFill>
                <a:effectLst/>
                <a:latin typeface="Segoe UI" pitchFamily="34" charset="0"/>
                <a:ea typeface="+mn-ea"/>
                <a:cs typeface="+mn-cs"/>
              </a:rPr>
              <a:t>Licensing sucks!</a:t>
            </a:r>
          </a:p>
          <a:p>
            <a:endParaRPr lang="en-US" sz="900" b="0" i="0" kern="1200" dirty="0">
              <a:solidFill>
                <a:schemeClr val="tx1"/>
              </a:solidFill>
              <a:effectLst/>
              <a:latin typeface="Segoe UI" pitchFamily="34" charset="0"/>
              <a:ea typeface="+mn-ea"/>
              <a:cs typeface="+mn-cs"/>
            </a:endParaRPr>
          </a:p>
          <a:p>
            <a:r>
              <a:rPr lang="en-US" sz="900" b="0" i="0" kern="1200" dirty="0">
                <a:solidFill>
                  <a:schemeClr val="tx1"/>
                </a:solidFill>
                <a:effectLst/>
                <a:latin typeface="Segoe UI" pitchFamily="34" charset="0"/>
                <a:ea typeface="+mn-ea"/>
                <a:cs typeface="+mn-cs"/>
              </a:rPr>
              <a:t>Vertical scaling is the process of increasing or decreasing the resources of a machine in response to the workload. In Azure this can be accomplished by changing the size of the Virtual Machine. This can help in the following scenarios</a:t>
            </a:r>
          </a:p>
          <a:p>
            <a:pPr marL="171450" indent="-171450">
              <a:buFont typeface="Wingdings" panose="05000000000000000000" pitchFamily="2" charset="2"/>
              <a:buChar char="§"/>
            </a:pPr>
            <a:r>
              <a:rPr lang="en-US" sz="900" b="0" i="0" kern="1200" dirty="0">
                <a:solidFill>
                  <a:schemeClr val="tx1"/>
                </a:solidFill>
                <a:effectLst/>
                <a:latin typeface="Segoe UI" pitchFamily="34" charset="0"/>
                <a:ea typeface="+mn-ea"/>
                <a:cs typeface="+mn-cs"/>
              </a:rPr>
              <a:t>If the Virtual Machine is not being used frequently, you can resize it down to a smaller size to reduce your monthly costs</a:t>
            </a:r>
          </a:p>
          <a:p>
            <a:pPr marL="171450" indent="-171450">
              <a:buFont typeface="Wingdings" panose="05000000000000000000" pitchFamily="2" charset="2"/>
              <a:buChar char="§"/>
            </a:pPr>
            <a:r>
              <a:rPr lang="en-US" sz="900" b="0" i="0" kern="1200" dirty="0">
                <a:solidFill>
                  <a:schemeClr val="tx1"/>
                </a:solidFill>
                <a:effectLst/>
                <a:latin typeface="Segoe UI" pitchFamily="34" charset="0"/>
                <a:ea typeface="+mn-ea"/>
                <a:cs typeface="+mn-cs"/>
              </a:rPr>
              <a:t>If the Virtual Machine is seeing a peak load, it can be resized to a larger size to increase its capacity</a:t>
            </a:r>
          </a:p>
          <a:p>
            <a:endParaRPr lang="en-US" sz="900" b="1" i="0" kern="1200" dirty="0">
              <a:solidFill>
                <a:schemeClr val="tx1"/>
              </a:solidFill>
              <a:effectLst/>
              <a:latin typeface="Segoe UI" pitchFamily="34" charset="0"/>
              <a:ea typeface="+mn-ea"/>
              <a:cs typeface="+mn-cs"/>
            </a:endParaRPr>
          </a:p>
          <a:p>
            <a:r>
              <a:rPr lang="en-US" sz="900" b="1" i="0" kern="1200" dirty="0">
                <a:solidFill>
                  <a:schemeClr val="tx1"/>
                </a:solidFill>
                <a:effectLst/>
                <a:latin typeface="Segoe UI" pitchFamily="34" charset="0"/>
                <a:ea typeface="+mn-ea"/>
                <a:cs typeface="+mn-cs"/>
              </a:rPr>
              <a:t>Vertical Scaling Steps</a:t>
            </a:r>
          </a:p>
          <a:p>
            <a:r>
              <a:rPr lang="en-US" sz="900" b="0" i="0" kern="1200" dirty="0">
                <a:solidFill>
                  <a:schemeClr val="tx1"/>
                </a:solidFill>
                <a:effectLst/>
                <a:latin typeface="Segoe UI" pitchFamily="34" charset="0"/>
                <a:ea typeface="+mn-ea"/>
                <a:cs typeface="+mn-cs"/>
              </a:rPr>
              <a:t>1. Setup Azure Automation to access your Virtual Machines</a:t>
            </a:r>
          </a:p>
          <a:p>
            <a:r>
              <a:rPr lang="en-US" sz="900" b="0" i="0" kern="1200" dirty="0">
                <a:solidFill>
                  <a:schemeClr val="tx1"/>
                </a:solidFill>
                <a:effectLst/>
                <a:latin typeface="Segoe UI" pitchFamily="34" charset="0"/>
                <a:ea typeface="+mn-ea"/>
                <a:cs typeface="+mn-cs"/>
              </a:rPr>
              <a:t>2. Import the Azure Automation Vertical Scale runbooks into your subscription</a:t>
            </a:r>
          </a:p>
          <a:p>
            <a:r>
              <a:rPr lang="en-US" sz="900" b="0" i="0" kern="1200" dirty="0">
                <a:solidFill>
                  <a:schemeClr val="tx1"/>
                </a:solidFill>
                <a:effectLst/>
                <a:latin typeface="Segoe UI" pitchFamily="34" charset="0"/>
                <a:ea typeface="+mn-ea"/>
                <a:cs typeface="+mn-cs"/>
              </a:rPr>
              <a:t>3. Add a </a:t>
            </a:r>
            <a:r>
              <a:rPr lang="en-US" sz="900" b="0" i="0" kern="1200" dirty="0" err="1">
                <a:solidFill>
                  <a:schemeClr val="tx1"/>
                </a:solidFill>
                <a:effectLst/>
                <a:latin typeface="Segoe UI" pitchFamily="34" charset="0"/>
                <a:ea typeface="+mn-ea"/>
                <a:cs typeface="+mn-cs"/>
              </a:rPr>
              <a:t>webhook</a:t>
            </a:r>
            <a:r>
              <a:rPr lang="en-US" sz="900" b="0" i="0" kern="1200" dirty="0">
                <a:solidFill>
                  <a:schemeClr val="tx1"/>
                </a:solidFill>
                <a:effectLst/>
                <a:latin typeface="Segoe UI" pitchFamily="34" charset="0"/>
                <a:ea typeface="+mn-ea"/>
                <a:cs typeface="+mn-cs"/>
              </a:rPr>
              <a:t> to your runbook</a:t>
            </a:r>
          </a:p>
          <a:p>
            <a:r>
              <a:rPr lang="en-US" sz="900" b="0" i="0" kern="1200" dirty="0">
                <a:solidFill>
                  <a:schemeClr val="tx1"/>
                </a:solidFill>
                <a:effectLst/>
                <a:latin typeface="Segoe UI" pitchFamily="34" charset="0"/>
                <a:ea typeface="+mn-ea"/>
                <a:cs typeface="+mn-cs"/>
              </a:rPr>
              <a:t>4. Add an alert to your Virtual Machine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Header Placeholder 4">
            <a:extLst>
              <a:ext uri="{FF2B5EF4-FFF2-40B4-BE49-F238E27FC236}">
                <a16:creationId xmlns:a16="http://schemas.microsoft.com/office/drawing/2014/main" id="{BE655CC0-E93B-4288-8C20-D1EDE6C4562E}"/>
              </a:ext>
            </a:extLst>
          </p:cNvPr>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8280669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b Mobile Media">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31" y="0"/>
            <a:ext cx="12461176" cy="7008416"/>
          </a:xfrm>
          <a:prstGeom prst="rect">
            <a:avLst/>
          </a:prstGeom>
        </p:spPr>
      </p:pic>
      <p:sp>
        <p:nvSpPr>
          <p:cNvPr id="28" name="Rectangle 27"/>
          <p:cNvSpPr/>
          <p:nvPr userDrawn="1"/>
        </p:nvSpPr>
        <p:spPr>
          <a:xfrm>
            <a:off x="0" y="0"/>
            <a:ext cx="12436475" cy="7133768"/>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userDrawn="1"/>
        </p:nvSpPr>
        <p:spPr bwMode="gray">
          <a:xfrm>
            <a:off x="6538477" y="1436209"/>
            <a:ext cx="5447176" cy="3030961"/>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538477" y="1441921"/>
            <a:ext cx="5439287" cy="2129073"/>
          </a:xfrm>
          <a:noFill/>
        </p:spPr>
        <p:txBody>
          <a:bodyPr lIns="393192" tIns="393192" rIns="146304"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grpSp>
        <p:nvGrpSpPr>
          <p:cNvPr id="27" name="Group 26"/>
          <p:cNvGrpSpPr/>
          <p:nvPr userDrawn="1"/>
        </p:nvGrpSpPr>
        <p:grpSpPr>
          <a:xfrm>
            <a:off x="9870766" y="444080"/>
            <a:ext cx="2127249" cy="455612"/>
            <a:chOff x="9759951" y="481013"/>
            <a:chExt cx="2127249" cy="455612"/>
          </a:xfrm>
        </p:grpSpPr>
        <p:sp>
          <p:nvSpPr>
            <p:cNvPr id="6"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26" name="Group 25"/>
            <p:cNvGrpSpPr/>
            <p:nvPr userDrawn="1"/>
          </p:nvGrpSpPr>
          <p:grpSpPr>
            <a:xfrm>
              <a:off x="10352088" y="552450"/>
              <a:ext cx="1535112" cy="296862"/>
              <a:chOff x="10352088" y="552450"/>
              <a:chExt cx="1535112" cy="296862"/>
            </a:xfrm>
            <a:solidFill>
              <a:schemeClr val="bg1"/>
            </a:solidFill>
          </p:grpSpPr>
          <p:sp>
            <p:nvSpPr>
              <p:cNvPr id="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2"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4"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6"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7"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8"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9"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0"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1"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2"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3"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4"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5"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 name="Text Placeholder 2"/>
          <p:cNvSpPr>
            <a:spLocks noGrp="1"/>
          </p:cNvSpPr>
          <p:nvPr>
            <p:ph type="body" sz="quarter" idx="10" hasCustomPrompt="1"/>
          </p:nvPr>
        </p:nvSpPr>
        <p:spPr>
          <a:xfrm>
            <a:off x="6538477" y="3564384"/>
            <a:ext cx="5447176" cy="894625"/>
          </a:xfrm>
        </p:spPr>
        <p:txBody>
          <a:bodyPr lIns="393192" bIns="393192" anchor="b" anchorCtr="0"/>
          <a:lstStyle>
            <a:lvl1pPr marL="0" indent="0">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153068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2"/>
                </a:solidFill>
              </a:defRPr>
            </a:lvl1pPr>
            <a:lvl2pPr marL="466298" indent="0">
              <a:buNone/>
              <a:defRPr/>
            </a:lvl2pPr>
          </a:lstStyle>
          <a:p>
            <a:pPr lvl="0"/>
            <a:r>
              <a:rPr lang="en-US" dirty="0"/>
              <a:t>Subtitle</a:t>
            </a:r>
          </a:p>
        </p:txBody>
      </p:sp>
    </p:spTree>
    <p:extLst>
      <p:ext uri="{BB962C8B-B14F-4D97-AF65-F5344CB8AC3E}">
        <p14:creationId xmlns:p14="http://schemas.microsoft.com/office/powerpoint/2010/main" val="13104798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0"/>
            <a:ext cx="11889564" cy="917575"/>
          </a:xfrm>
        </p:spPr>
        <p:txBody>
          <a:bodyPr/>
          <a:lstStyle>
            <a:lvl1pPr>
              <a:defRPr sz="5999"/>
            </a:lvl1pPr>
          </a:lstStyle>
          <a:p>
            <a:r>
              <a:rPr lang="en-US" dirty="0"/>
              <a:t>Thank you</a:t>
            </a:r>
          </a:p>
        </p:txBody>
      </p:sp>
    </p:spTree>
    <p:extLst>
      <p:ext uri="{BB962C8B-B14F-4D97-AF65-F5344CB8AC3E}">
        <p14:creationId xmlns:p14="http://schemas.microsoft.com/office/powerpoint/2010/main" val="219042335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636940" y="1832826"/>
            <a:ext cx="11162600" cy="1443956"/>
          </a:xfrm>
        </p:spPr>
        <p:txBody>
          <a:bodyPr/>
          <a:lstStyle>
            <a:lvl1pPr marL="0" indent="0">
              <a:buNone/>
              <a:defRPr sz="4080"/>
            </a:lvl1pPr>
            <a:lvl2pPr marL="0" indent="0">
              <a:buNone/>
              <a:tabLst/>
              <a:defRPr sz="2040">
                <a:latin typeface="+mn-lt"/>
              </a:defRPr>
            </a:lvl2pPr>
            <a:lvl3pPr marL="246096" indent="-246096">
              <a:defRPr sz="204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84886778"/>
      </p:ext>
    </p:extLst>
  </p:cSld>
  <p:clrMapOvr>
    <a:masterClrMapping/>
  </p:clrMapOvr>
  <p:transition spd="slow">
    <p:push dir="u"/>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176203"/>
          </a:xfrm>
        </p:spPr>
        <p:txBody>
          <a:bodyPr>
            <a:spAutoFit/>
          </a:bodyPr>
          <a:lstStyle>
            <a:lvl1pPr>
              <a:defRPr sz="359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894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3"/>
                </a:solidFill>
              </a:defRPr>
            </a:lvl1pPr>
            <a:lvl2pPr marL="466298" indent="0">
              <a:buNone/>
              <a:defRPr/>
            </a:lvl2pPr>
          </a:lstStyle>
          <a:p>
            <a:pPr lvl="0"/>
            <a:r>
              <a:rPr lang="en-US" dirty="0"/>
              <a:t>Subtitle</a:t>
            </a:r>
          </a:p>
        </p:txBody>
      </p:sp>
    </p:spTree>
    <p:extLst>
      <p:ext uri="{BB962C8B-B14F-4D97-AF65-F5344CB8AC3E}">
        <p14:creationId xmlns:p14="http://schemas.microsoft.com/office/powerpoint/2010/main" val="2066535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4"/>
                </a:solidFill>
              </a:defRPr>
            </a:lvl1pPr>
            <a:lvl2pPr marL="466298" indent="0">
              <a:buNone/>
              <a:defRPr/>
            </a:lvl2pPr>
          </a:lstStyle>
          <a:p>
            <a:pPr lvl="0"/>
            <a:r>
              <a:rPr lang="en-US" dirty="0"/>
              <a:t>Subtitle</a:t>
            </a:r>
          </a:p>
        </p:txBody>
      </p:sp>
    </p:spTree>
    <p:extLst>
      <p:ext uri="{BB962C8B-B14F-4D97-AF65-F5344CB8AC3E}">
        <p14:creationId xmlns:p14="http://schemas.microsoft.com/office/powerpoint/2010/main" val="7405509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5"/>
                </a:solidFill>
              </a:defRPr>
            </a:lvl1pPr>
            <a:lvl2pPr marL="466298" indent="0">
              <a:buNone/>
              <a:defRPr/>
            </a:lvl2pPr>
          </a:lstStyle>
          <a:p>
            <a:pPr lvl="0"/>
            <a:r>
              <a:rPr lang="en-US" dirty="0"/>
              <a:t>Subtitle</a:t>
            </a:r>
          </a:p>
        </p:txBody>
      </p:sp>
    </p:spTree>
    <p:extLst>
      <p:ext uri="{BB962C8B-B14F-4D97-AF65-F5344CB8AC3E}">
        <p14:creationId xmlns:p14="http://schemas.microsoft.com/office/powerpoint/2010/main" val="26479581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7666632" cy="922288"/>
          </a:xfrm>
        </p:spPr>
        <p:txBody>
          <a:bodyPr lIns="393192" bIns="91440"/>
          <a:lstStyle>
            <a:lvl1pPr marL="0" indent="0">
              <a:buNone/>
              <a:defRPr>
                <a:solidFill>
                  <a:schemeClr val="tx2"/>
                </a:solidFill>
              </a:defRPr>
            </a:lvl1pPr>
            <a:lvl2pPr marL="466298"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4381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2"/>
                </a:solidFill>
              </a:defRPr>
            </a:lvl1pPr>
            <a:lvl2pPr marL="466298"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98127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3"/>
                </a:solidFill>
              </a:defRPr>
            </a:lvl1pPr>
            <a:lvl2pPr marL="466298"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21449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4"/>
                </a:solidFill>
              </a:defRPr>
            </a:lvl1pPr>
            <a:lvl2pPr marL="466298"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1778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5"/>
                </a:solidFill>
              </a:defRPr>
            </a:lvl1pPr>
            <a:lvl2pPr marL="466298" indent="0">
              <a:buNone/>
              <a:defRPr/>
            </a:lvl2pPr>
          </a:lstStyle>
          <a:p>
            <a:pPr lvl="0"/>
            <a:r>
              <a:rPr lang="en-US" dirty="0"/>
              <a:t>Subtitle</a:t>
            </a:r>
          </a:p>
        </p:txBody>
      </p:sp>
      <p:sp>
        <p:nvSpPr>
          <p:cNvPr id="4" name="Rectangle 3"/>
          <p:cNvSpPr/>
          <p:nvPr userDrawn="1"/>
        </p:nvSpPr>
        <p:spPr bwMode="auto">
          <a:xfrm>
            <a:off x="8239165"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14405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7666632" cy="922288"/>
          </a:xfrm>
        </p:spPr>
        <p:txBody>
          <a:bodyPr lIns="393192" bIns="91440"/>
          <a:lstStyle>
            <a:lvl1pPr marL="0" indent="0">
              <a:buNone/>
              <a:defRPr>
                <a:solidFill>
                  <a:schemeClr val="tx2"/>
                </a:solidFill>
              </a:defRPr>
            </a:lvl1pPr>
            <a:lvl2pPr marL="466298" indent="0">
              <a:buNone/>
              <a:defRPr/>
            </a:lvl2pPr>
          </a:lstStyle>
          <a:p>
            <a:pPr lvl="0"/>
            <a:r>
              <a:rPr lang="en-US" dirty="0"/>
              <a:t>Subtitle</a:t>
            </a:r>
          </a:p>
        </p:txBody>
      </p:sp>
    </p:spTree>
    <p:extLst>
      <p:ext uri="{BB962C8B-B14F-4D97-AF65-F5344CB8AC3E}">
        <p14:creationId xmlns:p14="http://schemas.microsoft.com/office/powerpoint/2010/main" val="1081790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pplication LifeCyc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813" y="2247"/>
            <a:ext cx="12486893" cy="7027838"/>
          </a:xfrm>
          <a:prstGeom prst="rect">
            <a:avLst/>
          </a:prstGeom>
        </p:spPr>
      </p:pic>
      <p:sp>
        <p:nvSpPr>
          <p:cNvPr id="8" name="Rectangle 7"/>
          <p:cNvSpPr/>
          <p:nvPr userDrawn="1"/>
        </p:nvSpPr>
        <p:spPr>
          <a:xfrm>
            <a:off x="0" y="1"/>
            <a:ext cx="12436475" cy="6994525"/>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538477" y="1441920"/>
            <a:ext cx="5439287" cy="2137045"/>
          </a:xfrm>
          <a:noFill/>
        </p:spPr>
        <p:txBody>
          <a:bodyPr lIns="393192" tIns="393192" rIns="146304"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538477" y="3564384"/>
            <a:ext cx="5447176" cy="894625"/>
          </a:xfrm>
        </p:spPr>
        <p:txBody>
          <a:bodyPr lIns="393192" bIns="393192" anchor="b" anchorCtr="0"/>
          <a:lstStyle>
            <a:lvl1pPr marL="0" indent="0">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190464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2"/>
                </a:solidFill>
              </a:defRPr>
            </a:lvl1pPr>
            <a:lvl2pPr marL="466298" indent="0">
              <a:buNone/>
              <a:defRPr/>
            </a:lvl2pPr>
          </a:lstStyle>
          <a:p>
            <a:pPr lvl="0"/>
            <a:r>
              <a:rPr lang="en-US" dirty="0"/>
              <a:t>Subtitle</a:t>
            </a:r>
          </a:p>
        </p:txBody>
      </p:sp>
    </p:spTree>
    <p:extLst>
      <p:ext uri="{BB962C8B-B14F-4D97-AF65-F5344CB8AC3E}">
        <p14:creationId xmlns:p14="http://schemas.microsoft.com/office/powerpoint/2010/main" val="23189889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3"/>
                </a:solidFill>
              </a:defRPr>
            </a:lvl1pPr>
            <a:lvl2pPr marL="466298" indent="0">
              <a:buNone/>
              <a:defRPr/>
            </a:lvl2pPr>
          </a:lstStyle>
          <a:p>
            <a:pPr lvl="0"/>
            <a:r>
              <a:rPr lang="en-US" dirty="0"/>
              <a:t>Subtitle</a:t>
            </a:r>
          </a:p>
        </p:txBody>
      </p:sp>
    </p:spTree>
    <p:extLst>
      <p:ext uri="{BB962C8B-B14F-4D97-AF65-F5344CB8AC3E}">
        <p14:creationId xmlns:p14="http://schemas.microsoft.com/office/powerpoint/2010/main" val="17009019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4"/>
                </a:solidFill>
              </a:defRPr>
            </a:lvl1pPr>
            <a:lvl2pPr marL="466298" indent="0">
              <a:buNone/>
              <a:defRPr/>
            </a:lvl2pPr>
          </a:lstStyle>
          <a:p>
            <a:pPr lvl="0"/>
            <a:r>
              <a:rPr lang="en-US" dirty="0"/>
              <a:t>Subtitle</a:t>
            </a:r>
          </a:p>
        </p:txBody>
      </p:sp>
    </p:spTree>
    <p:extLst>
      <p:ext uri="{BB962C8B-B14F-4D97-AF65-F5344CB8AC3E}">
        <p14:creationId xmlns:p14="http://schemas.microsoft.com/office/powerpoint/2010/main" val="16822335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7667087" cy="922288"/>
          </a:xfrm>
        </p:spPr>
        <p:txBody>
          <a:bodyPr lIns="393192" bIns="91440"/>
          <a:lstStyle>
            <a:lvl1pPr marL="0" indent="0">
              <a:buNone/>
              <a:defRPr>
                <a:solidFill>
                  <a:schemeClr val="accent5"/>
                </a:solidFill>
              </a:defRPr>
            </a:lvl1pPr>
            <a:lvl2pPr marL="466298" indent="0">
              <a:buNone/>
              <a:defRPr/>
            </a:lvl2pPr>
          </a:lstStyle>
          <a:p>
            <a:pPr lvl="0"/>
            <a:r>
              <a:rPr lang="en-US" dirty="0"/>
              <a:t>Subtitle</a:t>
            </a:r>
          </a:p>
        </p:txBody>
      </p:sp>
    </p:spTree>
    <p:extLst>
      <p:ext uri="{BB962C8B-B14F-4D97-AF65-F5344CB8AC3E}">
        <p14:creationId xmlns:p14="http://schemas.microsoft.com/office/powerpoint/2010/main" val="1838217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81882"/>
            <a:ext cx="4183177" cy="978967"/>
          </a:xfrm>
        </p:spPr>
        <p:txBody>
          <a:bodyPr lIns="393192" rIns="393192" bIns="91440"/>
          <a:lstStyle>
            <a:lvl1pPr marL="0" indent="0">
              <a:buNone/>
              <a:defRPr>
                <a:solidFill>
                  <a:schemeClr val="bg1"/>
                </a:solidFill>
              </a:defRPr>
            </a:lvl1pPr>
            <a:lvl2pPr marL="466298"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21073143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81882"/>
            <a:ext cx="4183177" cy="978967"/>
          </a:xfrm>
        </p:spPr>
        <p:txBody>
          <a:bodyPr lIns="393192" rIns="393192" bIns="91440"/>
          <a:lstStyle>
            <a:lvl1pPr marL="0" indent="0">
              <a:buNone/>
              <a:defRPr>
                <a:solidFill>
                  <a:schemeClr val="bg1"/>
                </a:solidFill>
              </a:defRPr>
            </a:lvl1pPr>
            <a:lvl2pPr marL="466298"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34336820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81882"/>
            <a:ext cx="4183177" cy="978967"/>
          </a:xfrm>
        </p:spPr>
        <p:txBody>
          <a:bodyPr lIns="393192" rIns="393192" bIns="91440"/>
          <a:lstStyle>
            <a:lvl1pPr marL="0" indent="0">
              <a:buNone/>
              <a:defRPr>
                <a:solidFill>
                  <a:schemeClr val="bg1"/>
                </a:solidFill>
              </a:defRPr>
            </a:lvl1pPr>
            <a:lvl2pPr marL="466298"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5074578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81882"/>
            <a:ext cx="4183177" cy="978967"/>
          </a:xfrm>
        </p:spPr>
        <p:txBody>
          <a:bodyPr lIns="393192" rIns="393192" bIns="91440"/>
          <a:lstStyle>
            <a:lvl1pPr marL="0" indent="0">
              <a:buNone/>
              <a:defRPr>
                <a:solidFill>
                  <a:schemeClr val="bg1"/>
                </a:solidFill>
              </a:defRPr>
            </a:lvl1pPr>
            <a:lvl2pPr marL="466298"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36048540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81882"/>
            <a:ext cx="4183177" cy="978967"/>
          </a:xfrm>
        </p:spPr>
        <p:txBody>
          <a:bodyPr lIns="393192" rIns="393192" bIns="91440"/>
          <a:lstStyle>
            <a:lvl1pPr marL="0" indent="0">
              <a:buNone/>
              <a:defRPr>
                <a:solidFill>
                  <a:schemeClr val="bg1"/>
                </a:solidFill>
              </a:defRPr>
            </a:lvl1pPr>
            <a:lvl2pPr marL="466298"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204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lstStyle/>
          <a:p>
            <a:endParaRPr lang="en-US"/>
          </a:p>
        </p:txBody>
      </p:sp>
    </p:spTree>
    <p:extLst>
      <p:ext uri="{BB962C8B-B14F-4D97-AF65-F5344CB8AC3E}">
        <p14:creationId xmlns:p14="http://schemas.microsoft.com/office/powerpoint/2010/main" val="30642929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73576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7313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100787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298900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16899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538341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9" name="TextBox 8"/>
          <p:cNvSpPr txBox="1">
            <a:spLocks noChangeArrowheads="1"/>
          </p:cNvSpPr>
          <p:nvPr userDrawn="1"/>
        </p:nvSpPr>
        <p:spPr bwMode="auto">
          <a:xfrm>
            <a:off x="271464" y="609814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dirty="0">
                <a:solidFill>
                  <a:srgbClr val="FFFFFF"/>
                </a:solidFill>
              </a:rPr>
              <a:t>© 2016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8636007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5" name="TextBox 4"/>
          <p:cNvSpPr txBox="1">
            <a:spLocks noChangeArrowheads="1"/>
          </p:cNvSpPr>
          <p:nvPr userDrawn="1"/>
        </p:nvSpPr>
        <p:spPr bwMode="auto">
          <a:xfrm>
            <a:off x="271464" y="609814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dirty="0">
                <a:solidFill>
                  <a:srgbClr val="FFFFFF"/>
                </a:solidFill>
              </a:rPr>
              <a:t>© 2016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4811220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5" name="TextBox 4"/>
          <p:cNvSpPr txBox="1">
            <a:spLocks noChangeArrowheads="1"/>
          </p:cNvSpPr>
          <p:nvPr userDrawn="1"/>
        </p:nvSpPr>
        <p:spPr bwMode="auto">
          <a:xfrm>
            <a:off x="271464" y="609814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dirty="0">
                <a:solidFill>
                  <a:srgbClr val="FFFFFF"/>
                </a:solidFill>
              </a:rPr>
              <a:t>© 2016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6135522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5" name="TextBox 4"/>
          <p:cNvSpPr txBox="1">
            <a:spLocks noChangeArrowheads="1"/>
          </p:cNvSpPr>
          <p:nvPr userDrawn="1"/>
        </p:nvSpPr>
        <p:spPr bwMode="auto">
          <a:xfrm>
            <a:off x="271464" y="609814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dirty="0">
                <a:solidFill>
                  <a:srgbClr val="FFFFFF"/>
                </a:solidFill>
              </a:rPr>
              <a:t>© 2016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3009999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5" name="TextBox 4"/>
          <p:cNvSpPr txBox="1">
            <a:spLocks noChangeArrowheads="1"/>
          </p:cNvSpPr>
          <p:nvPr userDrawn="1"/>
        </p:nvSpPr>
        <p:spPr bwMode="auto">
          <a:xfrm>
            <a:off x="271464" y="609814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dirty="0">
                <a:solidFill>
                  <a:srgbClr val="FFFFFF"/>
                </a:solidFill>
              </a:rPr>
              <a:t>© 2016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0315456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p:nvPr>
        </p:nvSpPr>
        <p:spPr>
          <a:xfrm>
            <a:off x="274638" y="1328260"/>
            <a:ext cx="11887200" cy="1723549"/>
          </a:xfrm>
        </p:spPr>
        <p:txBody>
          <a:bodyPr>
            <a:spAutoFit/>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576972" y="6667130"/>
            <a:ext cx="2797175" cy="195463"/>
          </a:xfrm>
          <a:prstGeom prst="rect">
            <a:avLst/>
          </a:prstGeom>
        </p:spPr>
        <p:txBody>
          <a:bodyPr vert="horz" lIns="91440" tIns="45720" rIns="91440" bIns="45720" rtlCol="0" anchor="ctr"/>
          <a:lstStyle>
            <a:lvl1pPr algn="r">
              <a:defRPr sz="1200">
                <a:solidFill>
                  <a:schemeClr val="tx1"/>
                </a:solidFill>
              </a:defRPr>
            </a:lvl1pPr>
          </a:lstStyle>
          <a:p>
            <a:pPr marL="0" marR="0" lvl="0" indent="0" algn="r" defTabSz="932742" rtl="0" eaLnBrk="1" fontAlgn="auto" latinLnBrk="0" hangingPunct="1">
              <a:lnSpc>
                <a:spcPct val="100000"/>
              </a:lnSpc>
              <a:spcBef>
                <a:spcPts val="0"/>
              </a:spcBef>
              <a:spcAft>
                <a:spcPts val="0"/>
              </a:spcAft>
              <a:buClrTx/>
              <a:buSzTx/>
              <a:buFontTx/>
              <a:buNone/>
              <a:tabLst/>
              <a:defRPr/>
            </a:pPr>
            <a:fld id="{181750B2-C378-4896-80E6-341FDC8E0FED}" type="slidenum">
              <a:rPr kumimoji="0" lang="en-IN" sz="12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6301259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2"/>
                </a:solidFill>
              </a:defRPr>
            </a:lvl1pPr>
            <a:lvl2pPr marL="466298"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20552740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432157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06500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t>9/18/2017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17803452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1826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4948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407937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65761"/>
            <a:ext cx="6218238" cy="398327"/>
          </a:xfrm>
          <a:prstGeom prst="rect">
            <a:avLst/>
          </a:prstGeom>
          <a:noFill/>
        </p:spPr>
        <p:txBody>
          <a:bodyPr wrap="square" lIns="93248" tIns="46628" rIns="93248" bIns="46628" rtlCol="0">
            <a:spAutoFit/>
          </a:bodyPr>
          <a:lstStyle/>
          <a:p>
            <a:endParaRPr lang="en-US" sz="1938" dirty="0"/>
          </a:p>
        </p:txBody>
      </p:sp>
      <p:sp>
        <p:nvSpPr>
          <p:cNvPr id="16" name="Text Placeholder 9"/>
          <p:cNvSpPr>
            <a:spLocks noGrp="1"/>
          </p:cNvSpPr>
          <p:nvPr>
            <p:ph type="body" sz="quarter" idx="13" hasCustomPrompt="1"/>
          </p:nvPr>
        </p:nvSpPr>
        <p:spPr>
          <a:xfrm>
            <a:off x="0" y="1165754"/>
            <a:ext cx="7088791" cy="2331508"/>
          </a:xfrm>
          <a:solidFill>
            <a:srgbClr val="0A5BBA">
              <a:alpha val="90000"/>
            </a:srgbClr>
          </a:solidFill>
        </p:spPr>
        <p:txBody>
          <a:bodyPr lIns="91428" tIns="91428">
            <a:noAutofit/>
          </a:bodyPr>
          <a:lstStyle>
            <a:lvl1pPr marL="0" indent="0">
              <a:lnSpc>
                <a:spcPct val="100000"/>
              </a:lnSpc>
              <a:buNone/>
              <a:defRPr sz="3672">
                <a:solidFill>
                  <a:schemeClr val="bg1"/>
                </a:solidFill>
                <a:latin typeface="Segoe UI Light" pitchFamily="34" charset="0"/>
              </a:defRPr>
            </a:lvl1pPr>
            <a:lvl2pPr>
              <a:defRPr sz="3162">
                <a:latin typeface="+mn-lt"/>
              </a:defRPr>
            </a:lvl2pPr>
            <a:lvl3pPr>
              <a:defRPr sz="3162">
                <a:latin typeface="+mn-lt"/>
              </a:defRPr>
            </a:lvl3pPr>
            <a:lvl4pPr>
              <a:defRPr sz="3162">
                <a:latin typeface="+mn-lt"/>
              </a:defRPr>
            </a:lvl4pPr>
            <a:lvl5pPr>
              <a:defRPr sz="3162">
                <a:latin typeface="+mn-lt"/>
              </a:defRPr>
            </a:lvl5pPr>
          </a:lstStyle>
          <a:p>
            <a:pPr lvl="0"/>
            <a:r>
              <a:rPr lang="en-US" dirty="0"/>
              <a:t>Course Title</a:t>
            </a:r>
          </a:p>
        </p:txBody>
      </p:sp>
    </p:spTree>
    <p:extLst>
      <p:ext uri="{BB962C8B-B14F-4D97-AF65-F5344CB8AC3E}">
        <p14:creationId xmlns:p14="http://schemas.microsoft.com/office/powerpoint/2010/main" val="4661317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6218238" cy="6994525"/>
          </a:xfrm>
          <a:prstGeom prst="rect">
            <a:avLst/>
          </a:prstGeom>
          <a:solidFill>
            <a:srgbClr val="389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p:nvPr>
        </p:nvSpPr>
        <p:spPr>
          <a:xfrm>
            <a:off x="605900" y="2035445"/>
            <a:ext cx="5006440" cy="2923636"/>
          </a:xfrm>
        </p:spPr>
        <p:txBody>
          <a:bodyPr anchor="ctr">
            <a:normAutofit/>
          </a:bodyPr>
          <a:lstStyle>
            <a:lvl1pPr>
              <a:defRPr sz="367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521907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02886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0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1" y="292083"/>
            <a:ext cx="11887200" cy="946413"/>
          </a:xfrm>
          <a:prstGeom prst="rect">
            <a:avLst/>
          </a:prstGeom>
        </p:spPr>
        <p:txBody>
          <a:bodyPr/>
          <a:lstStyle>
            <a:lvl1pPr algn="l">
              <a:defRPr sz="5197">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214933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2"/>
                </a:solidFill>
              </a:defRPr>
            </a:lvl1pPr>
            <a:lvl2pPr marL="466298"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2938414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90916" y="621735"/>
            <a:ext cx="8769049" cy="1347094"/>
          </a:xfrm>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49613" y="6161630"/>
            <a:ext cx="930224" cy="372394"/>
          </a:xfrm>
          <a:prstGeom prst="rect">
            <a:avLst/>
          </a:prstGeom>
        </p:spPr>
        <p:txBody>
          <a:bodyPr/>
          <a:lstStyle/>
          <a:p>
            <a:endParaRPr lang="en-US" dirty="0">
              <a:solidFill>
                <a:prstClr val="black"/>
              </a:solidFill>
            </a:endParaRPr>
          </a:p>
        </p:txBody>
      </p:sp>
      <p:sp>
        <p:nvSpPr>
          <p:cNvPr id="4" name="Footer Placeholder 3"/>
          <p:cNvSpPr>
            <a:spLocks noGrp="1"/>
          </p:cNvSpPr>
          <p:nvPr>
            <p:ph type="ftr" sz="quarter" idx="11"/>
          </p:nvPr>
        </p:nvSpPr>
        <p:spPr/>
        <p:txBody>
          <a:bodyPr/>
          <a:lstStyle/>
          <a:p>
            <a:endParaRPr lang="en-US" dirty="0">
              <a:solidFill>
                <a:srgbClr val="000000">
                  <a:lumMod val="50000"/>
                  <a:lumOff val="50000"/>
                </a:srgbClr>
              </a:solidFill>
            </a:endParaRPr>
          </a:p>
        </p:txBody>
      </p:sp>
      <p:sp>
        <p:nvSpPr>
          <p:cNvPr id="5" name="Slide Number Placeholder 4"/>
          <p:cNvSpPr>
            <a:spLocks noGrp="1"/>
          </p:cNvSpPr>
          <p:nvPr>
            <p:ph type="sldNum" sz="quarter" idx="12"/>
          </p:nvPr>
        </p:nvSpPr>
        <p:spPr/>
        <p:txBody>
          <a:bodyPr/>
          <a:lstStyle/>
          <a:p>
            <a:fld id="{4AE27908-49F9-478E-8D3B-98AECF6F9195}" type="slidenum">
              <a:rPr lang="en-US" smtClean="0">
                <a:solidFill>
                  <a:srgbClr val="000000">
                    <a:lumMod val="50000"/>
                    <a:lumOff val="50000"/>
                  </a:srgbClr>
                </a:solidFill>
              </a:rPr>
              <a:pPr/>
              <a:t>‹#›</a:t>
            </a:fld>
            <a:endParaRPr lang="en-US">
              <a:solidFill>
                <a:srgbClr val="000000">
                  <a:lumMod val="50000"/>
                  <a:lumOff val="50000"/>
                </a:srgbClr>
              </a:solidFill>
            </a:endParaRPr>
          </a:p>
        </p:txBody>
      </p:sp>
    </p:spTree>
    <p:extLst>
      <p:ext uri="{BB962C8B-B14F-4D97-AF65-F5344CB8AC3E}">
        <p14:creationId xmlns:p14="http://schemas.microsoft.com/office/powerpoint/2010/main" val="25391642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651177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10056498"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11876" y="479775"/>
            <a:ext cx="1552931" cy="332660"/>
          </a:xfrm>
          <a:prstGeom prst="rect">
            <a:avLst/>
          </a:prstGeom>
        </p:spPr>
      </p:pic>
      <p:sp>
        <p:nvSpPr>
          <p:cNvPr id="6" name="Text Placeholder 5"/>
          <p:cNvSpPr>
            <a:spLocks noGrp="1"/>
          </p:cNvSpPr>
          <p:nvPr>
            <p:ph type="body" sz="quarter" idx="13" hasCustomPrompt="1"/>
          </p:nvPr>
        </p:nvSpPr>
        <p:spPr>
          <a:xfrm>
            <a:off x="274638" y="479776"/>
            <a:ext cx="3108990" cy="461665"/>
          </a:xfrm>
        </p:spPr>
        <p:txBody>
          <a:bodyPr/>
          <a:lstStyle>
            <a:lvl1pPr marL="0" indent="0">
              <a:buNone/>
              <a:defRPr sz="2000"/>
            </a:lvl1pPr>
          </a:lstStyle>
          <a:p>
            <a:pPr lvl="0"/>
            <a:r>
              <a:rPr lang="en-US" dirty="0"/>
              <a:t>Session Code Here</a:t>
            </a:r>
          </a:p>
        </p:txBody>
      </p:sp>
    </p:spTree>
    <p:extLst>
      <p:ext uri="{BB962C8B-B14F-4D97-AF65-F5344CB8AC3E}">
        <p14:creationId xmlns:p14="http://schemas.microsoft.com/office/powerpoint/2010/main" val="796500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45533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3867804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0275211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2272810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9483017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93594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69871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3"/>
                </a:solidFill>
              </a:defRPr>
            </a:lvl1pPr>
            <a:lvl2pPr marL="466298"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7030808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559477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400011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48188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580510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17874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185453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296435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1179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23508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3005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4"/>
                </a:solidFill>
              </a:defRPr>
            </a:lvl1pPr>
            <a:lvl2pPr marL="466298"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28086921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74207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679165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50853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2"/>
            <a:ext cx="11375537" cy="621530"/>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4"/>
            <a:ext cx="11375537" cy="2092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07036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486331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5" y="479775"/>
            <a:ext cx="1639084" cy="359162"/>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flipH="1">
            <a:off x="-2" y="0"/>
            <a:ext cx="12436476" cy="6994525"/>
          </a:xfrm>
          <a:prstGeom prst="rect">
            <a:avLst/>
          </a:prstGeom>
        </p:spPr>
      </p:pic>
    </p:spTree>
    <p:extLst>
      <p:ext uri="{BB962C8B-B14F-4D97-AF65-F5344CB8AC3E}">
        <p14:creationId xmlns:p14="http://schemas.microsoft.com/office/powerpoint/2010/main" val="1325083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132287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63553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075076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2254157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accent5"/>
                </a:solidFill>
              </a:defRPr>
            </a:lvl1pPr>
            <a:lvl2pPr marL="466298"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12663222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21497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a:t>Click to edit Master text styles</a:t>
            </a:r>
          </a:p>
        </p:txBody>
      </p:sp>
    </p:spTree>
    <p:extLst>
      <p:ext uri="{BB962C8B-B14F-4D97-AF65-F5344CB8AC3E}">
        <p14:creationId xmlns:p14="http://schemas.microsoft.com/office/powerpoint/2010/main" val="30885771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95951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70129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7585445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868738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7039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513253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19382720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7229441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2"/>
                </a:solidFill>
              </a:defRPr>
            </a:lvl1pPr>
            <a:lvl2pPr marL="466298" indent="0">
              <a:buNone/>
              <a:defRPr/>
            </a:lvl2pPr>
          </a:lstStyle>
          <a:p>
            <a:pPr lvl="0"/>
            <a:r>
              <a:rPr lang="en-US" dirty="0"/>
              <a:t>Subtitle</a:t>
            </a:r>
          </a:p>
        </p:txBody>
      </p:sp>
    </p:spTree>
    <p:extLst>
      <p:ext uri="{BB962C8B-B14F-4D97-AF65-F5344CB8AC3E}">
        <p14:creationId xmlns:p14="http://schemas.microsoft.com/office/powerpoint/2010/main" val="17327388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284986659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66340723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5802425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a:t>Click to edit Master title style</a:t>
            </a:r>
            <a:endParaRPr lang="en-US" dirty="0"/>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3937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19719869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249730863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30257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75283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89"/>
            <a:ext cx="11889564" cy="2746375"/>
          </a:xfrm>
        </p:spPr>
        <p:txBody>
          <a:bodyPr/>
          <a:lstStyle>
            <a:lvl1pPr>
              <a:defRPr sz="8799">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357267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44778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theme" Target="../theme/theme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theme" Target="../theme/theme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9/18/2017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2119007777"/>
      </p:ext>
    </p:extLst>
  </p:cSld>
  <p:clrMap bg1="lt1" tx1="dk1" bg2="lt2" tx2="dk2" accent1="accent1" accent2="accent2" accent3="accent3" accent4="accent4" accent5="accent5" accent6="accent6" hlink="hlink" folHlink="folHlink"/>
  <p:sldLayoutIdLst>
    <p:sldLayoutId id="2147484815" r:id="rId1"/>
    <p:sldLayoutId id="2147484816"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 id="2147484835" r:id="rId17"/>
    <p:sldLayoutId id="2147484836" r:id="rId18"/>
    <p:sldLayoutId id="2147484837" r:id="rId19"/>
    <p:sldLayoutId id="2147484838" r:id="rId20"/>
    <p:sldLayoutId id="2147484839" r:id="rId21"/>
    <p:sldLayoutId id="2147484840" r:id="rId22"/>
    <p:sldLayoutId id="2147484841" r:id="rId23"/>
    <p:sldLayoutId id="2147484842" r:id="rId24"/>
    <p:sldLayoutId id="2147484843" r:id="rId25"/>
    <p:sldLayoutId id="2147484844" r:id="rId26"/>
    <p:sldLayoutId id="2147484845" r:id="rId27"/>
    <p:sldLayoutId id="2147484846" r:id="rId28"/>
    <p:sldLayoutId id="2147484847" r:id="rId29"/>
    <p:sldLayoutId id="2147484848" r:id="rId30"/>
    <p:sldLayoutId id="2147484849" r:id="rId31"/>
    <p:sldLayoutId id="2147484850" r:id="rId32"/>
    <p:sldLayoutId id="2147484851" r:id="rId33"/>
    <p:sldLayoutId id="2147484852" r:id="rId34"/>
    <p:sldLayoutId id="2147484853" r:id="rId35"/>
    <p:sldLayoutId id="2147484854" r:id="rId36"/>
    <p:sldLayoutId id="2147484855" r:id="rId37"/>
    <p:sldLayoutId id="2147484856" r:id="rId38"/>
    <p:sldLayoutId id="2147484857" r:id="rId39"/>
    <p:sldLayoutId id="2147484858" r:id="rId40"/>
    <p:sldLayoutId id="2147484859" r:id="rId41"/>
    <p:sldLayoutId id="2147484860" r:id="rId42"/>
    <p:sldLayoutId id="2147484861" r:id="rId43"/>
    <p:sldLayoutId id="2147484862" r:id="rId44"/>
    <p:sldLayoutId id="2147484863" r:id="rId45"/>
    <p:sldLayoutId id="2147484864" r:id="rId46"/>
    <p:sldLayoutId id="2147484865" r:id="rId47"/>
    <p:sldLayoutId id="2147484866" r:id="rId48"/>
    <p:sldLayoutId id="2147484891" r:id="rId49"/>
    <p:sldLayoutId id="2147484892" r:id="rId50"/>
    <p:sldLayoutId id="2147484894" r:id="rId5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49519"/>
      </p:ext>
    </p:extLst>
  </p:cSld>
  <p:clrMap bg1="dk1" tx1="lt1" bg2="dk2" tx2="lt2" accent1="accent1" accent2="accent2" accent3="accent3" accent4="accent4" accent5="accent5" accent6="accent6" hlink="hlink" folHlink="folHlink"/>
  <p:sldLayoutIdLst>
    <p:sldLayoutId id="2147484868" r:id="rId1"/>
    <p:sldLayoutId id="2147484869" r:id="rId2"/>
    <p:sldLayoutId id="2147484870" r:id="rId3"/>
    <p:sldLayoutId id="2147484871" r:id="rId4"/>
    <p:sldLayoutId id="2147484872" r:id="rId5"/>
    <p:sldLayoutId id="2147484873" r:id="rId6"/>
    <p:sldLayoutId id="2147484874" r:id="rId7"/>
    <p:sldLayoutId id="2147484875" r:id="rId8"/>
    <p:sldLayoutId id="2147484876" r:id="rId9"/>
    <p:sldLayoutId id="2147484877" r:id="rId10"/>
    <p:sldLayoutId id="2147484878" r:id="rId11"/>
    <p:sldLayoutId id="2147484879" r:id="rId12"/>
    <p:sldLayoutId id="2147484880" r:id="rId13"/>
    <p:sldLayoutId id="2147484881" r:id="rId14"/>
    <p:sldLayoutId id="2147484882" r:id="rId15"/>
    <p:sldLayoutId id="2147484883" r:id="rId16"/>
    <p:sldLayoutId id="2147484884" r:id="rId17"/>
    <p:sldLayoutId id="2147484885" r:id="rId18"/>
    <p:sldLayoutId id="2147484886" r:id="rId19"/>
    <p:sldLayoutId id="2147484887" r:id="rId20"/>
    <p:sldLayoutId id="2147484888" r:id="rId21"/>
    <p:sldLayoutId id="2147484889" r:id="rId22"/>
    <p:sldLayoutId id="2147484890" r:id="rId2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312664"/>
            <a:ext cx="11889564" cy="89860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28617"/>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720898"/>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720898"/>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563"/>
            <a:fld id="{27258FFF-F925-446B-8502-81C933981705}" type="slidenum">
              <a:rPr lang="en-US" smtClean="0">
                <a:gradFill>
                  <a:gsLst>
                    <a:gs pos="2239">
                      <a:srgbClr val="505050"/>
                    </a:gs>
                    <a:gs pos="11940">
                      <a:srgbClr val="505050"/>
                    </a:gs>
                  </a:gsLst>
                  <a:lin ang="5400000" scaled="0"/>
                </a:gradFill>
              </a:rPr>
              <a:pPr defTabSz="932563"/>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864116703"/>
      </p:ext>
    </p:extLst>
  </p:cSld>
  <p:clrMap bg1="lt1" tx1="dk1" bg2="lt2" tx2="dk2" accent1="accent1" accent2="accent2" accent3="accent3" accent4="accent4" accent5="accent5" accent6="accent6" hlink="hlink" folHlink="folHlink"/>
  <p:sldLayoutIdLst>
    <p:sldLayoutId id="2147484896" r:id="rId1"/>
    <p:sldLayoutId id="2147484897" r:id="rId2"/>
    <p:sldLayoutId id="2147484898" r:id="rId3"/>
    <p:sldLayoutId id="2147484899" r:id="rId4"/>
    <p:sldLayoutId id="2147484900" r:id="rId5"/>
    <p:sldLayoutId id="2147484901" r:id="rId6"/>
    <p:sldLayoutId id="2147484902" r:id="rId7"/>
    <p:sldLayoutId id="2147484903" r:id="rId8"/>
    <p:sldLayoutId id="2147484904" r:id="rId9"/>
    <p:sldLayoutId id="2147484905" r:id="rId10"/>
    <p:sldLayoutId id="2147484906" r:id="rId11"/>
    <p:sldLayoutId id="2147484907" r:id="rId12"/>
    <p:sldLayoutId id="2147484908" r:id="rId13"/>
    <p:sldLayoutId id="2147484909" r:id="rId14"/>
    <p:sldLayoutId id="2147484910" r:id="rId15"/>
    <p:sldLayoutId id="2147484911" r:id="rId16"/>
    <p:sldLayoutId id="2147484912" r:id="rId17"/>
    <p:sldLayoutId id="2147484913" r:id="rId18"/>
    <p:sldLayoutId id="2147484914" r:id="rId19"/>
    <p:sldLayoutId id="2147484915" r:id="rId20"/>
    <p:sldLayoutId id="2147484916" r:id="rId21"/>
    <p:sldLayoutId id="2147484917" r:id="rId22"/>
    <p:sldLayoutId id="2147484918" r:id="rId23"/>
    <p:sldLayoutId id="2147484919" r:id="rId24"/>
    <p:sldLayoutId id="2147484920" r:id="rId25"/>
    <p:sldLayoutId id="2147484921" r:id="rId26"/>
    <p:sldLayoutId id="2147484922" r:id="rId27"/>
    <p:sldLayoutId id="2147484923" r:id="rId28"/>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0.jpg"/><Relationship Id="rId3" Type="http://schemas.openxmlformats.org/officeDocument/2006/relationships/slideLayout" Target="../slideLayouts/slideLayout51.xml"/><Relationship Id="rId7" Type="http://schemas.openxmlformats.org/officeDocument/2006/relationships/image" Target="../media/image69.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4.emf"/><Relationship Id="rId5" Type="http://schemas.openxmlformats.org/officeDocument/2006/relationships/oleObject" Target="../embeddings/oleObject2.bin"/><Relationship Id="rId10" Type="http://schemas.openxmlformats.org/officeDocument/2006/relationships/image" Target="../media/image72.png"/><Relationship Id="rId4" Type="http://schemas.openxmlformats.org/officeDocument/2006/relationships/notesSlide" Target="../notesSlides/notesSlide10.xml"/><Relationship Id="rId9" Type="http://schemas.openxmlformats.org/officeDocument/2006/relationships/image" Target="../media/image7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40.xml"/><Relationship Id="rId5" Type="http://schemas.openxmlformats.org/officeDocument/2006/relationships/image" Target="../media/image74.png"/><Relationship Id="rId4" Type="http://schemas.openxmlformats.org/officeDocument/2006/relationships/hyperlink" Target="https://azure.microsoft.com/en-us/pricing/calculato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40.xml"/><Relationship Id="rId5" Type="http://schemas.openxmlformats.org/officeDocument/2006/relationships/image" Target="../media/image76.png"/><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hyperlink" Target="https://account.azure.com/signup?offer=Azure_MSDN&amp;appId=102&amp;l=en-us&amp;correlationId=b58aeda9-b15d-4ca0-88a7-ea21742902c3" TargetMode="External"/><Relationship Id="rId2" Type="http://schemas.openxmlformats.org/officeDocument/2006/relationships/notesSlide" Target="../notesSlides/notesSlide21.xml"/><Relationship Id="rId1" Type="http://schemas.openxmlformats.org/officeDocument/2006/relationships/slideLayout" Target="../slideLayouts/slideLayout40.xml"/><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40.xml"/><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3.png"/><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85.emf"/><Relationship Id="rId7" Type="http://schemas.microsoft.com/office/2007/relationships/hdphoto" Target="../media/hdphoto1.wdp"/><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88.png"/><Relationship Id="rId5" Type="http://schemas.openxmlformats.org/officeDocument/2006/relationships/image" Target="../media/image87.emf"/><Relationship Id="rId4" Type="http://schemas.openxmlformats.org/officeDocument/2006/relationships/image" Target="../media/image86.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projectkudu/kudu/wiki" TargetMode="External"/><Relationship Id="rId2" Type="http://schemas.openxmlformats.org/officeDocument/2006/relationships/notesSlide" Target="../notesSlides/notesSlide29.xml"/><Relationship Id="rId1" Type="http://schemas.openxmlformats.org/officeDocument/2006/relationships/slideLayout" Target="../slideLayouts/slideLayout39.xml"/><Relationship Id="rId4" Type="http://schemas.openxmlformats.org/officeDocument/2006/relationships/image" Target="../media/image8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8" Type="http://schemas.openxmlformats.org/officeDocument/2006/relationships/image" Target="../media/image104.tiff"/><Relationship Id="rId13" Type="http://schemas.openxmlformats.org/officeDocument/2006/relationships/image" Target="../media/image109.png"/><Relationship Id="rId3" Type="http://schemas.openxmlformats.org/officeDocument/2006/relationships/image" Target="../media/image99.emf"/><Relationship Id="rId7" Type="http://schemas.openxmlformats.org/officeDocument/2006/relationships/image" Target="../media/image103.png"/><Relationship Id="rId12" Type="http://schemas.openxmlformats.org/officeDocument/2006/relationships/image" Target="../media/image108.emf"/><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02.png"/><Relationship Id="rId11" Type="http://schemas.openxmlformats.org/officeDocument/2006/relationships/image" Target="../media/image107.emf"/><Relationship Id="rId5" Type="http://schemas.openxmlformats.org/officeDocument/2006/relationships/image" Target="../media/image101.emf"/><Relationship Id="rId10" Type="http://schemas.openxmlformats.org/officeDocument/2006/relationships/image" Target="../media/image106.tiff"/><Relationship Id="rId4" Type="http://schemas.openxmlformats.org/officeDocument/2006/relationships/image" Target="../media/image100.emf"/><Relationship Id="rId9" Type="http://schemas.openxmlformats.org/officeDocument/2006/relationships/image" Target="../media/image105.png"/><Relationship Id="rId14" Type="http://schemas.openxmlformats.org/officeDocument/2006/relationships/image" Target="../media/image9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png"/><Relationship Id="rId7" Type="http://schemas.openxmlformats.org/officeDocument/2006/relationships/image" Target="../media/image113.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12.png"/><Relationship Id="rId5" Type="http://schemas.openxmlformats.org/officeDocument/2006/relationships/image" Target="../media/image111.png"/><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5.xml"/><Relationship Id="rId1" Type="http://schemas.openxmlformats.org/officeDocument/2006/relationships/slideLayout" Target="../slideLayouts/slideLayout39.xml"/><Relationship Id="rId5" Type="http://schemas.openxmlformats.org/officeDocument/2006/relationships/image" Target="../media/image117.png"/><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6.xml"/><Relationship Id="rId1" Type="http://schemas.openxmlformats.org/officeDocument/2006/relationships/slideLayout" Target="../slideLayouts/slideLayout39.xml"/><Relationship Id="rId5" Type="http://schemas.openxmlformats.org/officeDocument/2006/relationships/image" Target="../media/image118.png"/><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50.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emf"/><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22.png"/><Relationship Id="rId11" Type="http://schemas.openxmlformats.org/officeDocument/2006/relationships/image" Target="../media/image127.emf"/><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51.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51.xml"/><Relationship Id="rId1" Type="http://schemas.openxmlformats.org/officeDocument/2006/relationships/slideLayout" Target="../slideLayouts/slideLayout40.xml"/><Relationship Id="rId5" Type="http://schemas.openxmlformats.org/officeDocument/2006/relationships/image" Target="../media/image130.emf"/><Relationship Id="rId4" Type="http://schemas.openxmlformats.org/officeDocument/2006/relationships/image" Target="../media/image129.emf"/></Relationships>
</file>

<file path=ppt/slides/_rels/slide52.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53.xml"/><Relationship Id="rId1" Type="http://schemas.openxmlformats.org/officeDocument/2006/relationships/slideLayout" Target="../slideLayouts/slideLayout40.xml"/><Relationship Id="rId4" Type="http://schemas.openxmlformats.org/officeDocument/2006/relationships/image" Target="../media/image133.emf"/></Relationships>
</file>

<file path=ppt/slides/_rels/slide5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4.xml"/><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1.png"/><Relationship Id="rId3" Type="http://schemas.openxmlformats.org/officeDocument/2006/relationships/image" Target="../media/image15.png"/><Relationship Id="rId21" Type="http://schemas.openxmlformats.org/officeDocument/2006/relationships/image" Target="../media/image33.png"/><Relationship Id="rId34" Type="http://schemas.openxmlformats.org/officeDocument/2006/relationships/image" Target="../media/image46.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2" Type="http://schemas.openxmlformats.org/officeDocument/2006/relationships/notesSlide" Target="../notesSlides/notesSlide6.xml"/><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png"/><Relationship Id="rId41" Type="http://schemas.openxmlformats.org/officeDocument/2006/relationships/image" Target="../media/image53.png"/><Relationship Id="rId54" Type="http://schemas.openxmlformats.org/officeDocument/2006/relationships/image" Target="../media/image66.png"/><Relationship Id="rId1" Type="http://schemas.openxmlformats.org/officeDocument/2006/relationships/slideLayout" Target="../slideLayouts/slideLayout44.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65.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10" Type="http://schemas.openxmlformats.org/officeDocument/2006/relationships/image" Target="../media/image22.png"/><Relationship Id="rId19" Type="http://schemas.openxmlformats.org/officeDocument/2006/relationships/image" Target="../media/image31.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8" Type="http://schemas.openxmlformats.org/officeDocument/2006/relationships/image" Target="../media/image20.png"/><Relationship Id="rId51" Type="http://schemas.openxmlformats.org/officeDocument/2006/relationships/image" Target="../media/image63.png"/></Relationships>
</file>

<file path=ppt/slides/_rels/slide60.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6.xml"/><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3" Type="http://schemas.openxmlformats.org/officeDocument/2006/relationships/hyperlink" Target="http://images.google.com/imgres?imgurl=http://upload.wikimedia.org/wikipedia/commons/thumb/0/01/Airplane_silhouette_45degree_angle.svg/580px-Airplane_silhouette_45degree_angle.svg.png&amp;imgrefurl=http://commons.wikimedia.org/wiki/Image:Airplane_silhouette_45degree_angle.svg&amp;usg=__uuxx6wtruSs-GeQ6UYg19P-3uME=&amp;h=580&amp;w=580&amp;sz=15&amp;hl=en&amp;start=23&amp;um=1&amp;tbnid=rBiti_42-Z0HOM:&amp;tbnh=134&amp;tbnw=134&amp;prev=/images?q=airplane&amp;start=20&amp;imgc=gray&amp;as_st=y&amp;ndsp=20&amp;um=1&amp;hl=en&amp;rlz=1W1GGLL_en&amp;sa=N" TargetMode="External"/><Relationship Id="rId2" Type="http://schemas.openxmlformats.org/officeDocument/2006/relationships/notesSlide" Target="../notesSlides/notesSlide68.xml"/><Relationship Id="rId1" Type="http://schemas.openxmlformats.org/officeDocument/2006/relationships/slideLayout" Target="../slideLayouts/slideLayout40.xml"/><Relationship Id="rId4" Type="http://schemas.openxmlformats.org/officeDocument/2006/relationships/image" Target="../media/image136.jpeg"/></Relationships>
</file>

<file path=ppt/slides/_rels/slide6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9.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138.sv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2.xml"/><Relationship Id="rId1" Type="http://schemas.openxmlformats.org/officeDocument/2006/relationships/slideLayout" Target="../slideLayouts/slideLayout4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3.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1.png"/><Relationship Id="rId3" Type="http://schemas.openxmlformats.org/officeDocument/2006/relationships/image" Target="../media/image15.png"/><Relationship Id="rId21" Type="http://schemas.openxmlformats.org/officeDocument/2006/relationships/image" Target="../media/image33.png"/><Relationship Id="rId34" Type="http://schemas.openxmlformats.org/officeDocument/2006/relationships/image" Target="../media/image46.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2" Type="http://schemas.openxmlformats.org/officeDocument/2006/relationships/notesSlide" Target="../notesSlides/notesSlide74.xml"/><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png"/><Relationship Id="rId41" Type="http://schemas.openxmlformats.org/officeDocument/2006/relationships/image" Target="../media/image53.png"/><Relationship Id="rId54" Type="http://schemas.openxmlformats.org/officeDocument/2006/relationships/image" Target="../media/image66.png"/><Relationship Id="rId1" Type="http://schemas.openxmlformats.org/officeDocument/2006/relationships/slideLayout" Target="../slideLayouts/slideLayout44.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65.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10" Type="http://schemas.openxmlformats.org/officeDocument/2006/relationships/image" Target="../media/image22.png"/><Relationship Id="rId19" Type="http://schemas.openxmlformats.org/officeDocument/2006/relationships/image" Target="../media/image31.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8" Type="http://schemas.openxmlformats.org/officeDocument/2006/relationships/image" Target="../media/image20.png"/><Relationship Id="rId51" Type="http://schemas.openxmlformats.org/officeDocument/2006/relationships/image" Target="../media/image6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slideLayout" Target="../slideLayouts/slideLayout51.xml"/><Relationship Id="rId7" Type="http://schemas.openxmlformats.org/officeDocument/2006/relationships/image" Target="../media/image67.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94233" y="1895168"/>
            <a:ext cx="5756382" cy="1675826"/>
          </a:xfrm>
        </p:spPr>
        <p:txBody>
          <a:bodyPr>
            <a:normAutofit fontScale="90000"/>
          </a:bodyPr>
          <a:lstStyle/>
          <a:p>
            <a:r>
              <a:rPr lang="en-US" sz="6000" dirty="0"/>
              <a:t>Azure Introduction</a:t>
            </a:r>
            <a:br>
              <a:rPr lang="en-US" dirty="0"/>
            </a:br>
            <a:br>
              <a:rPr lang="en-US" dirty="0"/>
            </a:br>
            <a:endParaRPr lang="en-US" dirty="0"/>
          </a:p>
        </p:txBody>
      </p:sp>
      <p:sp>
        <p:nvSpPr>
          <p:cNvPr id="5" name="Text Placeholder 4"/>
          <p:cNvSpPr>
            <a:spLocks noGrp="1"/>
          </p:cNvSpPr>
          <p:nvPr>
            <p:ph type="body" sz="quarter" idx="10"/>
          </p:nvPr>
        </p:nvSpPr>
        <p:spPr>
          <a:xfrm>
            <a:off x="6538477" y="3360057"/>
            <a:ext cx="5447176" cy="1386115"/>
          </a:xfrm>
        </p:spPr>
        <p:txBody>
          <a:bodyPr>
            <a:normAutofit fontScale="62500" lnSpcReduction="20000"/>
          </a:bodyPr>
          <a:lstStyle/>
          <a:p>
            <a:pPr>
              <a:lnSpc>
                <a:spcPct val="170000"/>
              </a:lnSpc>
            </a:pPr>
            <a:r>
              <a:rPr lang="en-US" sz="3400" dirty="0"/>
              <a:t>Marcelo Silva</a:t>
            </a:r>
            <a:r>
              <a:rPr lang="en-US" dirty="0"/>
              <a:t>| marcelo.silva@microsoft.com </a:t>
            </a:r>
            <a:br>
              <a:rPr lang="en-US" dirty="0"/>
            </a:br>
            <a:r>
              <a:rPr lang="en-US" sz="2600" dirty="0"/>
              <a:t>Senior Application Development Manager</a:t>
            </a:r>
            <a:endParaRPr lang="en-US" dirty="0"/>
          </a:p>
        </p:txBody>
      </p:sp>
    </p:spTree>
    <p:extLst>
      <p:ext uri="{BB962C8B-B14F-4D97-AF65-F5344CB8AC3E}">
        <p14:creationId xmlns:p14="http://schemas.microsoft.com/office/powerpoint/2010/main" val="155243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p:cNvSpPr/>
          <p:nvPr/>
        </p:nvSpPr>
        <p:spPr bwMode="auto">
          <a:xfrm>
            <a:off x="2502" y="1407"/>
            <a:ext cx="12431472" cy="1054068"/>
          </a:xfrm>
          <a:prstGeom prst="rect">
            <a:avLst/>
          </a:prstGeom>
          <a:solidFill>
            <a:srgbClr val="0171B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0" name="Object 29" hidden="1"/>
          <p:cNvGraphicFramePr>
            <a:graphicFrameLocks noChangeAspect="1"/>
          </p:cNvGraphicFramePr>
          <p:nvPr>
            <p:custDataLst>
              <p:tags r:id="rId2"/>
            </p:custDataLst>
            <p:extLst/>
          </p:nvPr>
        </p:nvGraphicFramePr>
        <p:xfrm>
          <a:off x="4970" y="3490"/>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5" imgW="377" imgH="377" progId="TCLayout.ActiveDocument.1">
                  <p:embed/>
                </p:oleObj>
              </mc:Choice>
              <mc:Fallback>
                <p:oleObj name="think-cell Slide" r:id="rId5" imgW="377" imgH="377" progId="TCLayout.ActiveDocument.1">
                  <p:embed/>
                  <p:pic>
                    <p:nvPicPr>
                      <p:cNvPr id="30" name="Object 29" hidden="1"/>
                      <p:cNvPicPr/>
                      <p:nvPr/>
                    </p:nvPicPr>
                    <p:blipFill>
                      <a:blip r:embed="rId6"/>
                      <a:stretch>
                        <a:fillRect/>
                      </a:stretch>
                    </p:blipFill>
                    <p:spPr>
                      <a:xfrm>
                        <a:off x="4970" y="3490"/>
                        <a:ext cx="1587" cy="1587"/>
                      </a:xfrm>
                      <a:prstGeom prst="rect">
                        <a:avLst/>
                      </a:prstGeom>
                    </p:spPr>
                  </p:pic>
                </p:oleObj>
              </mc:Fallback>
            </mc:AlternateContent>
          </a:graphicData>
        </a:graphic>
      </p:graphicFrame>
      <p:sp>
        <p:nvSpPr>
          <p:cNvPr id="121" name="Title 3"/>
          <p:cNvSpPr txBox="1">
            <a:spLocks/>
          </p:cNvSpPr>
          <p:nvPr/>
        </p:nvSpPr>
        <p:spPr>
          <a:xfrm>
            <a:off x="1183247" y="178421"/>
            <a:ext cx="10591225" cy="513860"/>
          </a:xfrm>
          <a:prstGeom prst="rect">
            <a:avLst/>
          </a:prstGeom>
        </p:spPr>
        <p:txBody>
          <a:bodyPr vert="horz" wrap="square" lIns="93236" tIns="46618" rIns="93236" bIns="46618"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88" dirty="0">
                <a:solidFill>
                  <a:schemeClr val="bg1"/>
                </a:solidFill>
              </a:rPr>
              <a:t>Manage Azure assets your way</a:t>
            </a:r>
          </a:p>
        </p:txBody>
      </p:sp>
      <p:grpSp>
        <p:nvGrpSpPr>
          <p:cNvPr id="11" name="Group 10"/>
          <p:cNvGrpSpPr/>
          <p:nvPr/>
        </p:nvGrpSpPr>
        <p:grpSpPr>
          <a:xfrm>
            <a:off x="188920" y="1313088"/>
            <a:ext cx="11799586" cy="5341926"/>
            <a:chOff x="165528" y="1287458"/>
            <a:chExt cx="11569272" cy="5237658"/>
          </a:xfrm>
        </p:grpSpPr>
        <p:sp>
          <p:nvSpPr>
            <p:cNvPr id="179" name="Rectangle 178"/>
            <p:cNvSpPr/>
            <p:nvPr/>
          </p:nvSpPr>
          <p:spPr>
            <a:xfrm>
              <a:off x="492303" y="1287458"/>
              <a:ext cx="11242497" cy="627864"/>
            </a:xfrm>
            <a:prstGeom prst="rect">
              <a:avLst/>
            </a:prstGeom>
          </p:spPr>
          <p:txBody>
            <a:bodyPr wrap="square" lIns="0" tIns="0" rIns="0" bIns="0" anchor="ctr">
              <a:spAutoFit/>
            </a:bodyPr>
            <a:lstStyle/>
            <a:p>
              <a:pPr defTabSz="913950">
                <a:defRPr/>
              </a:pPr>
              <a:r>
                <a:rPr lang="en-US" sz="2040" dirty="0">
                  <a:latin typeface="+mj-lt"/>
                </a:rPr>
                <a:t>Microsoft has made it a priority to give you the control and flexibility to manage cloud assets in multiple ways.</a:t>
              </a:r>
            </a:p>
          </p:txBody>
        </p:sp>
        <p:pic>
          <p:nvPicPr>
            <p:cNvPr id="2" name="Picture 1"/>
            <p:cNvPicPr>
              <a:picLocks noChangeAspect="1"/>
            </p:cNvPicPr>
            <p:nvPr/>
          </p:nvPicPr>
          <p:blipFill>
            <a:blip r:embed="rId7"/>
            <a:stretch>
              <a:fillRect/>
            </a:stretch>
          </p:blipFill>
          <p:spPr>
            <a:xfrm>
              <a:off x="2633128" y="2167905"/>
              <a:ext cx="3222971" cy="2020751"/>
            </a:xfrm>
            <a:prstGeom prst="rect">
              <a:avLst/>
            </a:prstGeom>
          </p:spPr>
        </p:pic>
        <p:pic>
          <p:nvPicPr>
            <p:cNvPr id="3" name="Picture 2"/>
            <p:cNvPicPr>
              <a:picLocks noChangeAspect="1"/>
            </p:cNvPicPr>
            <p:nvPr/>
          </p:nvPicPr>
          <p:blipFill>
            <a:blip r:embed="rId8"/>
            <a:stretch>
              <a:fillRect/>
            </a:stretch>
          </p:blipFill>
          <p:spPr>
            <a:xfrm>
              <a:off x="6162753" y="2167905"/>
              <a:ext cx="3215629" cy="2020751"/>
            </a:xfrm>
            <a:prstGeom prst="rect">
              <a:avLst/>
            </a:prstGeom>
          </p:spPr>
        </p:pic>
        <p:pic>
          <p:nvPicPr>
            <p:cNvPr id="4" name="Picture 3"/>
            <p:cNvPicPr>
              <a:picLocks noChangeAspect="1"/>
            </p:cNvPicPr>
            <p:nvPr/>
          </p:nvPicPr>
          <p:blipFill>
            <a:blip r:embed="rId9"/>
            <a:stretch>
              <a:fillRect/>
            </a:stretch>
          </p:blipFill>
          <p:spPr>
            <a:xfrm>
              <a:off x="2764294" y="4383607"/>
              <a:ext cx="2960637" cy="2141509"/>
            </a:xfrm>
            <a:prstGeom prst="rect">
              <a:avLst/>
            </a:prstGeom>
          </p:spPr>
        </p:pic>
        <p:pic>
          <p:nvPicPr>
            <p:cNvPr id="6" name="Picture 5"/>
            <p:cNvPicPr>
              <a:picLocks noChangeAspect="1"/>
            </p:cNvPicPr>
            <p:nvPr/>
          </p:nvPicPr>
          <p:blipFill>
            <a:blip r:embed="rId10"/>
            <a:stretch>
              <a:fillRect/>
            </a:stretch>
          </p:blipFill>
          <p:spPr>
            <a:xfrm>
              <a:off x="6162753" y="4383608"/>
              <a:ext cx="3217800" cy="2057478"/>
            </a:xfrm>
            <a:prstGeom prst="rect">
              <a:avLst/>
            </a:prstGeom>
          </p:spPr>
        </p:pic>
        <p:sp>
          <p:nvSpPr>
            <p:cNvPr id="7" name="TextBox 6"/>
            <p:cNvSpPr txBox="1"/>
            <p:nvPr/>
          </p:nvSpPr>
          <p:spPr>
            <a:xfrm>
              <a:off x="165528" y="2808948"/>
              <a:ext cx="2516262" cy="627864"/>
            </a:xfrm>
            <a:prstGeom prst="rect">
              <a:avLst/>
            </a:prstGeom>
            <a:noFill/>
          </p:spPr>
          <p:txBody>
            <a:bodyPr wrap="square" lIns="0" tIns="0" rIns="0" bIns="0" rtlCol="0">
              <a:spAutoFit/>
            </a:bodyPr>
            <a:lstStyle/>
            <a:p>
              <a:pPr algn="ctr"/>
              <a:r>
                <a:rPr lang="en-US" sz="204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Azure Portal (Management API)</a:t>
              </a:r>
            </a:p>
          </p:txBody>
        </p:sp>
        <p:sp>
          <p:nvSpPr>
            <p:cNvPr id="18" name="TextBox 17"/>
            <p:cNvSpPr txBox="1"/>
            <p:nvPr/>
          </p:nvSpPr>
          <p:spPr>
            <a:xfrm>
              <a:off x="9825074" y="2962835"/>
              <a:ext cx="1792515" cy="313932"/>
            </a:xfrm>
            <a:prstGeom prst="rect">
              <a:avLst/>
            </a:prstGeom>
            <a:noFill/>
          </p:spPr>
          <p:txBody>
            <a:bodyPr wrap="square" lIns="0" tIns="0" rIns="0" bIns="0" rtlCol="0">
              <a:spAutoFit/>
            </a:bodyPr>
            <a:lstStyle/>
            <a:p>
              <a:r>
                <a:rPr lang="en-US" sz="204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Azure CLI</a:t>
              </a:r>
            </a:p>
          </p:txBody>
        </p:sp>
        <p:sp>
          <p:nvSpPr>
            <p:cNvPr id="19" name="TextBox 18"/>
            <p:cNvSpPr txBox="1"/>
            <p:nvPr/>
          </p:nvSpPr>
          <p:spPr>
            <a:xfrm>
              <a:off x="9732428" y="5146584"/>
              <a:ext cx="1792515" cy="313932"/>
            </a:xfrm>
            <a:prstGeom prst="rect">
              <a:avLst/>
            </a:prstGeom>
            <a:noFill/>
          </p:spPr>
          <p:txBody>
            <a:bodyPr wrap="square" lIns="0" tIns="0" rIns="0" bIns="0" rtlCol="0">
              <a:spAutoFit/>
            </a:bodyPr>
            <a:lstStyle/>
            <a:p>
              <a:r>
                <a:rPr lang="en-US" sz="204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Visual Studio</a:t>
              </a:r>
            </a:p>
          </p:txBody>
        </p:sp>
        <p:sp>
          <p:nvSpPr>
            <p:cNvPr id="20" name="TextBox 19"/>
            <p:cNvSpPr txBox="1"/>
            <p:nvPr/>
          </p:nvSpPr>
          <p:spPr>
            <a:xfrm>
              <a:off x="248031" y="5269696"/>
              <a:ext cx="2351257" cy="313932"/>
            </a:xfrm>
            <a:prstGeom prst="rect">
              <a:avLst/>
            </a:prstGeom>
            <a:noFill/>
          </p:spPr>
          <p:txBody>
            <a:bodyPr wrap="square" lIns="0" tIns="0" rIns="0" bIns="0" rtlCol="0">
              <a:spAutoFit/>
            </a:bodyPr>
            <a:lstStyle/>
            <a:p>
              <a:pPr algn="ctr"/>
              <a:r>
                <a:rPr lang="en-US" sz="204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Azure </a:t>
              </a:r>
              <a:r>
                <a:rPr lang="en-US" sz="1836"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PowerShell</a:t>
              </a:r>
              <a:endParaRPr lang="en-US" sz="2040"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grpSp>
      <p:sp>
        <p:nvSpPr>
          <p:cNvPr id="22" name="Freeform 13"/>
          <p:cNvSpPr>
            <a:spLocks noChangeAspect="1" noEditPoints="1"/>
          </p:cNvSpPr>
          <p:nvPr/>
        </p:nvSpPr>
        <p:spPr bwMode="auto">
          <a:xfrm>
            <a:off x="389379" y="313689"/>
            <a:ext cx="616110" cy="42668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Tree>
    <p:extLst>
      <p:ext uri="{BB962C8B-B14F-4D97-AF65-F5344CB8AC3E}">
        <p14:creationId xmlns:p14="http://schemas.microsoft.com/office/powerpoint/2010/main" val="4030103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7888"/>
            <a:ext cx="11887879" cy="917562"/>
          </a:xfrm>
        </p:spPr>
        <p:txBody>
          <a:bodyPr/>
          <a:lstStyle/>
          <a:p>
            <a:r>
              <a:rPr lang="en-US" dirty="0"/>
              <a:t>Virtual Machines in Azure</a:t>
            </a:r>
          </a:p>
        </p:txBody>
      </p:sp>
    </p:spTree>
    <p:extLst>
      <p:ext uri="{BB962C8B-B14F-4D97-AF65-F5344CB8AC3E}">
        <p14:creationId xmlns:p14="http://schemas.microsoft.com/office/powerpoint/2010/main" val="17188922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65296" y="-131972"/>
            <a:ext cx="13842500" cy="1733020"/>
          </a:xfrm>
          <a:prstGeom prst="rect">
            <a:avLst/>
          </a:prstGeom>
        </p:spPr>
      </p:pic>
      <p:sp>
        <p:nvSpPr>
          <p:cNvPr id="7" name="TextBox 6"/>
          <p:cNvSpPr txBox="1"/>
          <p:nvPr/>
        </p:nvSpPr>
        <p:spPr>
          <a:xfrm>
            <a:off x="347137" y="1786024"/>
            <a:ext cx="11217634" cy="4088427"/>
          </a:xfrm>
          <a:prstGeom prst="rect">
            <a:avLst/>
          </a:prstGeom>
          <a:noFill/>
        </p:spPr>
        <p:txBody>
          <a:bodyPr wrap="square" lIns="0" tIns="0" rIns="0" bIns="0" rtlCol="0">
            <a:spAutoFit/>
          </a:bodyPr>
          <a:lstStyle/>
          <a:p>
            <a:pPr marL="582873" indent="-582873">
              <a:buFont typeface="Wingdings" panose="05000000000000000000" pitchFamily="2" charset="2"/>
              <a:buChar char="§"/>
            </a:pPr>
            <a:r>
              <a:rPr lang="en-US" sz="2856"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Different sizes for different purposes</a:t>
            </a:r>
          </a:p>
          <a:p>
            <a:pPr marL="1049244" lvl="1" indent="-582873">
              <a:buFont typeface="Wingdings" panose="05000000000000000000" pitchFamily="2" charset="2"/>
              <a:buChar char="§"/>
            </a:pPr>
            <a:r>
              <a:rPr lang="en-US" sz="2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General purpose: A0-A7, Av2, D, DS (v2 and v3)</a:t>
            </a:r>
          </a:p>
          <a:p>
            <a:pPr marL="1049244" lvl="1" indent="-582873">
              <a:buFont typeface="Wingdings" panose="05000000000000000000" pitchFamily="2" charset="2"/>
              <a:buChar char="§"/>
            </a:pPr>
            <a:r>
              <a:rPr lang="en-US" sz="2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Compute optimized (CPU over RAM): F, Fs</a:t>
            </a:r>
          </a:p>
          <a:p>
            <a:pPr marL="1049244" lvl="1" indent="-582873">
              <a:buFont typeface="Wingdings" panose="05000000000000000000" pitchFamily="2" charset="2"/>
              <a:buChar char="§"/>
            </a:pPr>
            <a:r>
              <a:rPr lang="en-US" sz="2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Memory optimized (RAM over CPU): E, ES, M, G, GS</a:t>
            </a:r>
          </a:p>
          <a:p>
            <a:pPr marL="1049244" lvl="1" indent="-582873">
              <a:buFont typeface="Wingdings" panose="05000000000000000000" pitchFamily="2" charset="2"/>
              <a:buChar char="§"/>
            </a:pPr>
            <a:r>
              <a:rPr lang="en-US" sz="2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Storage optimized (low latency storage): Ls</a:t>
            </a:r>
          </a:p>
          <a:p>
            <a:pPr marL="1049244" lvl="1" indent="-582873">
              <a:buFont typeface="Wingdings" panose="05000000000000000000" pitchFamily="2" charset="2"/>
              <a:buChar char="§"/>
            </a:pPr>
            <a:r>
              <a:rPr lang="en-US" sz="2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GPU optimized (GPU-enabled): NV, NC</a:t>
            </a:r>
          </a:p>
          <a:p>
            <a:pPr marL="1049244" lvl="1" indent="-582873">
              <a:buFont typeface="Wingdings" panose="05000000000000000000" pitchFamily="2" charset="2"/>
              <a:buChar char="§"/>
            </a:pPr>
            <a:r>
              <a:rPr lang="en-US" sz="2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High performance compute (CPU/Network intensive, RDMA): H, A8-A11, </a:t>
            </a:r>
          </a:p>
          <a:p>
            <a:pPr marL="582873" indent="-582873">
              <a:buFont typeface="Wingdings" panose="05000000000000000000" pitchFamily="2" charset="2"/>
              <a:buChar char="§"/>
            </a:pPr>
            <a:r>
              <a:rPr lang="en-US" sz="2856"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Examples:</a:t>
            </a:r>
          </a:p>
          <a:p>
            <a:pPr marL="1049244" lvl="1" indent="-582873">
              <a:buFont typeface="Wingdings" panose="05000000000000000000" pitchFamily="2" charset="2"/>
              <a:buChar char="§"/>
            </a:pPr>
            <a:r>
              <a:rPr lang="en-US" sz="2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A0: 1 core/768MB/20GB</a:t>
            </a:r>
          </a:p>
          <a:p>
            <a:pPr marL="1049244" lvl="1" indent="-582873">
              <a:buFont typeface="Wingdings" panose="05000000000000000000" pitchFamily="2" charset="2"/>
              <a:buChar char="§"/>
            </a:pPr>
            <a:r>
              <a:rPr lang="en-US" sz="2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DS14v2: 16 cores/112GB/224GB SSD</a:t>
            </a:r>
          </a:p>
          <a:p>
            <a:pPr marL="1049244" lvl="1" indent="-582873">
              <a:buFont typeface="Wingdings" panose="05000000000000000000" pitchFamily="2" charset="2"/>
              <a:buChar char="§"/>
            </a:pPr>
            <a:r>
              <a:rPr lang="en-US" sz="2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E64Sv3: 64 cores/432GB/864GB SSD</a:t>
            </a:r>
          </a:p>
          <a:p>
            <a:endParaRPr lang="en-US" sz="2856"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spTree>
    <p:extLst>
      <p:ext uri="{BB962C8B-B14F-4D97-AF65-F5344CB8AC3E}">
        <p14:creationId xmlns:p14="http://schemas.microsoft.com/office/powerpoint/2010/main" val="3723946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fade">
                                      <p:cBhvr>
                                        <p:cTn id="25" dur="500"/>
                                        <p:tgtEl>
                                          <p:spTgt spid="7">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xEl>
                                              <p:pRg st="7" end="7"/>
                                            </p:txEl>
                                          </p:spTgt>
                                        </p:tgtEl>
                                        <p:attrNameLst>
                                          <p:attrName>style.visibility</p:attrName>
                                        </p:attrNameLst>
                                      </p:cBhvr>
                                      <p:to>
                                        <p:strVal val="visible"/>
                                      </p:to>
                                    </p:set>
                                    <p:animEffect transition="in" filter="fade">
                                      <p:cBhvr>
                                        <p:cTn id="30" dur="500"/>
                                        <p:tgtEl>
                                          <p:spTgt spid="7">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Effect transition="in" filter="fade">
                                      <p:cBhvr>
                                        <p:cTn id="33" dur="500"/>
                                        <p:tgtEl>
                                          <p:spTgt spid="7">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9" end="9"/>
                                            </p:txEl>
                                          </p:spTgt>
                                        </p:tgtEl>
                                        <p:attrNameLst>
                                          <p:attrName>style.visibility</p:attrName>
                                        </p:attrNameLst>
                                      </p:cBhvr>
                                      <p:to>
                                        <p:strVal val="visible"/>
                                      </p:to>
                                    </p:set>
                                    <p:animEffect transition="in" filter="fade">
                                      <p:cBhvr>
                                        <p:cTn id="36" dur="500"/>
                                        <p:tgtEl>
                                          <p:spTgt spid="7">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Effect transition="in" filter="fade">
                                      <p:cBhvr>
                                        <p:cTn id="39"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65296" y="-131972"/>
            <a:ext cx="13842500" cy="1733020"/>
          </a:xfrm>
          <a:prstGeom prst="rect">
            <a:avLst/>
          </a:prstGeom>
        </p:spPr>
      </p:pic>
      <p:sp>
        <p:nvSpPr>
          <p:cNvPr id="7" name="TextBox 6"/>
          <p:cNvSpPr txBox="1"/>
          <p:nvPr/>
        </p:nvSpPr>
        <p:spPr>
          <a:xfrm>
            <a:off x="347137" y="1786024"/>
            <a:ext cx="11217634" cy="2197396"/>
          </a:xfrm>
          <a:prstGeom prst="rect">
            <a:avLst/>
          </a:prstGeom>
          <a:noFill/>
        </p:spPr>
        <p:txBody>
          <a:bodyPr wrap="square" lIns="0" tIns="0" rIns="0" bIns="0" rtlCol="0">
            <a:spAutoFit/>
          </a:bodyPr>
          <a:lstStyle/>
          <a:p>
            <a:pPr marL="582873" indent="-582873">
              <a:buFont typeface="Wingdings" panose="05000000000000000000" pitchFamily="2" charset="2"/>
              <a:buChar char="§"/>
            </a:pPr>
            <a:r>
              <a:rPr lang="en-US" sz="2856"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Azure pricing calculator (</a:t>
            </a:r>
            <a:r>
              <a:rPr lang="en-US" sz="2856" dirty="0">
                <a:gradFill>
                  <a:gsLst>
                    <a:gs pos="0">
                      <a:schemeClr val="tx1">
                        <a:lumMod val="75000"/>
                        <a:lumOff val="25000"/>
                      </a:schemeClr>
                    </a:gs>
                    <a:gs pos="80000">
                      <a:schemeClr val="tx1">
                        <a:lumMod val="65000"/>
                        <a:lumOff val="35000"/>
                      </a:schemeClr>
                    </a:gs>
                  </a:gsLst>
                  <a:lin ang="16200000" scaled="0"/>
                </a:gradFill>
                <a:latin typeface="Segoe UI Light" pitchFamily="34" charset="0"/>
                <a:hlinkClick r:id="rId4"/>
              </a:rPr>
              <a:t>https://azure.microsoft.com/en-us/pricing/calculator/</a:t>
            </a:r>
            <a:r>
              <a:rPr lang="en-US" sz="2856"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t>
            </a:r>
          </a:p>
          <a:p>
            <a:endParaRPr lang="en-US" sz="2856"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endParaRPr lang="en-US" sz="2856"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endParaRPr lang="en-US" sz="2856"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pic>
        <p:nvPicPr>
          <p:cNvPr id="2" name="Picture 1">
            <a:extLst>
              <a:ext uri="{FF2B5EF4-FFF2-40B4-BE49-F238E27FC236}">
                <a16:creationId xmlns:a16="http://schemas.microsoft.com/office/drawing/2014/main" id="{A88B0369-A556-4E8F-B569-A7C1A7E2F8F7}"/>
              </a:ext>
            </a:extLst>
          </p:cNvPr>
          <p:cNvPicPr>
            <a:picLocks noChangeAspect="1"/>
          </p:cNvPicPr>
          <p:nvPr/>
        </p:nvPicPr>
        <p:blipFill>
          <a:blip r:embed="rId5"/>
          <a:stretch>
            <a:fillRect/>
          </a:stretch>
        </p:blipFill>
        <p:spPr>
          <a:xfrm>
            <a:off x="2417276" y="2796191"/>
            <a:ext cx="7699562" cy="4007150"/>
          </a:xfrm>
          <a:prstGeom prst="rect">
            <a:avLst/>
          </a:prstGeom>
        </p:spPr>
      </p:pic>
    </p:spTree>
    <p:extLst>
      <p:ext uri="{BB962C8B-B14F-4D97-AF65-F5344CB8AC3E}">
        <p14:creationId xmlns:p14="http://schemas.microsoft.com/office/powerpoint/2010/main" val="1925641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65296" y="-131972"/>
            <a:ext cx="13842500" cy="1733020"/>
          </a:xfrm>
          <a:prstGeom prst="rect">
            <a:avLst/>
          </a:prstGeom>
        </p:spPr>
      </p:pic>
      <p:sp>
        <p:nvSpPr>
          <p:cNvPr id="7" name="TextBox 6"/>
          <p:cNvSpPr txBox="1"/>
          <p:nvPr/>
        </p:nvSpPr>
        <p:spPr>
          <a:xfrm>
            <a:off x="311944" y="2014776"/>
            <a:ext cx="6130799" cy="3756028"/>
          </a:xfrm>
          <a:prstGeom prst="rect">
            <a:avLst/>
          </a:prstGeom>
          <a:noFill/>
        </p:spPr>
        <p:txBody>
          <a:bodyPr wrap="square" lIns="0" tIns="0" rIns="0" bIns="0" rtlCol="0">
            <a:spAutoFit/>
          </a:bodyPr>
          <a:lstStyle/>
          <a:p>
            <a:pPr marL="582873" indent="-582873">
              <a:buFont typeface="Wingdings" panose="05000000000000000000" pitchFamily="2" charset="2"/>
              <a:buChar char="§"/>
            </a:pPr>
            <a:r>
              <a:rPr lang="en-US" sz="2448"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Availability Set:</a:t>
            </a:r>
          </a:p>
          <a:p>
            <a:pPr marL="1049244" lvl="1" indent="-582873">
              <a:buFont typeface="Wingdings" panose="05000000000000000000" pitchFamily="2" charset="2"/>
              <a:buChar char="§"/>
            </a:pPr>
            <a:r>
              <a:rPr lang="en-US" sz="2000" b="1" i="1"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Fault Domain</a:t>
            </a:r>
            <a:r>
              <a:rPr lang="en-US" sz="2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is a collection of servers that share common resources such as power and network connectivity.</a:t>
            </a:r>
          </a:p>
          <a:p>
            <a:pPr marL="1515615" lvl="2" indent="-582873">
              <a:buFont typeface="Wingdings" panose="05000000000000000000" pitchFamily="2" charset="2"/>
              <a:buChar char="§"/>
            </a:pPr>
            <a:r>
              <a:rPr lang="en-US"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Up to 3 FDs available</a:t>
            </a:r>
          </a:p>
          <a:p>
            <a:pPr marL="1049244" lvl="1" indent="-582873">
              <a:buFont typeface="Wingdings" panose="05000000000000000000" pitchFamily="2" charset="2"/>
              <a:buChar char="§"/>
            </a:pPr>
            <a:r>
              <a:rPr lang="en-US" sz="2000" b="1" i="1"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Update Domain</a:t>
            </a:r>
            <a:r>
              <a:rPr lang="en-US" sz="20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 is a collection of servers that can be rebooted at the same time.</a:t>
            </a:r>
          </a:p>
          <a:p>
            <a:pPr marL="1515615" lvl="2" indent="-582873">
              <a:buFont typeface="Wingdings" panose="05000000000000000000" pitchFamily="2" charset="2"/>
              <a:buChar char="§"/>
            </a:pPr>
            <a:r>
              <a:rPr lang="en-US"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Up to 20 UDs available</a:t>
            </a:r>
          </a:p>
          <a:p>
            <a:pPr marL="582873" indent="-582873">
              <a:buFont typeface="Wingdings" panose="05000000000000000000" pitchFamily="2" charset="2"/>
              <a:buChar char="§"/>
            </a:pPr>
            <a:r>
              <a:rPr lang="en-US" sz="2448"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99.95% - 99.99% Virtual Machine SLA</a:t>
            </a:r>
            <a:endParaRPr lang="en-US" sz="2856"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pPr marL="582873" indent="-582873">
              <a:buFont typeface="Wingdings" panose="05000000000000000000" pitchFamily="2" charset="2"/>
              <a:buChar char="§"/>
            </a:pPr>
            <a:endParaRPr lang="en-US" sz="2856"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pPr marL="582873" indent="-582873">
              <a:buFont typeface="Wingdings" panose="05000000000000000000" pitchFamily="2" charset="2"/>
              <a:buChar char="§"/>
            </a:pPr>
            <a:endParaRPr lang="en-US" sz="2856"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p:txBody>
      </p:sp>
      <p:pic>
        <p:nvPicPr>
          <p:cNvPr id="3" name="Picture 2"/>
          <p:cNvPicPr>
            <a:picLocks noChangeAspect="1"/>
          </p:cNvPicPr>
          <p:nvPr/>
        </p:nvPicPr>
        <p:blipFill>
          <a:blip r:embed="rId4"/>
          <a:stretch>
            <a:fillRect/>
          </a:stretch>
        </p:blipFill>
        <p:spPr>
          <a:xfrm>
            <a:off x="7366030" y="4337661"/>
            <a:ext cx="3352555" cy="2202213"/>
          </a:xfrm>
          <a:prstGeom prst="rect">
            <a:avLst/>
          </a:prstGeom>
        </p:spPr>
      </p:pic>
      <p:pic>
        <p:nvPicPr>
          <p:cNvPr id="5" name="Picture 4"/>
          <p:cNvPicPr>
            <a:picLocks noChangeAspect="1"/>
          </p:cNvPicPr>
          <p:nvPr/>
        </p:nvPicPr>
        <p:blipFill>
          <a:blip r:embed="rId5"/>
          <a:stretch>
            <a:fillRect/>
          </a:stretch>
        </p:blipFill>
        <p:spPr>
          <a:xfrm>
            <a:off x="7289398" y="2014776"/>
            <a:ext cx="3442703" cy="2179158"/>
          </a:xfrm>
          <a:prstGeom prst="rect">
            <a:avLst/>
          </a:prstGeom>
        </p:spPr>
      </p:pic>
    </p:spTree>
    <p:extLst>
      <p:ext uri="{BB962C8B-B14F-4D97-AF65-F5344CB8AC3E}">
        <p14:creationId xmlns:p14="http://schemas.microsoft.com/office/powerpoint/2010/main" val="8047662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375766" y="1347116"/>
            <a:ext cx="9196050" cy="5391440"/>
            <a:chOff x="1374390" y="1346505"/>
            <a:chExt cx="9198659" cy="5392969"/>
          </a:xfrm>
        </p:grpSpPr>
        <p:sp>
          <p:nvSpPr>
            <p:cNvPr id="19" name="Rectangle 18"/>
            <p:cNvSpPr/>
            <p:nvPr/>
          </p:nvSpPr>
          <p:spPr bwMode="auto">
            <a:xfrm>
              <a:off x="2176393" y="1726056"/>
              <a:ext cx="8396656" cy="4642599"/>
            </a:xfrm>
            <a:prstGeom prst="rect">
              <a:avLst/>
            </a:pr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defTabSz="913843" fontAlgn="base">
                <a:lnSpc>
                  <a:spcPct val="90000"/>
                </a:lnSpc>
                <a:spcBef>
                  <a:spcPct val="0"/>
                </a:spcBef>
                <a:spcAft>
                  <a:spcPct val="0"/>
                </a:spcAft>
              </a:pPr>
              <a:endParaRPr lang="en-US" sz="2400" kern="0" spc="-50" dirty="0">
                <a:gradFill>
                  <a:gsLst>
                    <a:gs pos="36283">
                      <a:prstClr val="black"/>
                    </a:gs>
                    <a:gs pos="28000">
                      <a:prstClr val="black"/>
                    </a:gs>
                  </a:gsLst>
                  <a:lin ang="5400000" scaled="0"/>
                </a:gradFill>
              </a:endParaRPr>
            </a:p>
          </p:txBody>
        </p:sp>
        <p:sp>
          <p:nvSpPr>
            <p:cNvPr id="20" name="Rectangle 8"/>
            <p:cNvSpPr/>
            <p:nvPr/>
          </p:nvSpPr>
          <p:spPr bwMode="auto">
            <a:xfrm>
              <a:off x="2501537" y="2494737"/>
              <a:ext cx="7755059" cy="3873918"/>
            </a:xfrm>
            <a:custGeom>
              <a:avLst/>
              <a:gdLst>
                <a:gd name="connsiteX0" fmla="*/ 0 w 7733982"/>
                <a:gd name="connsiteY0" fmla="*/ 0 h 3872530"/>
                <a:gd name="connsiteX1" fmla="*/ 7733982 w 7733982"/>
                <a:gd name="connsiteY1" fmla="*/ 0 h 3872530"/>
                <a:gd name="connsiteX2" fmla="*/ 7733982 w 7733982"/>
                <a:gd name="connsiteY2" fmla="*/ 3872530 h 3872530"/>
                <a:gd name="connsiteX3" fmla="*/ 0 w 7733982"/>
                <a:gd name="connsiteY3" fmla="*/ 3872530 h 3872530"/>
                <a:gd name="connsiteX4" fmla="*/ 0 w 7733982"/>
                <a:gd name="connsiteY4" fmla="*/ 0 h 3872530"/>
                <a:gd name="connsiteX0" fmla="*/ 0 w 7745271"/>
                <a:gd name="connsiteY0" fmla="*/ 3725333 h 3872530"/>
                <a:gd name="connsiteX1" fmla="*/ 7745271 w 7745271"/>
                <a:gd name="connsiteY1" fmla="*/ 0 h 3872530"/>
                <a:gd name="connsiteX2" fmla="*/ 7745271 w 7745271"/>
                <a:gd name="connsiteY2" fmla="*/ 3872530 h 3872530"/>
                <a:gd name="connsiteX3" fmla="*/ 11289 w 7745271"/>
                <a:gd name="connsiteY3" fmla="*/ 3872530 h 3872530"/>
                <a:gd name="connsiteX4" fmla="*/ 0 w 7745271"/>
                <a:gd name="connsiteY4" fmla="*/ 3725333 h 3872530"/>
                <a:gd name="connsiteX0" fmla="*/ 0 w 7741261"/>
                <a:gd name="connsiteY0" fmla="*/ 3841638 h 3872530"/>
                <a:gd name="connsiteX1" fmla="*/ 7741261 w 7741261"/>
                <a:gd name="connsiteY1" fmla="*/ 0 h 3872530"/>
                <a:gd name="connsiteX2" fmla="*/ 7741261 w 7741261"/>
                <a:gd name="connsiteY2" fmla="*/ 3872530 h 3872530"/>
                <a:gd name="connsiteX3" fmla="*/ 7279 w 7741261"/>
                <a:gd name="connsiteY3" fmla="*/ 3872530 h 3872530"/>
                <a:gd name="connsiteX4" fmla="*/ 0 w 7741261"/>
                <a:gd name="connsiteY4" fmla="*/ 3841638 h 3872530"/>
                <a:gd name="connsiteX0" fmla="*/ 0 w 7741261"/>
                <a:gd name="connsiteY0" fmla="*/ 3849659 h 3872530"/>
                <a:gd name="connsiteX1" fmla="*/ 7741261 w 7741261"/>
                <a:gd name="connsiteY1" fmla="*/ 0 h 3872530"/>
                <a:gd name="connsiteX2" fmla="*/ 7741261 w 7741261"/>
                <a:gd name="connsiteY2" fmla="*/ 3872530 h 3872530"/>
                <a:gd name="connsiteX3" fmla="*/ 7279 w 7741261"/>
                <a:gd name="connsiteY3" fmla="*/ 3872530 h 3872530"/>
                <a:gd name="connsiteX4" fmla="*/ 0 w 7741261"/>
                <a:gd name="connsiteY4" fmla="*/ 3849659 h 3872530"/>
                <a:gd name="connsiteX0" fmla="*/ 0 w 7741261"/>
                <a:gd name="connsiteY0" fmla="*/ 3849659 h 3872530"/>
                <a:gd name="connsiteX1" fmla="*/ 657068 w 7741261"/>
                <a:gd name="connsiteY1" fmla="*/ 3526289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861605 w 7741261"/>
                <a:gd name="connsiteY1" fmla="*/ 3762910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1154374 w 7741261"/>
                <a:gd name="connsiteY1" fmla="*/ 3811036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689153 w 7741261"/>
                <a:gd name="connsiteY1" fmla="*/ 3778952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689153 w 7741261"/>
                <a:gd name="connsiteY1" fmla="*/ 3778952 h 3872530"/>
                <a:gd name="connsiteX2" fmla="*/ 1334847 w 7741261"/>
                <a:gd name="connsiteY2" fmla="*/ 3442068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603552 w 7741261"/>
                <a:gd name="connsiteY2" fmla="*/ 3674679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67174 w 7741261"/>
                <a:gd name="connsiteY3" fmla="*/ 3249563 h 3872530"/>
                <a:gd name="connsiteX4" fmla="*/ 7741261 w 7741261"/>
                <a:gd name="connsiteY4" fmla="*/ 0 h 3872530"/>
                <a:gd name="connsiteX5" fmla="*/ 7741261 w 7741261"/>
                <a:gd name="connsiteY5" fmla="*/ 3872530 h 3872530"/>
                <a:gd name="connsiteX6" fmla="*/ 7279 w 7741261"/>
                <a:gd name="connsiteY6" fmla="*/ 3872530 h 3872530"/>
                <a:gd name="connsiteX7" fmla="*/ 0 w 7741261"/>
                <a:gd name="connsiteY7"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7741261 w 7741261"/>
                <a:gd name="connsiteY4" fmla="*/ 0 h 3872530"/>
                <a:gd name="connsiteX5" fmla="*/ 7741261 w 7741261"/>
                <a:gd name="connsiteY5" fmla="*/ 3872530 h 3872530"/>
                <a:gd name="connsiteX6" fmla="*/ 7279 w 7741261"/>
                <a:gd name="connsiteY6" fmla="*/ 3872530 h 3872530"/>
                <a:gd name="connsiteX7" fmla="*/ 0 w 7741261"/>
                <a:gd name="connsiteY7"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4656900 w 7741261"/>
                <a:gd name="connsiteY4" fmla="*/ 1725563 h 3872530"/>
                <a:gd name="connsiteX5" fmla="*/ 7741261 w 7741261"/>
                <a:gd name="connsiteY5" fmla="*/ 0 h 3872530"/>
                <a:gd name="connsiteX6" fmla="*/ 7741261 w 7741261"/>
                <a:gd name="connsiteY6" fmla="*/ 3872530 h 3872530"/>
                <a:gd name="connsiteX7" fmla="*/ 7279 w 7741261"/>
                <a:gd name="connsiteY7" fmla="*/ 3872530 h 3872530"/>
                <a:gd name="connsiteX8" fmla="*/ 0 w 7741261"/>
                <a:gd name="connsiteY8"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7741261 w 7741261"/>
                <a:gd name="connsiteY5" fmla="*/ 0 h 3872530"/>
                <a:gd name="connsiteX6" fmla="*/ 7741261 w 7741261"/>
                <a:gd name="connsiteY6" fmla="*/ 3872530 h 3872530"/>
                <a:gd name="connsiteX7" fmla="*/ 7279 w 7741261"/>
                <a:gd name="connsiteY7" fmla="*/ 3872530 h 3872530"/>
                <a:gd name="connsiteX8" fmla="*/ 0 w 7741261"/>
                <a:gd name="connsiteY8"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651553 w 7741261"/>
                <a:gd name="connsiteY5" fmla="*/ 1329858 h 3872530"/>
                <a:gd name="connsiteX6" fmla="*/ 7741261 w 7741261"/>
                <a:gd name="connsiteY6" fmla="*/ 0 h 3872530"/>
                <a:gd name="connsiteX7" fmla="*/ 7741261 w 7741261"/>
                <a:gd name="connsiteY7" fmla="*/ 3872530 h 3872530"/>
                <a:gd name="connsiteX8" fmla="*/ 7279 w 7741261"/>
                <a:gd name="connsiteY8" fmla="*/ 3872530 h 3872530"/>
                <a:gd name="connsiteX9" fmla="*/ 0 w 7741261"/>
                <a:gd name="connsiteY9"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7741261 w 7741261"/>
                <a:gd name="connsiteY6" fmla="*/ 0 h 3872530"/>
                <a:gd name="connsiteX7" fmla="*/ 7741261 w 7741261"/>
                <a:gd name="connsiteY7" fmla="*/ 3872530 h 3872530"/>
                <a:gd name="connsiteX8" fmla="*/ 7279 w 7741261"/>
                <a:gd name="connsiteY8" fmla="*/ 3872530 h 3872530"/>
                <a:gd name="connsiteX9" fmla="*/ 0 w 7741261"/>
                <a:gd name="connsiteY9"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908184 w 7741261"/>
                <a:gd name="connsiteY6" fmla="*/ 666784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51047 h 3873918"/>
                <a:gd name="connsiteX1" fmla="*/ 689153 w 7741261"/>
                <a:gd name="connsiteY1" fmla="*/ 3780340 h 3873918"/>
                <a:gd name="connsiteX2" fmla="*/ 1282710 w 7741261"/>
                <a:gd name="connsiteY2" fmla="*/ 3635962 h 3873918"/>
                <a:gd name="connsiteX3" fmla="*/ 1951131 w 7741261"/>
                <a:gd name="connsiteY3" fmla="*/ 3229561 h 3873918"/>
                <a:gd name="connsiteX4" fmla="*/ 3854795 w 7741261"/>
                <a:gd name="connsiteY4" fmla="*/ 1673478 h 3873918"/>
                <a:gd name="connsiteX5" fmla="*/ 4491131 w 7741261"/>
                <a:gd name="connsiteY5" fmla="*/ 1170825 h 3873918"/>
                <a:gd name="connsiteX6" fmla="*/ 5811931 w 7741261"/>
                <a:gd name="connsiteY6" fmla="*/ 459625 h 3873918"/>
                <a:gd name="connsiteX7" fmla="*/ 7741261 w 7741261"/>
                <a:gd name="connsiteY7" fmla="*/ 1388 h 3873918"/>
                <a:gd name="connsiteX8" fmla="*/ 7741261 w 7741261"/>
                <a:gd name="connsiteY8" fmla="*/ 3873918 h 3873918"/>
                <a:gd name="connsiteX9" fmla="*/ 7279 w 7741261"/>
                <a:gd name="connsiteY9" fmla="*/ 3873918 h 3873918"/>
                <a:gd name="connsiteX10" fmla="*/ 0 w 7741261"/>
                <a:gd name="connsiteY10" fmla="*/ 3851047 h 3873918"/>
                <a:gd name="connsiteX0" fmla="*/ 0 w 7741261"/>
                <a:gd name="connsiteY0" fmla="*/ 3851047 h 3873918"/>
                <a:gd name="connsiteX1" fmla="*/ 689153 w 7741261"/>
                <a:gd name="connsiteY1" fmla="*/ 3780340 h 3873918"/>
                <a:gd name="connsiteX2" fmla="*/ 1282710 w 7741261"/>
                <a:gd name="connsiteY2" fmla="*/ 3635962 h 3873918"/>
                <a:gd name="connsiteX3" fmla="*/ 1951131 w 7741261"/>
                <a:gd name="connsiteY3" fmla="*/ 3229561 h 3873918"/>
                <a:gd name="connsiteX4" fmla="*/ 3822711 w 7741261"/>
                <a:gd name="connsiteY4" fmla="*/ 1694868 h 3873918"/>
                <a:gd name="connsiteX5" fmla="*/ 4491131 w 7741261"/>
                <a:gd name="connsiteY5" fmla="*/ 1170825 h 3873918"/>
                <a:gd name="connsiteX6" fmla="*/ 5811931 w 7741261"/>
                <a:gd name="connsiteY6" fmla="*/ 459625 h 3873918"/>
                <a:gd name="connsiteX7" fmla="*/ 7741261 w 7741261"/>
                <a:gd name="connsiteY7" fmla="*/ 1388 h 3873918"/>
                <a:gd name="connsiteX8" fmla="*/ 7741261 w 7741261"/>
                <a:gd name="connsiteY8" fmla="*/ 3873918 h 3873918"/>
                <a:gd name="connsiteX9" fmla="*/ 7279 w 7741261"/>
                <a:gd name="connsiteY9" fmla="*/ 3873918 h 3873918"/>
                <a:gd name="connsiteX10" fmla="*/ 0 w 7741261"/>
                <a:gd name="connsiteY10" fmla="*/ 3851047 h 387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41261" h="3873918">
                  <a:moveTo>
                    <a:pt x="0" y="3851047"/>
                  </a:moveTo>
                  <a:lnTo>
                    <a:pt x="689153" y="3780340"/>
                  </a:lnTo>
                  <a:lnTo>
                    <a:pt x="1282710" y="3635962"/>
                  </a:lnTo>
                  <a:lnTo>
                    <a:pt x="1951131" y="3229561"/>
                  </a:lnTo>
                  <a:lnTo>
                    <a:pt x="3822711" y="1694868"/>
                  </a:lnTo>
                  <a:lnTo>
                    <a:pt x="4491131" y="1170825"/>
                  </a:lnTo>
                  <a:cubicBezTo>
                    <a:pt x="4931398" y="933758"/>
                    <a:pt x="5232632" y="707387"/>
                    <a:pt x="5811931" y="459625"/>
                  </a:cubicBezTo>
                  <a:cubicBezTo>
                    <a:pt x="6840052" y="2079"/>
                    <a:pt x="7664972" y="-6287"/>
                    <a:pt x="7741261" y="1388"/>
                  </a:cubicBezTo>
                  <a:lnTo>
                    <a:pt x="7741261" y="3873918"/>
                  </a:lnTo>
                  <a:lnTo>
                    <a:pt x="7279" y="3873918"/>
                  </a:lnTo>
                  <a:lnTo>
                    <a:pt x="0" y="3851047"/>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000" kern="0" spc="-50" dirty="0">
                <a:gradFill>
                  <a:gsLst>
                    <a:gs pos="1250">
                      <a:prstClr val="white"/>
                    </a:gs>
                    <a:gs pos="10417">
                      <a:prstClr val="white"/>
                    </a:gs>
                  </a:gsLst>
                  <a:lin ang="5400000" scaled="0"/>
                </a:gradFill>
              </a:endParaRPr>
            </a:p>
          </p:txBody>
        </p:sp>
        <p:cxnSp>
          <p:nvCxnSpPr>
            <p:cNvPr id="21" name="Straight Connector 20"/>
            <p:cNvCxnSpPr/>
            <p:nvPr/>
          </p:nvCxnSpPr>
          <p:spPr>
            <a:xfrm>
              <a:off x="2165916" y="1722579"/>
              <a:ext cx="0" cy="464978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986788" y="561587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986788" y="488308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986788" y="415029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986788" y="341750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986788" y="26847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86788" y="195192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718719" y="1883035"/>
              <a:ext cx="295274" cy="169425"/>
            </a:xfrm>
            <a:prstGeom prst="rect">
              <a:avLst/>
            </a:prstGeom>
            <a:noFill/>
          </p:spPr>
          <p:txBody>
            <a:bodyPr wrap="square" lIns="0" tIns="0" rIns="0" bIns="0" rtlCol="0">
              <a:spAutoFit/>
            </a:bodyPr>
            <a:lstStyle/>
            <a:p>
              <a:pPr defTabSz="914411">
                <a:lnSpc>
                  <a:spcPct val="90000"/>
                </a:lnSpc>
              </a:pPr>
              <a:r>
                <a:rPr lang="en-US" sz="1199" kern="0" spc="-50" dirty="0">
                  <a:gradFill>
                    <a:gsLst>
                      <a:gs pos="2917">
                        <a:prstClr val="black"/>
                      </a:gs>
                      <a:gs pos="30000">
                        <a:prstClr val="black"/>
                      </a:gs>
                    </a:gsLst>
                    <a:lin ang="5400000" scaled="0"/>
                  </a:gradFill>
                </a:rPr>
                <a:t>$30</a:t>
              </a:r>
            </a:p>
          </p:txBody>
        </p:sp>
        <p:sp>
          <p:nvSpPr>
            <p:cNvPr id="29" name="TextBox 28"/>
            <p:cNvSpPr txBox="1"/>
            <p:nvPr/>
          </p:nvSpPr>
          <p:spPr>
            <a:xfrm>
              <a:off x="1722136" y="2607396"/>
              <a:ext cx="295274" cy="169425"/>
            </a:xfrm>
            <a:prstGeom prst="rect">
              <a:avLst/>
            </a:prstGeom>
            <a:noFill/>
          </p:spPr>
          <p:txBody>
            <a:bodyPr wrap="square" lIns="0" tIns="0" rIns="0" bIns="0" rtlCol="0">
              <a:spAutoFit/>
            </a:bodyPr>
            <a:lstStyle/>
            <a:p>
              <a:pPr defTabSz="914411">
                <a:lnSpc>
                  <a:spcPct val="90000"/>
                </a:lnSpc>
              </a:pPr>
              <a:r>
                <a:rPr lang="en-US" sz="1199" kern="0" spc="-50" dirty="0">
                  <a:gradFill>
                    <a:gsLst>
                      <a:gs pos="2917">
                        <a:prstClr val="black"/>
                      </a:gs>
                      <a:gs pos="30000">
                        <a:prstClr val="black"/>
                      </a:gs>
                    </a:gsLst>
                    <a:lin ang="5400000" scaled="0"/>
                  </a:gradFill>
                </a:rPr>
                <a:t>$25</a:t>
              </a:r>
            </a:p>
          </p:txBody>
        </p:sp>
        <p:sp>
          <p:nvSpPr>
            <p:cNvPr id="30" name="TextBox 29"/>
            <p:cNvSpPr txBox="1"/>
            <p:nvPr/>
          </p:nvSpPr>
          <p:spPr>
            <a:xfrm>
              <a:off x="1722136" y="3335971"/>
              <a:ext cx="295274" cy="169425"/>
            </a:xfrm>
            <a:prstGeom prst="rect">
              <a:avLst/>
            </a:prstGeom>
            <a:noFill/>
          </p:spPr>
          <p:txBody>
            <a:bodyPr wrap="square" lIns="0" tIns="0" rIns="0" bIns="0" rtlCol="0">
              <a:spAutoFit/>
            </a:bodyPr>
            <a:lstStyle/>
            <a:p>
              <a:pPr defTabSz="914411">
                <a:lnSpc>
                  <a:spcPct val="90000"/>
                </a:lnSpc>
              </a:pPr>
              <a:r>
                <a:rPr lang="en-US" sz="1199" kern="0" spc="-50" dirty="0">
                  <a:gradFill>
                    <a:gsLst>
                      <a:gs pos="2917">
                        <a:prstClr val="black"/>
                      </a:gs>
                      <a:gs pos="30000">
                        <a:prstClr val="black"/>
                      </a:gs>
                    </a:gsLst>
                    <a:lin ang="5400000" scaled="0"/>
                  </a:gradFill>
                </a:rPr>
                <a:t>$20</a:t>
              </a:r>
            </a:p>
          </p:txBody>
        </p:sp>
        <p:sp>
          <p:nvSpPr>
            <p:cNvPr id="31" name="TextBox 30"/>
            <p:cNvSpPr txBox="1"/>
            <p:nvPr/>
          </p:nvSpPr>
          <p:spPr>
            <a:xfrm>
              <a:off x="1722136" y="4064603"/>
              <a:ext cx="295274" cy="169425"/>
            </a:xfrm>
            <a:prstGeom prst="rect">
              <a:avLst/>
            </a:prstGeom>
            <a:noFill/>
          </p:spPr>
          <p:txBody>
            <a:bodyPr wrap="square" lIns="0" tIns="0" rIns="0" bIns="0" rtlCol="0">
              <a:spAutoFit/>
            </a:bodyPr>
            <a:lstStyle/>
            <a:p>
              <a:pPr defTabSz="914411">
                <a:lnSpc>
                  <a:spcPct val="90000"/>
                </a:lnSpc>
              </a:pPr>
              <a:r>
                <a:rPr lang="en-US" sz="1199" kern="0" spc="-50" dirty="0">
                  <a:gradFill>
                    <a:gsLst>
                      <a:gs pos="2917">
                        <a:prstClr val="black"/>
                      </a:gs>
                      <a:gs pos="30000">
                        <a:prstClr val="black"/>
                      </a:gs>
                    </a:gsLst>
                    <a:lin ang="5400000" scaled="0"/>
                  </a:gradFill>
                </a:rPr>
                <a:t>$15</a:t>
              </a:r>
            </a:p>
          </p:txBody>
        </p:sp>
        <p:sp>
          <p:nvSpPr>
            <p:cNvPr id="32" name="TextBox 31"/>
            <p:cNvSpPr txBox="1"/>
            <p:nvPr/>
          </p:nvSpPr>
          <p:spPr>
            <a:xfrm>
              <a:off x="1722136" y="4799989"/>
              <a:ext cx="295274" cy="169425"/>
            </a:xfrm>
            <a:prstGeom prst="rect">
              <a:avLst/>
            </a:prstGeom>
            <a:noFill/>
          </p:spPr>
          <p:txBody>
            <a:bodyPr wrap="square" lIns="0" tIns="0" rIns="0" bIns="0" rtlCol="0">
              <a:spAutoFit/>
            </a:bodyPr>
            <a:lstStyle/>
            <a:p>
              <a:pPr defTabSz="914411">
                <a:lnSpc>
                  <a:spcPct val="90000"/>
                </a:lnSpc>
              </a:pPr>
              <a:r>
                <a:rPr lang="en-US" sz="1199" kern="0" spc="-50" dirty="0">
                  <a:gradFill>
                    <a:gsLst>
                      <a:gs pos="2917">
                        <a:prstClr val="black"/>
                      </a:gs>
                      <a:gs pos="30000">
                        <a:prstClr val="black"/>
                      </a:gs>
                    </a:gsLst>
                    <a:lin ang="5400000" scaled="0"/>
                  </a:gradFill>
                </a:rPr>
                <a:t>$10</a:t>
              </a:r>
            </a:p>
          </p:txBody>
        </p:sp>
        <p:sp>
          <p:nvSpPr>
            <p:cNvPr id="33" name="TextBox 32"/>
            <p:cNvSpPr txBox="1"/>
            <p:nvPr/>
          </p:nvSpPr>
          <p:spPr>
            <a:xfrm>
              <a:off x="1722136" y="5528564"/>
              <a:ext cx="295274" cy="169425"/>
            </a:xfrm>
            <a:prstGeom prst="rect">
              <a:avLst/>
            </a:prstGeom>
            <a:noFill/>
          </p:spPr>
          <p:txBody>
            <a:bodyPr wrap="square" lIns="0" tIns="0" rIns="0" bIns="0" rtlCol="0">
              <a:spAutoFit/>
            </a:bodyPr>
            <a:lstStyle/>
            <a:p>
              <a:pPr defTabSz="914411">
                <a:lnSpc>
                  <a:spcPct val="90000"/>
                </a:lnSpc>
              </a:pPr>
              <a:r>
                <a:rPr lang="en-US" sz="1199" kern="0" spc="-50" dirty="0">
                  <a:gradFill>
                    <a:gsLst>
                      <a:gs pos="2917">
                        <a:prstClr val="black"/>
                      </a:gs>
                      <a:gs pos="30000">
                        <a:prstClr val="black"/>
                      </a:gs>
                    </a:gsLst>
                    <a:lin ang="5400000" scaled="0"/>
                  </a:gradFill>
                </a:rPr>
                <a:t>$5</a:t>
              </a:r>
            </a:p>
          </p:txBody>
        </p:sp>
        <p:cxnSp>
          <p:nvCxnSpPr>
            <p:cNvPr id="34" name="Straight Connector 33"/>
            <p:cNvCxnSpPr/>
            <p:nvPr/>
          </p:nvCxnSpPr>
          <p:spPr>
            <a:xfrm rot="16200000">
              <a:off x="2417377"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a:off x="3061875"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a:off x="3706373"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a:off x="4350871"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a:off x="4995369"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a:off x="5639867"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a:off x="6284365"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a:off x="6928863"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a:off x="7573361"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a:off x="8217859"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a:off x="8862357"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a:off x="9506855"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a:off x="10151358"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337129"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2008</a:t>
              </a:r>
            </a:p>
          </p:txBody>
        </p:sp>
        <p:sp>
          <p:nvSpPr>
            <p:cNvPr id="48" name="TextBox 47"/>
            <p:cNvSpPr txBox="1"/>
            <p:nvPr/>
          </p:nvSpPr>
          <p:spPr>
            <a:xfrm>
              <a:off x="2983717"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2009</a:t>
              </a:r>
            </a:p>
          </p:txBody>
        </p:sp>
        <p:sp>
          <p:nvSpPr>
            <p:cNvPr id="49" name="TextBox 48"/>
            <p:cNvSpPr txBox="1"/>
            <p:nvPr/>
          </p:nvSpPr>
          <p:spPr>
            <a:xfrm>
              <a:off x="3625813"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2010</a:t>
              </a:r>
            </a:p>
          </p:txBody>
        </p:sp>
        <p:sp>
          <p:nvSpPr>
            <p:cNvPr id="50" name="TextBox 49"/>
            <p:cNvSpPr txBox="1"/>
            <p:nvPr/>
          </p:nvSpPr>
          <p:spPr>
            <a:xfrm>
              <a:off x="4274195"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2011</a:t>
              </a:r>
            </a:p>
          </p:txBody>
        </p:sp>
        <p:sp>
          <p:nvSpPr>
            <p:cNvPr id="51" name="TextBox 50"/>
            <p:cNvSpPr txBox="1"/>
            <p:nvPr/>
          </p:nvSpPr>
          <p:spPr>
            <a:xfrm>
              <a:off x="4918283"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2012</a:t>
              </a:r>
            </a:p>
          </p:txBody>
        </p:sp>
        <p:sp>
          <p:nvSpPr>
            <p:cNvPr id="52" name="TextBox 51"/>
            <p:cNvSpPr txBox="1"/>
            <p:nvPr/>
          </p:nvSpPr>
          <p:spPr>
            <a:xfrm>
              <a:off x="5559562"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2013</a:t>
              </a:r>
            </a:p>
          </p:txBody>
        </p:sp>
        <p:sp>
          <p:nvSpPr>
            <p:cNvPr id="53" name="TextBox 52"/>
            <p:cNvSpPr txBox="1"/>
            <p:nvPr/>
          </p:nvSpPr>
          <p:spPr>
            <a:xfrm>
              <a:off x="6207632"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2014</a:t>
              </a:r>
            </a:p>
          </p:txBody>
        </p:sp>
        <p:sp>
          <p:nvSpPr>
            <p:cNvPr id="54" name="TextBox 53"/>
            <p:cNvSpPr txBox="1"/>
            <p:nvPr/>
          </p:nvSpPr>
          <p:spPr>
            <a:xfrm>
              <a:off x="6852696"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2015</a:t>
              </a:r>
            </a:p>
          </p:txBody>
        </p:sp>
        <p:sp>
          <p:nvSpPr>
            <p:cNvPr id="55" name="TextBox 54"/>
            <p:cNvSpPr txBox="1"/>
            <p:nvPr/>
          </p:nvSpPr>
          <p:spPr>
            <a:xfrm>
              <a:off x="7493151"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2016</a:t>
              </a:r>
            </a:p>
          </p:txBody>
        </p:sp>
        <p:sp>
          <p:nvSpPr>
            <p:cNvPr id="56" name="TextBox 55"/>
            <p:cNvSpPr txBox="1"/>
            <p:nvPr/>
          </p:nvSpPr>
          <p:spPr>
            <a:xfrm>
              <a:off x="8141183"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2017</a:t>
              </a:r>
            </a:p>
          </p:txBody>
        </p:sp>
        <p:sp>
          <p:nvSpPr>
            <p:cNvPr id="57" name="TextBox 56"/>
            <p:cNvSpPr txBox="1"/>
            <p:nvPr/>
          </p:nvSpPr>
          <p:spPr>
            <a:xfrm>
              <a:off x="8782657"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2018</a:t>
              </a:r>
            </a:p>
          </p:txBody>
        </p:sp>
        <p:sp>
          <p:nvSpPr>
            <p:cNvPr id="58" name="TextBox 57"/>
            <p:cNvSpPr txBox="1"/>
            <p:nvPr/>
          </p:nvSpPr>
          <p:spPr>
            <a:xfrm>
              <a:off x="9429675"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2019</a:t>
              </a:r>
            </a:p>
          </p:txBody>
        </p:sp>
        <p:sp>
          <p:nvSpPr>
            <p:cNvPr id="59" name="TextBox 58"/>
            <p:cNvSpPr txBox="1"/>
            <p:nvPr/>
          </p:nvSpPr>
          <p:spPr>
            <a:xfrm>
              <a:off x="10073200"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2020</a:t>
              </a:r>
            </a:p>
          </p:txBody>
        </p:sp>
        <p:sp>
          <p:nvSpPr>
            <p:cNvPr id="60" name="TextBox 59"/>
            <p:cNvSpPr txBox="1"/>
            <p:nvPr/>
          </p:nvSpPr>
          <p:spPr>
            <a:xfrm rot="16200000">
              <a:off x="533073" y="3948527"/>
              <a:ext cx="1880291" cy="197657"/>
            </a:xfrm>
            <a:prstGeom prst="rect">
              <a:avLst/>
            </a:prstGeom>
            <a:noFill/>
          </p:spPr>
          <p:txBody>
            <a:bodyPr wrap="square" lIns="0" tIns="0" rIns="0" bIns="0" rtlCol="0">
              <a:spAutoFit/>
            </a:bodyPr>
            <a:lstStyle/>
            <a:p>
              <a:pPr algn="ctr" defTabSz="914411">
                <a:lnSpc>
                  <a:spcPct val="90000"/>
                </a:lnSpc>
              </a:pPr>
              <a:r>
                <a:rPr lang="en-US" sz="1399" kern="0" spc="-50" dirty="0">
                  <a:gradFill>
                    <a:gsLst>
                      <a:gs pos="2917">
                        <a:prstClr val="black"/>
                      </a:gs>
                      <a:gs pos="30000">
                        <a:prstClr val="black"/>
                      </a:gs>
                    </a:gsLst>
                    <a:lin ang="5400000" scaled="0"/>
                  </a:gradFill>
                </a:rPr>
                <a:t>Market Share (in Billions)</a:t>
              </a:r>
            </a:p>
          </p:txBody>
        </p:sp>
        <p:cxnSp>
          <p:nvCxnSpPr>
            <p:cNvPr id="61" name="Straight Connector 60"/>
            <p:cNvCxnSpPr/>
            <p:nvPr/>
          </p:nvCxnSpPr>
          <p:spPr>
            <a:xfrm>
              <a:off x="2160165" y="6365179"/>
              <a:ext cx="8412884"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717009" y="1346505"/>
              <a:ext cx="3315424" cy="339112"/>
            </a:xfrm>
            <a:prstGeom prst="rect">
              <a:avLst/>
            </a:prstGeom>
            <a:noFill/>
          </p:spPr>
          <p:txBody>
            <a:bodyPr wrap="square" lIns="0" tIns="0" rIns="0" bIns="0" rtlCol="0">
              <a:spAutoFit/>
            </a:bodyPr>
            <a:lstStyle/>
            <a:p>
              <a:pPr algn="ctr" defTabSz="914411">
                <a:lnSpc>
                  <a:spcPct val="90000"/>
                </a:lnSpc>
              </a:pPr>
              <a:r>
                <a:rPr lang="en-US" sz="2400" b="1" kern="0" spc="-50" dirty="0">
                  <a:gradFill>
                    <a:gsLst>
                      <a:gs pos="2917">
                        <a:srgbClr val="373545"/>
                      </a:gs>
                      <a:gs pos="30000">
                        <a:srgbClr val="373545"/>
                      </a:gs>
                    </a:gsLst>
                    <a:lin ang="5400000" scaled="0"/>
                  </a:gradFill>
                  <a:latin typeface="Segoe UI Light"/>
                </a:rPr>
                <a:t>Public Cloud Platform</a:t>
              </a:r>
            </a:p>
          </p:txBody>
        </p:sp>
      </p:grpSp>
      <p:sp>
        <p:nvSpPr>
          <p:cNvPr id="63" name="Rectangle 62"/>
          <p:cNvSpPr/>
          <p:nvPr/>
        </p:nvSpPr>
        <p:spPr bwMode="auto">
          <a:xfrm>
            <a:off x="1765" y="1211913"/>
            <a:ext cx="12432948" cy="578162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000" kern="0" spc="-50" dirty="0">
              <a:gradFill>
                <a:gsLst>
                  <a:gs pos="1250">
                    <a:prstClr val="white"/>
                  </a:gs>
                  <a:gs pos="10417">
                    <a:prstClr val="white"/>
                  </a:gs>
                </a:gsLst>
                <a:lin ang="5400000" scaled="0"/>
              </a:gradFill>
            </a:endParaRPr>
          </a:p>
        </p:txBody>
      </p:sp>
      <p:sp>
        <p:nvSpPr>
          <p:cNvPr id="2" name="Title 1"/>
          <p:cNvSpPr>
            <a:spLocks noGrp="1"/>
          </p:cNvSpPr>
          <p:nvPr>
            <p:ph type="title"/>
          </p:nvPr>
        </p:nvSpPr>
        <p:spPr>
          <a:xfrm>
            <a:off x="276326" y="292992"/>
            <a:ext cx="11372309" cy="849222"/>
          </a:xfrm>
        </p:spPr>
        <p:txBody>
          <a:bodyPr>
            <a:normAutofit/>
          </a:bodyPr>
          <a:lstStyle/>
          <a:p>
            <a:r>
              <a:rPr lang="en-US" sz="4799" dirty="0"/>
              <a:t>Example:</a:t>
            </a:r>
          </a:p>
        </p:txBody>
      </p:sp>
      <p:sp>
        <p:nvSpPr>
          <p:cNvPr id="69" name="Rectangle 68"/>
          <p:cNvSpPr/>
          <p:nvPr/>
        </p:nvSpPr>
        <p:spPr bwMode="auto">
          <a:xfrm>
            <a:off x="1764" y="1345985"/>
            <a:ext cx="7694914" cy="564754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000" kern="0" spc="-50" dirty="0">
              <a:gradFill>
                <a:gsLst>
                  <a:gs pos="1250">
                    <a:prstClr val="white"/>
                  </a:gs>
                  <a:gs pos="10417">
                    <a:prstClr val="white"/>
                  </a:gs>
                </a:gsLst>
                <a:lin ang="5400000" scaled="0"/>
              </a:gradFill>
            </a:endParaRPr>
          </a:p>
        </p:txBody>
      </p:sp>
      <p:sp>
        <p:nvSpPr>
          <p:cNvPr id="67" name="Rectangle 66"/>
          <p:cNvSpPr/>
          <p:nvPr/>
        </p:nvSpPr>
        <p:spPr bwMode="auto">
          <a:xfrm>
            <a:off x="1766" y="1345985"/>
            <a:ext cx="3990007" cy="564754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000" kern="0" spc="-50" dirty="0">
              <a:gradFill>
                <a:gsLst>
                  <a:gs pos="1250">
                    <a:prstClr val="white"/>
                  </a:gs>
                  <a:gs pos="10417">
                    <a:prstClr val="white"/>
                  </a:gs>
                </a:gsLst>
                <a:lin ang="5400000" scaled="0"/>
              </a:gradFill>
            </a:endParaRPr>
          </a:p>
        </p:txBody>
      </p:sp>
      <p:sp>
        <p:nvSpPr>
          <p:cNvPr id="64" name="Rectangle 63"/>
          <p:cNvSpPr/>
          <p:nvPr/>
        </p:nvSpPr>
        <p:spPr bwMode="auto">
          <a:xfrm>
            <a:off x="1765" y="1211913"/>
            <a:ext cx="286072" cy="578162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000" kern="0" spc="-50" dirty="0">
              <a:gradFill>
                <a:gsLst>
                  <a:gs pos="1250">
                    <a:prstClr val="white"/>
                  </a:gs>
                  <a:gs pos="10417">
                    <a:prstClr val="white"/>
                  </a:gs>
                </a:gsLst>
                <a:lin ang="5400000" scaled="0"/>
              </a:gradFill>
            </a:endParaRPr>
          </a:p>
        </p:txBody>
      </p:sp>
      <p:pic>
        <p:nvPicPr>
          <p:cNvPr id="10" name="Picture 9">
            <a:extLst>
              <a:ext uri="{FF2B5EF4-FFF2-40B4-BE49-F238E27FC236}">
                <a16:creationId xmlns:a16="http://schemas.microsoft.com/office/drawing/2014/main" id="{BA1A4B2C-5DD9-4B1B-970C-9E7D41BCC9F8}"/>
              </a:ext>
            </a:extLst>
          </p:cNvPr>
          <p:cNvPicPr>
            <a:picLocks noChangeAspect="1"/>
          </p:cNvPicPr>
          <p:nvPr/>
        </p:nvPicPr>
        <p:blipFill>
          <a:blip r:embed="rId3"/>
          <a:stretch>
            <a:fillRect/>
          </a:stretch>
        </p:blipFill>
        <p:spPr>
          <a:xfrm>
            <a:off x="1808532" y="1432924"/>
            <a:ext cx="8613693" cy="5190829"/>
          </a:xfrm>
          <a:prstGeom prst="rect">
            <a:avLst/>
          </a:prstGeom>
        </p:spPr>
      </p:pic>
    </p:spTree>
    <p:extLst>
      <p:ext uri="{BB962C8B-B14F-4D97-AF65-F5344CB8AC3E}">
        <p14:creationId xmlns:p14="http://schemas.microsoft.com/office/powerpoint/2010/main" val="320819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accel="100000" fill="hold" nodeType="withEffect">
                                  <p:stCondLst>
                                    <p:cond delay="0"/>
                                  </p:stCondLst>
                                  <p:childTnLst>
                                    <p:anim calcmode="lin" valueType="num">
                                      <p:cBhvr additive="base">
                                        <p:cTn id="6" dur="750"/>
                                        <p:tgtEl>
                                          <p:spTgt spid="18"/>
                                        </p:tgtEl>
                                        <p:attrNameLst>
                                          <p:attrName>ppt_x</p:attrName>
                                        </p:attrNameLst>
                                      </p:cBhvr>
                                      <p:tavLst>
                                        <p:tav tm="0">
                                          <p:val>
                                            <p:strVal val="ppt_x"/>
                                          </p:val>
                                        </p:tav>
                                        <p:tav tm="100000">
                                          <p:val>
                                            <p:strVal val="1+ppt_w/2"/>
                                          </p:val>
                                        </p:tav>
                                      </p:tavLst>
                                    </p:anim>
                                    <p:anim calcmode="lin" valueType="num">
                                      <p:cBhvr additive="base">
                                        <p:cTn id="7" dur="750"/>
                                        <p:tgtEl>
                                          <p:spTgt spid="18"/>
                                        </p:tgtEl>
                                        <p:attrNameLst>
                                          <p:attrName>ppt_y</p:attrName>
                                        </p:attrNameLst>
                                      </p:cBhvr>
                                      <p:tavLst>
                                        <p:tav tm="0">
                                          <p:val>
                                            <p:strVal val="ppt_y"/>
                                          </p:val>
                                        </p:tav>
                                        <p:tav tm="100000">
                                          <p:val>
                                            <p:strVal val="ppt_y"/>
                                          </p:val>
                                        </p:tav>
                                      </p:tavLst>
                                    </p:anim>
                                    <p:set>
                                      <p:cBhvr>
                                        <p:cTn id="8" dur="1" fill="hold">
                                          <p:stCondLst>
                                            <p:cond delay="749"/>
                                          </p:stCondLst>
                                        </p:cTn>
                                        <p:tgtEl>
                                          <p:spTgt spid="18"/>
                                        </p:tgtEl>
                                        <p:attrNameLst>
                                          <p:attrName>style.visibility</p:attrName>
                                        </p:attrNameLst>
                                      </p:cBhvr>
                                      <p:to>
                                        <p:strVal val="hidden"/>
                                      </p:to>
                                    </p:set>
                                  </p:childTnLst>
                                </p:cTn>
                              </p:par>
                              <p:par>
                                <p:cTn id="9" presetID="1" presetClass="entr" presetSubtype="0" fill="hold" grpId="0" nodeType="withEffect">
                                  <p:stCondLst>
                                    <p:cond delay="80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80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80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7" grpId="0" animBg="1"/>
      <p:bldP spid="6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283" y="0"/>
            <a:ext cx="10726460" cy="1351952"/>
          </a:xfrm>
        </p:spPr>
        <p:txBody>
          <a:bodyPr/>
          <a:lstStyle/>
          <a:p>
            <a:r>
              <a:rPr lang="en-US" dirty="0"/>
              <a:t>Storage</a:t>
            </a:r>
            <a:endParaRPr lang="nl-NL" dirty="0"/>
          </a:p>
        </p:txBody>
      </p:sp>
      <p:pic>
        <p:nvPicPr>
          <p:cNvPr id="3" name="Picture 2" descr="Azure Storage Resour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283" y="1212849"/>
            <a:ext cx="4772558" cy="288107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p:cNvSpPr txBox="1">
            <a:spLocks/>
          </p:cNvSpPr>
          <p:nvPr/>
        </p:nvSpPr>
        <p:spPr>
          <a:xfrm>
            <a:off x="116452" y="4216880"/>
            <a:ext cx="11885514" cy="2697247"/>
          </a:xfrm>
          <a:prstGeom prst="rect">
            <a:avLst/>
          </a:prstGeom>
        </p:spPr>
        <p:txBody>
          <a:bodyPr>
            <a:no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32563" fontAlgn="ctr">
              <a:defRPr/>
            </a:pPr>
            <a:r>
              <a:rPr lang="en-US" sz="1600" u="sng" dirty="0">
                <a:solidFill>
                  <a:schemeClr val="tx1"/>
                </a:solidFill>
              </a:rPr>
              <a:t>Blob storage</a:t>
            </a:r>
            <a:r>
              <a:rPr lang="en-US" sz="1600" dirty="0">
                <a:solidFill>
                  <a:schemeClr val="tx1"/>
                </a:solidFill>
              </a:rPr>
              <a:t> stores file data. A blob can be any type of text or binary data, such as a document, media file, or application installer. </a:t>
            </a:r>
          </a:p>
          <a:p>
            <a:pPr marL="342834" indent="-342834" defTabSz="932563" fontAlgn="ctr">
              <a:defRPr/>
            </a:pPr>
            <a:endParaRPr lang="en-US" sz="1600" dirty="0">
              <a:solidFill>
                <a:schemeClr val="tx1"/>
              </a:solidFill>
            </a:endParaRPr>
          </a:p>
          <a:p>
            <a:pPr marL="342834" indent="-342834" defTabSz="932563" fontAlgn="ctr">
              <a:defRPr/>
            </a:pPr>
            <a:r>
              <a:rPr lang="en-US" sz="1600" u="sng" dirty="0">
                <a:solidFill>
                  <a:schemeClr val="tx1"/>
                </a:solidFill>
              </a:rPr>
              <a:t>Table storage </a:t>
            </a:r>
            <a:r>
              <a:rPr lang="en-US" sz="1600" dirty="0">
                <a:solidFill>
                  <a:schemeClr val="tx1"/>
                </a:solidFill>
              </a:rPr>
              <a:t>stores structured datasets. Table storage is a NoSQL key-attribute data store, which allows for rapid development and fast access to large quantities of data.</a:t>
            </a:r>
          </a:p>
          <a:p>
            <a:pPr marL="342834" indent="-342834" defTabSz="932563" fontAlgn="ctr">
              <a:defRPr/>
            </a:pPr>
            <a:endParaRPr lang="en-US" sz="1600" dirty="0">
              <a:solidFill>
                <a:schemeClr val="tx1"/>
              </a:solidFill>
            </a:endParaRPr>
          </a:p>
          <a:p>
            <a:pPr marL="342834" indent="-342834" defTabSz="932563" fontAlgn="ctr">
              <a:defRPr/>
            </a:pPr>
            <a:r>
              <a:rPr lang="en-US" sz="1600" u="sng" dirty="0">
                <a:solidFill>
                  <a:schemeClr val="tx1"/>
                </a:solidFill>
              </a:rPr>
              <a:t>Queue storage </a:t>
            </a:r>
            <a:r>
              <a:rPr lang="en-US" sz="1600" dirty="0">
                <a:solidFill>
                  <a:schemeClr val="tx1"/>
                </a:solidFill>
              </a:rPr>
              <a:t>provides reliable messaging for workflow processing and for communication between components of cloud services.</a:t>
            </a:r>
          </a:p>
          <a:p>
            <a:pPr marL="0" indent="0" defTabSz="932563" fontAlgn="ctr">
              <a:buNone/>
              <a:defRPr/>
            </a:pPr>
            <a:endParaRPr lang="en-US" sz="1600" dirty="0">
              <a:solidFill>
                <a:schemeClr val="tx1"/>
              </a:solidFill>
            </a:endParaRPr>
          </a:p>
          <a:p>
            <a:pPr marL="342834" indent="-342834" defTabSz="932563" fontAlgn="ctr">
              <a:defRPr/>
            </a:pPr>
            <a:r>
              <a:rPr lang="en-US" sz="1600" u="sng" dirty="0">
                <a:solidFill>
                  <a:schemeClr val="tx1"/>
                </a:solidFill>
              </a:rPr>
              <a:t>File storage </a:t>
            </a:r>
            <a:r>
              <a:rPr lang="en-US" sz="1600" dirty="0">
                <a:solidFill>
                  <a:schemeClr val="tx1"/>
                </a:solidFill>
              </a:rPr>
              <a:t> offers shared storage for legacy applications using the standard SMB 2.1 protocol. Azure virtual machines and cloud services can share file data across application components via mounted shares, and </a:t>
            </a:r>
            <a:r>
              <a:rPr lang="en-US" sz="1600" dirty="0" err="1">
                <a:solidFill>
                  <a:schemeClr val="tx1"/>
                </a:solidFill>
              </a:rPr>
              <a:t>on-premise</a:t>
            </a:r>
            <a:r>
              <a:rPr lang="en-US" sz="1600" dirty="0">
                <a:solidFill>
                  <a:schemeClr val="tx1"/>
                </a:solidFill>
              </a:rPr>
              <a:t> applications can access file data in a share via the File service REST AP</a:t>
            </a:r>
          </a:p>
          <a:p>
            <a:pPr marL="342834" indent="-342834" defTabSz="932563">
              <a:defRPr/>
            </a:pPr>
            <a:endParaRPr lang="nl-NL" sz="1632" dirty="0">
              <a:solidFill>
                <a:schemeClr val="tx1"/>
              </a:solidFill>
            </a:endParaRPr>
          </a:p>
        </p:txBody>
      </p:sp>
      <p:sp>
        <p:nvSpPr>
          <p:cNvPr id="5" name="Rectangular Callout 4"/>
          <p:cNvSpPr/>
          <p:nvPr/>
        </p:nvSpPr>
        <p:spPr bwMode="auto">
          <a:xfrm>
            <a:off x="6496946" y="782529"/>
            <a:ext cx="4952445" cy="1532899"/>
          </a:xfrm>
          <a:prstGeom prst="wedgeRectCallout">
            <a:avLst>
              <a:gd name="adj1" fmla="val -81872"/>
              <a:gd name="adj2" fmla="val 23967"/>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defTabSz="951028" fontAlgn="base">
              <a:spcBef>
                <a:spcPct val="0"/>
              </a:spcBef>
              <a:spcAft>
                <a:spcPct val="0"/>
              </a:spcAft>
              <a:defRPr/>
            </a:pPr>
            <a:r>
              <a:rPr lang="en-US" sz="2040" kern="0" dirty="0">
                <a:gradFill>
                  <a:gsLst>
                    <a:gs pos="0">
                      <a:srgbClr val="FFFFFF"/>
                    </a:gs>
                    <a:gs pos="100000">
                      <a:srgbClr val="FFFFFF"/>
                    </a:gs>
                  </a:gsLst>
                  <a:lin ang="5400000" scaled="0"/>
                </a:gradFill>
              </a:rPr>
              <a:t> 3 types</a:t>
            </a:r>
          </a:p>
          <a:p>
            <a:pPr marL="349724" indent="-349724" defTabSz="951028" fontAlgn="base">
              <a:spcBef>
                <a:spcPct val="0"/>
              </a:spcBef>
              <a:spcAft>
                <a:spcPct val="0"/>
              </a:spcAft>
              <a:buFontTx/>
              <a:buChar char="-"/>
              <a:defRPr/>
            </a:pPr>
            <a:r>
              <a:rPr lang="en-US" sz="2040" kern="0" dirty="0">
                <a:gradFill>
                  <a:gsLst>
                    <a:gs pos="0">
                      <a:srgbClr val="FFFFFF"/>
                    </a:gs>
                    <a:gs pos="100000">
                      <a:srgbClr val="FFFFFF"/>
                    </a:gs>
                  </a:gsLst>
                  <a:lin ang="5400000" scaled="0"/>
                </a:gradFill>
              </a:rPr>
              <a:t>Page (</a:t>
            </a:r>
            <a:r>
              <a:rPr lang="en-US" sz="2040" kern="0" dirty="0" err="1">
                <a:gradFill>
                  <a:gsLst>
                    <a:gs pos="0">
                      <a:srgbClr val="FFFFFF"/>
                    </a:gs>
                    <a:gs pos="100000">
                      <a:srgbClr val="FFFFFF"/>
                    </a:gs>
                  </a:gsLst>
                  <a:lin ang="5400000" scaled="0"/>
                </a:gradFill>
              </a:rPr>
              <a:t>harddisk</a:t>
            </a:r>
            <a:r>
              <a:rPr lang="en-US" sz="2040" kern="0" dirty="0">
                <a:gradFill>
                  <a:gsLst>
                    <a:gs pos="0">
                      <a:srgbClr val="FFFFFF"/>
                    </a:gs>
                    <a:gs pos="100000">
                      <a:srgbClr val="FFFFFF"/>
                    </a:gs>
                  </a:gsLst>
                  <a:lin ang="5400000" scaled="0"/>
                </a:gradFill>
              </a:rPr>
              <a:t> image, </a:t>
            </a:r>
            <a:r>
              <a:rPr lang="en-US" sz="2040" kern="0" dirty="0" err="1">
                <a:gradFill>
                  <a:gsLst>
                    <a:gs pos="0">
                      <a:srgbClr val="FFFFFF"/>
                    </a:gs>
                    <a:gs pos="100000">
                      <a:srgbClr val="FFFFFF"/>
                    </a:gs>
                  </a:gsLst>
                  <a:lin ang="5400000" scaled="0"/>
                </a:gradFill>
              </a:rPr>
              <a:t>vm’s</a:t>
            </a:r>
            <a:r>
              <a:rPr lang="en-US" sz="2040" kern="0" dirty="0">
                <a:gradFill>
                  <a:gsLst>
                    <a:gs pos="0">
                      <a:srgbClr val="FFFFFF"/>
                    </a:gs>
                    <a:gs pos="100000">
                      <a:srgbClr val="FFFFFF"/>
                    </a:gs>
                  </a:gsLst>
                  <a:lin ang="5400000" scaled="0"/>
                </a:gradFill>
              </a:rPr>
              <a:t>)</a:t>
            </a:r>
          </a:p>
          <a:p>
            <a:pPr marL="349724" indent="-349724" defTabSz="951028" fontAlgn="base">
              <a:spcBef>
                <a:spcPct val="0"/>
              </a:spcBef>
              <a:spcAft>
                <a:spcPct val="0"/>
              </a:spcAft>
              <a:buFontTx/>
              <a:buChar char="-"/>
              <a:defRPr/>
            </a:pPr>
            <a:r>
              <a:rPr lang="en-US" sz="2040" kern="0" dirty="0">
                <a:gradFill>
                  <a:gsLst>
                    <a:gs pos="0">
                      <a:srgbClr val="FFFFFF"/>
                    </a:gs>
                    <a:gs pos="100000">
                      <a:srgbClr val="FFFFFF"/>
                    </a:gs>
                  </a:gsLst>
                  <a:lin ang="5400000" scaled="0"/>
                </a:gradFill>
              </a:rPr>
              <a:t>Block (video, images)</a:t>
            </a:r>
          </a:p>
          <a:p>
            <a:pPr marL="349724" indent="-349724" defTabSz="951028" fontAlgn="base">
              <a:spcBef>
                <a:spcPct val="0"/>
              </a:spcBef>
              <a:spcAft>
                <a:spcPct val="0"/>
              </a:spcAft>
              <a:buFontTx/>
              <a:buChar char="-"/>
              <a:defRPr/>
            </a:pPr>
            <a:r>
              <a:rPr lang="en-US" sz="2040" kern="0" dirty="0">
                <a:gradFill>
                  <a:gsLst>
                    <a:gs pos="0">
                      <a:srgbClr val="FFFFFF"/>
                    </a:gs>
                    <a:gs pos="100000">
                      <a:srgbClr val="FFFFFF"/>
                    </a:gs>
                  </a:gsLst>
                  <a:lin ang="5400000" scaled="0"/>
                </a:gradFill>
              </a:rPr>
              <a:t>Append (logging)</a:t>
            </a:r>
            <a:endParaRPr lang="nl-NL" sz="2040" kern="0" dirty="0">
              <a:gradFill>
                <a:gsLst>
                  <a:gs pos="0">
                    <a:srgbClr val="FFFFFF"/>
                  </a:gs>
                  <a:gs pos="100000">
                    <a:srgbClr val="FFFFFF"/>
                  </a:gs>
                </a:gsLst>
                <a:lin ang="5400000" scaled="0"/>
              </a:gradFill>
            </a:endParaRPr>
          </a:p>
        </p:txBody>
      </p:sp>
      <p:sp>
        <p:nvSpPr>
          <p:cNvPr id="6" name="Rectangle 5"/>
          <p:cNvSpPr/>
          <p:nvPr/>
        </p:nvSpPr>
        <p:spPr bwMode="auto">
          <a:xfrm>
            <a:off x="8008407" y="2947884"/>
            <a:ext cx="2733493" cy="900445"/>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040" kern="0" dirty="0">
                <a:gradFill>
                  <a:gsLst>
                    <a:gs pos="0">
                      <a:srgbClr val="FFFFFF"/>
                    </a:gs>
                    <a:gs pos="100000">
                      <a:srgbClr val="FFFFFF"/>
                    </a:gs>
                  </a:gsLst>
                  <a:lin ang="5400000" scaled="0"/>
                </a:gradFill>
              </a:rPr>
              <a:t>LRS, ZRS, GRS</a:t>
            </a:r>
            <a:endParaRPr lang="nl-NL" sz="2040" kern="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676472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bwMode="auto">
          <a:xfrm>
            <a:off x="782547" y="1381263"/>
            <a:ext cx="156643" cy="178293"/>
          </a:xfrm>
          <a:prstGeom prst="rect">
            <a:avLst/>
          </a:prstGeom>
          <a:noFill/>
          <a:ln w="3175">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581" tIns="44581" rIns="44581" bIns="44581" numCol="1" spcCol="0" rtlCol="0" fromWordArt="0" anchor="ctr" anchorCtr="0" forceAA="0" compatLnSpc="1">
            <a:prstTxWarp prst="textNoShape">
              <a:avLst/>
            </a:prstTxWarp>
            <a:noAutofit/>
          </a:bodyPr>
          <a:lstStyle/>
          <a:p>
            <a:pPr algn="ctr" defTabSz="891379" fontAlgn="base">
              <a:spcBef>
                <a:spcPct val="0"/>
              </a:spcBef>
              <a:spcAft>
                <a:spcPct val="0"/>
              </a:spcAft>
            </a:pPr>
            <a:endParaRPr lang="en-US" sz="1664"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326929" y="1201679"/>
            <a:ext cx="2304330" cy="3113585"/>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4814" tIns="139851" rIns="174814" bIns="139851" numCol="1" spcCol="0" rtlCol="0" fromWordArt="0" anchor="t" anchorCtr="0" forceAA="0" compatLnSpc="1">
            <a:prstTxWarp prst="textNoShape">
              <a:avLst/>
            </a:prstTxWarp>
            <a:noAutofit/>
          </a:bodyPr>
          <a:lstStyle/>
          <a:p>
            <a:pPr defTabSz="891379" fontAlgn="base">
              <a:spcBef>
                <a:spcPct val="0"/>
              </a:spcBef>
              <a:spcAft>
                <a:spcPct val="0"/>
              </a:spcAft>
            </a:pPr>
            <a:r>
              <a:rPr lang="en-US" sz="3329" dirty="0">
                <a:gradFill>
                  <a:gsLst>
                    <a:gs pos="0">
                      <a:srgbClr val="FFFFFF"/>
                    </a:gs>
                    <a:gs pos="100000">
                      <a:srgbClr val="FFFFFF"/>
                    </a:gs>
                  </a:gsLst>
                  <a:lin ang="5400000" scaled="0"/>
                </a:gradFill>
                <a:ea typeface="Segoe UI" pitchFamily="34" charset="0"/>
                <a:cs typeface="Segoe UI" pitchFamily="34" charset="0"/>
              </a:rPr>
              <a:t>Blobs</a:t>
            </a:r>
          </a:p>
          <a:p>
            <a:pPr defTabSz="891379" fontAlgn="base">
              <a:spcBef>
                <a:spcPct val="0"/>
              </a:spcBef>
              <a:spcAft>
                <a:spcPct val="0"/>
              </a:spcAft>
            </a:pPr>
            <a:r>
              <a:rPr lang="en-US" sz="1664" dirty="0">
                <a:gradFill>
                  <a:gsLst>
                    <a:gs pos="0">
                      <a:srgbClr val="FFFFFF"/>
                    </a:gs>
                    <a:gs pos="100000">
                      <a:srgbClr val="FFFFFF"/>
                    </a:gs>
                  </a:gsLst>
                  <a:lin ang="5400000" scaled="0"/>
                </a:gradFill>
                <a:ea typeface="Segoe UI" pitchFamily="34" charset="0"/>
                <a:cs typeface="Segoe UI" pitchFamily="34" charset="0"/>
              </a:rPr>
              <a:t>“Highly scalable, REST based cloud object store”</a:t>
            </a:r>
          </a:p>
          <a:p>
            <a:pPr defTabSz="891379" fontAlgn="base">
              <a:spcBef>
                <a:spcPct val="0"/>
              </a:spcBef>
              <a:spcAft>
                <a:spcPct val="0"/>
              </a:spcAft>
            </a:pPr>
            <a:endParaRPr lang="en-US" sz="1664" dirty="0">
              <a:gradFill>
                <a:gsLst>
                  <a:gs pos="0">
                    <a:srgbClr val="FFFFFF"/>
                  </a:gs>
                  <a:gs pos="100000">
                    <a:srgbClr val="FFFFFF"/>
                  </a:gs>
                </a:gsLst>
                <a:lin ang="5400000" scaled="0"/>
              </a:gradFill>
              <a:ea typeface="Segoe UI" pitchFamily="34" charset="0"/>
              <a:cs typeface="Segoe UI" pitchFamily="34" charset="0"/>
            </a:endParaRPr>
          </a:p>
          <a:p>
            <a:pPr defTabSz="891379" fontAlgn="base">
              <a:spcBef>
                <a:spcPct val="0"/>
              </a:spcBef>
              <a:spcAft>
                <a:spcPct val="0"/>
              </a:spcAft>
            </a:pPr>
            <a:r>
              <a:rPr lang="en-US" sz="1456" dirty="0">
                <a:gradFill>
                  <a:gsLst>
                    <a:gs pos="0">
                      <a:srgbClr val="FFFFFF"/>
                    </a:gs>
                    <a:gs pos="100000">
                      <a:srgbClr val="FFFFFF"/>
                    </a:gs>
                  </a:gsLst>
                  <a:lin ang="5400000" scaled="0"/>
                </a:gradFill>
                <a:ea typeface="Segoe UI" pitchFamily="34" charset="0"/>
                <a:cs typeface="Segoe UI" pitchFamily="34" charset="0"/>
              </a:rPr>
              <a:t>Block Blobs: Sequential file I/O</a:t>
            </a:r>
          </a:p>
          <a:p>
            <a:pPr defTabSz="891379" fontAlgn="base">
              <a:spcBef>
                <a:spcPct val="0"/>
              </a:spcBef>
              <a:spcAft>
                <a:spcPct val="0"/>
              </a:spcAft>
            </a:pPr>
            <a:endParaRPr lang="en-US" sz="1456" dirty="0">
              <a:gradFill>
                <a:gsLst>
                  <a:gs pos="0">
                    <a:srgbClr val="FFFFFF"/>
                  </a:gs>
                  <a:gs pos="100000">
                    <a:srgbClr val="FFFFFF"/>
                  </a:gs>
                </a:gsLst>
                <a:lin ang="5400000" scaled="0"/>
              </a:gradFill>
              <a:ea typeface="Segoe UI" pitchFamily="34" charset="0"/>
              <a:cs typeface="Segoe UI" pitchFamily="34" charset="0"/>
            </a:endParaRPr>
          </a:p>
          <a:p>
            <a:pPr defTabSz="891379" fontAlgn="base">
              <a:spcBef>
                <a:spcPct val="0"/>
              </a:spcBef>
              <a:spcAft>
                <a:spcPct val="0"/>
              </a:spcAft>
            </a:pPr>
            <a:r>
              <a:rPr lang="en-US" sz="1456" dirty="0">
                <a:gradFill>
                  <a:gsLst>
                    <a:gs pos="0">
                      <a:srgbClr val="FFFFFF"/>
                    </a:gs>
                    <a:gs pos="100000">
                      <a:srgbClr val="FFFFFF"/>
                    </a:gs>
                  </a:gsLst>
                  <a:lin ang="5400000" scaled="0"/>
                </a:gradFill>
                <a:ea typeface="Segoe UI" pitchFamily="34" charset="0"/>
                <a:cs typeface="Segoe UI" pitchFamily="34" charset="0"/>
              </a:rPr>
              <a:t>Page Blobs: Random-write pattern data</a:t>
            </a:r>
          </a:p>
        </p:txBody>
      </p:sp>
      <p:sp>
        <p:nvSpPr>
          <p:cNvPr id="5" name="Rectangle 4"/>
          <p:cNvSpPr/>
          <p:nvPr/>
        </p:nvSpPr>
        <p:spPr bwMode="auto">
          <a:xfrm>
            <a:off x="5119615" y="1210388"/>
            <a:ext cx="2343386" cy="3113585"/>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4814" tIns="139851" rIns="174814" bIns="139851" numCol="1" spcCol="0" rtlCol="0" fromWordArt="0" anchor="t" anchorCtr="0" forceAA="0" compatLnSpc="1">
            <a:prstTxWarp prst="textNoShape">
              <a:avLst/>
            </a:prstTxWarp>
            <a:noAutofit/>
          </a:bodyPr>
          <a:lstStyle/>
          <a:p>
            <a:pPr defTabSz="891379" fontAlgn="base">
              <a:spcBef>
                <a:spcPct val="0"/>
              </a:spcBef>
              <a:spcAft>
                <a:spcPct val="0"/>
              </a:spcAft>
            </a:pPr>
            <a:r>
              <a:rPr lang="en-US" sz="3329" dirty="0">
                <a:solidFill>
                  <a:schemeClr val="bg1"/>
                </a:solidFill>
                <a:ea typeface="Segoe UI" pitchFamily="34" charset="0"/>
                <a:cs typeface="Segoe UI" pitchFamily="34" charset="0"/>
              </a:rPr>
              <a:t>Queues</a:t>
            </a:r>
          </a:p>
          <a:p>
            <a:pPr defTabSz="891379" fontAlgn="base">
              <a:spcBef>
                <a:spcPct val="0"/>
              </a:spcBef>
              <a:spcAft>
                <a:spcPct val="0"/>
              </a:spcAft>
            </a:pPr>
            <a:r>
              <a:rPr lang="en-US" sz="1664" dirty="0">
                <a:solidFill>
                  <a:schemeClr val="bg1"/>
                </a:solidFill>
                <a:ea typeface="Segoe UI" pitchFamily="34" charset="0"/>
                <a:cs typeface="Segoe UI" pitchFamily="34" charset="0"/>
              </a:rPr>
              <a:t>“Reliable messaging at scale for cloud services”</a:t>
            </a:r>
          </a:p>
          <a:p>
            <a:pPr defTabSz="891379" fontAlgn="base">
              <a:spcBef>
                <a:spcPct val="0"/>
              </a:spcBef>
              <a:spcAft>
                <a:spcPct val="0"/>
              </a:spcAft>
            </a:pPr>
            <a:endParaRPr lang="en-US" sz="1664" dirty="0">
              <a:solidFill>
                <a:schemeClr val="bg1"/>
              </a:solidFill>
              <a:ea typeface="Segoe UI" pitchFamily="34" charset="0"/>
              <a:cs typeface="Segoe UI" pitchFamily="34" charset="0"/>
            </a:endParaRPr>
          </a:p>
          <a:p>
            <a:pPr defTabSz="891379" fontAlgn="base">
              <a:spcBef>
                <a:spcPct val="0"/>
              </a:spcBef>
              <a:spcAft>
                <a:spcPct val="0"/>
              </a:spcAft>
            </a:pPr>
            <a:r>
              <a:rPr lang="en-US" sz="1248" dirty="0">
                <a:solidFill>
                  <a:schemeClr val="bg1"/>
                </a:solidFill>
                <a:ea typeface="Segoe UI" pitchFamily="34" charset="0"/>
                <a:cs typeface="Segoe UI" pitchFamily="34" charset="0"/>
              </a:rPr>
              <a:t>Decouple and scale components</a:t>
            </a:r>
          </a:p>
          <a:p>
            <a:pPr defTabSz="891379" fontAlgn="base">
              <a:spcBef>
                <a:spcPct val="0"/>
              </a:spcBef>
              <a:spcAft>
                <a:spcPct val="0"/>
              </a:spcAft>
            </a:pPr>
            <a:endParaRPr lang="en-US" sz="1248" dirty="0">
              <a:solidFill>
                <a:schemeClr val="bg1"/>
              </a:solidFill>
              <a:ea typeface="Segoe UI" pitchFamily="34" charset="0"/>
              <a:cs typeface="Segoe UI" pitchFamily="34" charset="0"/>
            </a:endParaRPr>
          </a:p>
          <a:p>
            <a:pPr defTabSz="891379" fontAlgn="base">
              <a:spcBef>
                <a:spcPct val="0"/>
              </a:spcBef>
              <a:spcAft>
                <a:spcPct val="0"/>
              </a:spcAft>
            </a:pPr>
            <a:r>
              <a:rPr lang="en-US" sz="1248" dirty="0">
                <a:solidFill>
                  <a:schemeClr val="bg1"/>
                </a:solidFill>
                <a:ea typeface="Segoe UI" pitchFamily="34" charset="0"/>
                <a:cs typeface="Segoe UI" pitchFamily="34" charset="0"/>
              </a:rPr>
              <a:t>Message visibility timeout and update message to protect against unreliable dequeuers</a:t>
            </a:r>
            <a:r>
              <a:rPr lang="en-US" sz="1456" dirty="0">
                <a:solidFill>
                  <a:schemeClr val="bg1"/>
                </a:solidFill>
                <a:ea typeface="Segoe UI" pitchFamily="34" charset="0"/>
                <a:cs typeface="Segoe UI" pitchFamily="34" charset="0"/>
              </a:rPr>
              <a:t> </a:t>
            </a:r>
          </a:p>
        </p:txBody>
      </p:sp>
      <p:sp>
        <p:nvSpPr>
          <p:cNvPr id="6" name="Rectangle 5"/>
          <p:cNvSpPr/>
          <p:nvPr/>
        </p:nvSpPr>
        <p:spPr bwMode="auto">
          <a:xfrm>
            <a:off x="2723271" y="1210388"/>
            <a:ext cx="2304330" cy="3113585"/>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4814" tIns="139851" rIns="174814" bIns="139851" numCol="1" spcCol="0" rtlCol="0" fromWordArt="0" anchor="t" anchorCtr="0" forceAA="0" compatLnSpc="1">
            <a:prstTxWarp prst="textNoShape">
              <a:avLst/>
            </a:prstTxWarp>
            <a:noAutofit/>
          </a:bodyPr>
          <a:lstStyle/>
          <a:p>
            <a:pPr defTabSz="891379" fontAlgn="base">
              <a:spcBef>
                <a:spcPct val="0"/>
              </a:spcBef>
              <a:spcAft>
                <a:spcPct val="0"/>
              </a:spcAft>
            </a:pPr>
            <a:r>
              <a:rPr lang="en-US" sz="3329" dirty="0">
                <a:gradFill>
                  <a:gsLst>
                    <a:gs pos="0">
                      <a:srgbClr val="FFFFFF"/>
                    </a:gs>
                    <a:gs pos="100000">
                      <a:srgbClr val="FFFFFF"/>
                    </a:gs>
                  </a:gsLst>
                  <a:lin ang="5400000" scaled="0"/>
                </a:gradFill>
                <a:ea typeface="Segoe UI" pitchFamily="34" charset="0"/>
                <a:cs typeface="Segoe UI" pitchFamily="34" charset="0"/>
              </a:rPr>
              <a:t>Tables</a:t>
            </a:r>
          </a:p>
          <a:p>
            <a:pPr defTabSz="891379" fontAlgn="base">
              <a:spcBef>
                <a:spcPct val="0"/>
              </a:spcBef>
              <a:spcAft>
                <a:spcPct val="0"/>
              </a:spcAft>
            </a:pPr>
            <a:r>
              <a:rPr lang="en-US" sz="1664" dirty="0">
                <a:gradFill>
                  <a:gsLst>
                    <a:gs pos="0">
                      <a:srgbClr val="FFFFFF"/>
                    </a:gs>
                    <a:gs pos="100000">
                      <a:srgbClr val="FFFFFF"/>
                    </a:gs>
                  </a:gsLst>
                  <a:lin ang="5400000" scaled="0"/>
                </a:gradFill>
                <a:ea typeface="Segoe UI" pitchFamily="34" charset="0"/>
                <a:cs typeface="Segoe UI" pitchFamily="34" charset="0"/>
              </a:rPr>
              <a:t>“Massive auto-scaling NoSQL store”</a:t>
            </a:r>
          </a:p>
          <a:p>
            <a:pPr defTabSz="891379" fontAlgn="base">
              <a:spcBef>
                <a:spcPct val="0"/>
              </a:spcBef>
              <a:spcAft>
                <a:spcPct val="0"/>
              </a:spcAft>
            </a:pPr>
            <a:endParaRPr lang="en-US" sz="1664" dirty="0">
              <a:gradFill>
                <a:gsLst>
                  <a:gs pos="0">
                    <a:srgbClr val="FFFFFF"/>
                  </a:gs>
                  <a:gs pos="100000">
                    <a:srgbClr val="FFFFFF"/>
                  </a:gs>
                </a:gsLst>
                <a:lin ang="5400000" scaled="0"/>
              </a:gradFill>
              <a:ea typeface="Segoe UI" pitchFamily="34" charset="0"/>
              <a:cs typeface="Segoe UI" pitchFamily="34" charset="0"/>
            </a:endParaRPr>
          </a:p>
          <a:p>
            <a:pPr defTabSz="891379" fontAlgn="base">
              <a:spcBef>
                <a:spcPct val="0"/>
              </a:spcBef>
              <a:spcAft>
                <a:spcPct val="0"/>
              </a:spcAft>
            </a:pPr>
            <a:r>
              <a:rPr lang="en-US" sz="1456" dirty="0">
                <a:gradFill>
                  <a:gsLst>
                    <a:gs pos="0">
                      <a:srgbClr val="FFFFFF"/>
                    </a:gs>
                    <a:gs pos="100000">
                      <a:srgbClr val="FFFFFF"/>
                    </a:gs>
                  </a:gsLst>
                  <a:lin ang="5400000" scaled="0"/>
                </a:gradFill>
                <a:ea typeface="Segoe UI" pitchFamily="34" charset="0"/>
                <a:cs typeface="Segoe UI" pitchFamily="34" charset="0"/>
              </a:rPr>
              <a:t>Dynamic scaling based on load</a:t>
            </a:r>
          </a:p>
          <a:p>
            <a:pPr defTabSz="891379" fontAlgn="base">
              <a:spcBef>
                <a:spcPct val="0"/>
              </a:spcBef>
              <a:spcAft>
                <a:spcPct val="0"/>
              </a:spcAft>
            </a:pPr>
            <a:endParaRPr lang="en-US" sz="1456" dirty="0">
              <a:gradFill>
                <a:gsLst>
                  <a:gs pos="0">
                    <a:srgbClr val="FFFFFF"/>
                  </a:gs>
                  <a:gs pos="100000">
                    <a:srgbClr val="FFFFFF"/>
                  </a:gs>
                </a:gsLst>
                <a:lin ang="5400000" scaled="0"/>
              </a:gradFill>
              <a:ea typeface="Segoe UI" pitchFamily="34" charset="0"/>
              <a:cs typeface="Segoe UI" pitchFamily="34" charset="0"/>
            </a:endParaRPr>
          </a:p>
          <a:p>
            <a:pPr defTabSz="891379" fontAlgn="base">
              <a:spcBef>
                <a:spcPct val="0"/>
              </a:spcBef>
              <a:spcAft>
                <a:spcPct val="0"/>
              </a:spcAft>
            </a:pPr>
            <a:r>
              <a:rPr lang="en-US" sz="1456" dirty="0">
                <a:gradFill>
                  <a:gsLst>
                    <a:gs pos="0">
                      <a:srgbClr val="FFFFFF"/>
                    </a:gs>
                    <a:gs pos="100000">
                      <a:srgbClr val="FFFFFF"/>
                    </a:gs>
                  </a:gsLst>
                  <a:lin ang="5400000" scaled="0"/>
                </a:gradFill>
                <a:ea typeface="Segoe UI" pitchFamily="34" charset="0"/>
                <a:cs typeface="Segoe UI" pitchFamily="34" charset="0"/>
              </a:rPr>
              <a:t>Scale to PBs of table data </a:t>
            </a:r>
          </a:p>
          <a:p>
            <a:pPr defTabSz="891379" fontAlgn="base">
              <a:spcBef>
                <a:spcPct val="0"/>
              </a:spcBef>
              <a:spcAft>
                <a:spcPct val="0"/>
              </a:spcAft>
            </a:pPr>
            <a:endParaRPr lang="en-US" sz="1456" dirty="0">
              <a:gradFill>
                <a:gsLst>
                  <a:gs pos="0">
                    <a:srgbClr val="FFFFFF"/>
                  </a:gs>
                  <a:gs pos="100000">
                    <a:srgbClr val="FFFFFF"/>
                  </a:gs>
                </a:gsLst>
                <a:lin ang="5400000" scaled="0"/>
              </a:gradFill>
              <a:ea typeface="Segoe UI" pitchFamily="34" charset="0"/>
              <a:cs typeface="Segoe UI" pitchFamily="34" charset="0"/>
            </a:endParaRPr>
          </a:p>
          <a:p>
            <a:pPr defTabSz="891379" fontAlgn="base">
              <a:spcBef>
                <a:spcPct val="0"/>
              </a:spcBef>
              <a:spcAft>
                <a:spcPct val="0"/>
              </a:spcAft>
            </a:pPr>
            <a:r>
              <a:rPr lang="en-US" sz="1456" dirty="0">
                <a:gradFill>
                  <a:gsLst>
                    <a:gs pos="0">
                      <a:srgbClr val="FFFFFF"/>
                    </a:gs>
                    <a:gs pos="100000">
                      <a:srgbClr val="FFFFFF"/>
                    </a:gs>
                  </a:gsLst>
                  <a:lin ang="5400000" scaled="0"/>
                </a:gradFill>
                <a:ea typeface="Segoe UI" pitchFamily="34" charset="0"/>
                <a:cs typeface="Segoe UI" pitchFamily="34" charset="0"/>
              </a:rPr>
              <a:t>Fast key/value lookups</a:t>
            </a:r>
          </a:p>
          <a:p>
            <a:pPr defTabSz="891379" fontAlgn="base">
              <a:spcBef>
                <a:spcPct val="0"/>
              </a:spcBef>
              <a:spcAft>
                <a:spcPct val="0"/>
              </a:spcAft>
            </a:pPr>
            <a:endParaRPr lang="en-US" sz="1664" dirty="0">
              <a:gradFill>
                <a:gsLst>
                  <a:gs pos="0">
                    <a:srgbClr val="FFFFFF"/>
                  </a:gs>
                  <a:gs pos="100000">
                    <a:srgbClr val="FFFFFF"/>
                  </a:gs>
                </a:gsLst>
                <a:lin ang="5400000" scaled="0"/>
              </a:gradFill>
              <a:ea typeface="Segoe UI" pitchFamily="34" charset="0"/>
              <a:cs typeface="Segoe UI" pitchFamily="34" charset="0"/>
            </a:endParaRPr>
          </a:p>
          <a:p>
            <a:pPr defTabSz="891379" fontAlgn="base">
              <a:spcBef>
                <a:spcPct val="0"/>
              </a:spcBef>
              <a:spcAft>
                <a:spcPct val="0"/>
              </a:spcAft>
            </a:pPr>
            <a:endParaRPr lang="en-US" sz="1664"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9951355" y="1210389"/>
            <a:ext cx="2304330" cy="311358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4814" tIns="139851" rIns="174814" bIns="139851" numCol="1" spcCol="0" rtlCol="0" fromWordArt="0" anchor="t" anchorCtr="0" forceAA="0" compatLnSpc="1">
            <a:prstTxWarp prst="textNoShape">
              <a:avLst/>
            </a:prstTxWarp>
            <a:noAutofit/>
          </a:bodyPr>
          <a:lstStyle/>
          <a:p>
            <a:pPr defTabSz="891379" fontAlgn="base">
              <a:spcBef>
                <a:spcPct val="0"/>
              </a:spcBef>
              <a:spcAft>
                <a:spcPct val="0"/>
              </a:spcAft>
            </a:pPr>
            <a:r>
              <a:rPr lang="en-US" sz="3329" dirty="0">
                <a:gradFill>
                  <a:gsLst>
                    <a:gs pos="0">
                      <a:srgbClr val="FFFFFF"/>
                    </a:gs>
                    <a:gs pos="100000">
                      <a:srgbClr val="FFFFFF"/>
                    </a:gs>
                  </a:gsLst>
                  <a:lin ang="5400000" scaled="0"/>
                </a:gradFill>
                <a:ea typeface="Segoe UI" pitchFamily="34" charset="0"/>
                <a:cs typeface="Segoe UI" pitchFamily="34" charset="0"/>
              </a:rPr>
              <a:t>Files</a:t>
            </a:r>
          </a:p>
          <a:p>
            <a:pPr defTabSz="891379" fontAlgn="base">
              <a:spcBef>
                <a:spcPct val="0"/>
              </a:spcBef>
              <a:spcAft>
                <a:spcPct val="0"/>
              </a:spcAft>
            </a:pPr>
            <a:r>
              <a:rPr lang="en-US" sz="1664" dirty="0">
                <a:gradFill>
                  <a:gsLst>
                    <a:gs pos="0">
                      <a:srgbClr val="FFFFFF"/>
                    </a:gs>
                    <a:gs pos="100000">
                      <a:srgbClr val="FFFFFF"/>
                    </a:gs>
                  </a:gsLst>
                  <a:lin ang="5400000" scaled="0"/>
                </a:gradFill>
                <a:ea typeface="Segoe UI" pitchFamily="34" charset="0"/>
                <a:cs typeface="Segoe UI" pitchFamily="34" charset="0"/>
              </a:rPr>
              <a:t>“Fully Managed File Shares in the Cloud”</a:t>
            </a:r>
          </a:p>
          <a:p>
            <a:pPr defTabSz="891379" fontAlgn="base">
              <a:spcBef>
                <a:spcPct val="0"/>
              </a:spcBef>
              <a:spcAft>
                <a:spcPct val="0"/>
              </a:spcAft>
            </a:pPr>
            <a:endParaRPr lang="en-US" sz="1664" dirty="0">
              <a:gradFill>
                <a:gsLst>
                  <a:gs pos="0">
                    <a:srgbClr val="FFFFFF"/>
                  </a:gs>
                  <a:gs pos="100000">
                    <a:srgbClr val="FFFFFF"/>
                  </a:gs>
                </a:gsLst>
                <a:lin ang="5400000" scaled="0"/>
              </a:gradFill>
              <a:ea typeface="Segoe UI" pitchFamily="34" charset="0"/>
              <a:cs typeface="Segoe UI" pitchFamily="34" charset="0"/>
            </a:endParaRPr>
          </a:p>
          <a:p>
            <a:pPr defTabSz="891379" fontAlgn="base">
              <a:spcBef>
                <a:spcPct val="0"/>
              </a:spcBef>
              <a:spcAft>
                <a:spcPct val="0"/>
              </a:spcAft>
            </a:pPr>
            <a:r>
              <a:rPr lang="en-US" sz="1456" dirty="0">
                <a:gradFill>
                  <a:gsLst>
                    <a:gs pos="0">
                      <a:srgbClr val="FFFFFF"/>
                    </a:gs>
                    <a:gs pos="100000">
                      <a:srgbClr val="FFFFFF"/>
                    </a:gs>
                  </a:gsLst>
                  <a:lin ang="5400000" scaled="0"/>
                </a:gradFill>
                <a:ea typeface="Segoe UI" pitchFamily="34" charset="0"/>
                <a:cs typeface="Segoe UI" pitchFamily="34" charset="0"/>
              </a:rPr>
              <a:t>Map to file share, standard file system semantics</a:t>
            </a:r>
          </a:p>
          <a:p>
            <a:pPr defTabSz="891379" fontAlgn="base">
              <a:spcBef>
                <a:spcPct val="0"/>
              </a:spcBef>
              <a:spcAft>
                <a:spcPct val="0"/>
              </a:spcAft>
            </a:pPr>
            <a:endParaRPr lang="en-US" sz="1456" dirty="0">
              <a:gradFill>
                <a:gsLst>
                  <a:gs pos="0">
                    <a:srgbClr val="FFFFFF"/>
                  </a:gs>
                  <a:gs pos="100000">
                    <a:srgbClr val="FFFFFF"/>
                  </a:gs>
                </a:gsLst>
                <a:lin ang="5400000" scaled="0"/>
              </a:gradFill>
              <a:ea typeface="Segoe UI" pitchFamily="34" charset="0"/>
              <a:cs typeface="Segoe UI" pitchFamily="34" charset="0"/>
            </a:endParaRPr>
          </a:p>
          <a:p>
            <a:pPr defTabSz="891379" fontAlgn="base">
              <a:spcBef>
                <a:spcPct val="0"/>
              </a:spcBef>
              <a:spcAft>
                <a:spcPct val="0"/>
              </a:spcAft>
            </a:pPr>
            <a:r>
              <a:rPr lang="en-US" sz="1456" dirty="0">
                <a:gradFill>
                  <a:gsLst>
                    <a:gs pos="0">
                      <a:srgbClr val="FFFFFF"/>
                    </a:gs>
                    <a:gs pos="100000">
                      <a:srgbClr val="FFFFFF"/>
                    </a:gs>
                  </a:gsLst>
                  <a:lin ang="5400000" scaled="0"/>
                </a:gradFill>
                <a:ea typeface="Segoe UI" pitchFamily="34" charset="0"/>
                <a:cs typeface="Segoe UI" pitchFamily="34" charset="0"/>
              </a:rPr>
              <a:t>“Lift and shift” legacy apps</a:t>
            </a:r>
          </a:p>
        </p:txBody>
      </p:sp>
      <p:sp>
        <p:nvSpPr>
          <p:cNvPr id="8" name="Rectangle 7"/>
          <p:cNvSpPr/>
          <p:nvPr/>
        </p:nvSpPr>
        <p:spPr bwMode="auto">
          <a:xfrm>
            <a:off x="7555014" y="1210388"/>
            <a:ext cx="2304330" cy="311358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4814" tIns="139851" rIns="174814" bIns="139851" numCol="1" spcCol="0" rtlCol="0" fromWordArt="0" anchor="t" anchorCtr="0" forceAA="0" compatLnSpc="1">
            <a:prstTxWarp prst="textNoShape">
              <a:avLst/>
            </a:prstTxWarp>
            <a:noAutofit/>
          </a:bodyPr>
          <a:lstStyle/>
          <a:p>
            <a:pPr defTabSz="891379" fontAlgn="base">
              <a:spcBef>
                <a:spcPct val="0"/>
              </a:spcBef>
              <a:spcAft>
                <a:spcPct val="0"/>
              </a:spcAft>
            </a:pPr>
            <a:r>
              <a:rPr lang="en-US" sz="3329" dirty="0">
                <a:gradFill>
                  <a:gsLst>
                    <a:gs pos="0">
                      <a:srgbClr val="FFFFFF"/>
                    </a:gs>
                    <a:gs pos="100000">
                      <a:srgbClr val="FFFFFF"/>
                    </a:gs>
                  </a:gsLst>
                  <a:lin ang="5400000" scaled="0"/>
                </a:gradFill>
                <a:ea typeface="Segoe UI" pitchFamily="34" charset="0"/>
                <a:cs typeface="Segoe UI" pitchFamily="34" charset="0"/>
              </a:rPr>
              <a:t>Disks</a:t>
            </a:r>
          </a:p>
          <a:p>
            <a:pPr defTabSz="891379" fontAlgn="base">
              <a:spcBef>
                <a:spcPct val="0"/>
              </a:spcBef>
              <a:spcAft>
                <a:spcPct val="0"/>
              </a:spcAft>
            </a:pPr>
            <a:r>
              <a:rPr lang="en-US" sz="1664" dirty="0">
                <a:gradFill>
                  <a:gsLst>
                    <a:gs pos="0">
                      <a:srgbClr val="FFFFFF"/>
                    </a:gs>
                    <a:gs pos="100000">
                      <a:srgbClr val="FFFFFF"/>
                    </a:gs>
                  </a:gsLst>
                  <a:lin ang="5400000" scaled="0"/>
                </a:gradFill>
                <a:ea typeface="Segoe UI" pitchFamily="34" charset="0"/>
                <a:cs typeface="Segoe UI" pitchFamily="34" charset="0"/>
              </a:rPr>
              <a:t>“Persistent disks for Azure </a:t>
            </a:r>
            <a:r>
              <a:rPr lang="en-US" sz="1664" dirty="0" err="1">
                <a:gradFill>
                  <a:gsLst>
                    <a:gs pos="0">
                      <a:srgbClr val="FFFFFF"/>
                    </a:gs>
                    <a:gs pos="100000">
                      <a:srgbClr val="FFFFFF"/>
                    </a:gs>
                  </a:gsLst>
                  <a:lin ang="5400000" scaled="0"/>
                </a:gradFill>
                <a:ea typeface="Segoe UI" pitchFamily="34" charset="0"/>
                <a:cs typeface="Segoe UI" pitchFamily="34" charset="0"/>
              </a:rPr>
              <a:t>IaaS</a:t>
            </a:r>
            <a:r>
              <a:rPr lang="en-US" sz="1664" dirty="0">
                <a:gradFill>
                  <a:gsLst>
                    <a:gs pos="0">
                      <a:srgbClr val="FFFFFF"/>
                    </a:gs>
                    <a:gs pos="100000">
                      <a:srgbClr val="FFFFFF"/>
                    </a:gs>
                  </a:gsLst>
                  <a:lin ang="5400000" scaled="0"/>
                </a:gradFill>
                <a:ea typeface="Segoe UI" pitchFamily="34" charset="0"/>
                <a:cs typeface="Segoe UI" pitchFamily="34" charset="0"/>
              </a:rPr>
              <a:t> VMs”</a:t>
            </a:r>
          </a:p>
          <a:p>
            <a:pPr defTabSz="891379" fontAlgn="base">
              <a:spcBef>
                <a:spcPct val="0"/>
              </a:spcBef>
              <a:spcAft>
                <a:spcPct val="0"/>
              </a:spcAft>
            </a:pPr>
            <a:endParaRPr lang="en-US" sz="1664" dirty="0">
              <a:gradFill>
                <a:gsLst>
                  <a:gs pos="0">
                    <a:srgbClr val="FFFFFF"/>
                  </a:gs>
                  <a:gs pos="100000">
                    <a:srgbClr val="FFFFFF"/>
                  </a:gs>
                </a:gsLst>
                <a:lin ang="5400000" scaled="0"/>
              </a:gradFill>
              <a:ea typeface="Segoe UI" pitchFamily="34" charset="0"/>
              <a:cs typeface="Segoe UI" pitchFamily="34" charset="0"/>
            </a:endParaRPr>
          </a:p>
          <a:p>
            <a:pPr defTabSz="891379" fontAlgn="base">
              <a:spcBef>
                <a:spcPct val="0"/>
              </a:spcBef>
              <a:spcAft>
                <a:spcPct val="0"/>
              </a:spcAft>
            </a:pPr>
            <a:r>
              <a:rPr lang="en-US" sz="1456" dirty="0">
                <a:gradFill>
                  <a:gsLst>
                    <a:gs pos="0">
                      <a:srgbClr val="FFFFFF"/>
                    </a:gs>
                    <a:gs pos="100000">
                      <a:srgbClr val="FFFFFF"/>
                    </a:gs>
                  </a:gsLst>
                  <a:lin ang="5400000" scaled="0"/>
                </a:gradFill>
                <a:ea typeface="Segoe UI" pitchFamily="34" charset="0"/>
                <a:cs typeface="Segoe UI" pitchFamily="34" charset="0"/>
              </a:rPr>
              <a:t>Built on page blobs</a:t>
            </a:r>
          </a:p>
          <a:p>
            <a:pPr defTabSz="891379" fontAlgn="base">
              <a:spcBef>
                <a:spcPct val="0"/>
              </a:spcBef>
              <a:spcAft>
                <a:spcPct val="0"/>
              </a:spcAft>
            </a:pPr>
            <a:endParaRPr lang="en-US" sz="1456" dirty="0">
              <a:gradFill>
                <a:gsLst>
                  <a:gs pos="0">
                    <a:srgbClr val="FFFFFF"/>
                  </a:gs>
                  <a:gs pos="100000">
                    <a:srgbClr val="FFFFFF"/>
                  </a:gs>
                </a:gsLst>
                <a:lin ang="5400000" scaled="0"/>
              </a:gradFill>
              <a:ea typeface="Segoe UI" pitchFamily="34" charset="0"/>
              <a:cs typeface="Segoe UI" pitchFamily="34" charset="0"/>
            </a:endParaRPr>
          </a:p>
          <a:p>
            <a:pPr defTabSz="891379" fontAlgn="base">
              <a:spcBef>
                <a:spcPct val="0"/>
              </a:spcBef>
              <a:spcAft>
                <a:spcPct val="0"/>
              </a:spcAft>
            </a:pPr>
            <a:r>
              <a:rPr lang="en-US" sz="1456" dirty="0">
                <a:gradFill>
                  <a:gsLst>
                    <a:gs pos="0">
                      <a:srgbClr val="FFFFFF"/>
                    </a:gs>
                    <a:gs pos="100000">
                      <a:srgbClr val="FFFFFF"/>
                    </a:gs>
                  </a:gsLst>
                  <a:lin ang="5400000" scaled="0"/>
                </a:gradFill>
                <a:ea typeface="Segoe UI" pitchFamily="34" charset="0"/>
                <a:cs typeface="Segoe UI" pitchFamily="34" charset="0"/>
              </a:rPr>
              <a:t>Premium Storage Disks: SSD based, high IOPS, low latency</a:t>
            </a:r>
          </a:p>
        </p:txBody>
      </p:sp>
      <p:sp>
        <p:nvSpPr>
          <p:cNvPr id="10" name="TextBox 9"/>
          <p:cNvSpPr txBox="1"/>
          <p:nvPr/>
        </p:nvSpPr>
        <p:spPr>
          <a:xfrm>
            <a:off x="2771932" y="4306408"/>
            <a:ext cx="2317893" cy="484116"/>
          </a:xfrm>
          <a:prstGeom prst="rect">
            <a:avLst/>
          </a:prstGeom>
          <a:noFill/>
        </p:spPr>
        <p:txBody>
          <a:bodyPr wrap="square" lIns="174814" tIns="139851" rIns="174814" bIns="139851" rtlCol="0">
            <a:spAutoFit/>
          </a:bodyPr>
          <a:lstStyle/>
          <a:p>
            <a:pPr algn="ctr" defTabSz="891638">
              <a:lnSpc>
                <a:spcPct val="90000"/>
              </a:lnSpc>
              <a:spcAft>
                <a:spcPts val="573"/>
              </a:spcAft>
            </a:pPr>
            <a:r>
              <a:rPr lang="en-US" sz="1456" dirty="0"/>
              <a:t>Code against (REST API)</a:t>
            </a:r>
          </a:p>
        </p:txBody>
      </p:sp>
      <p:sp>
        <p:nvSpPr>
          <p:cNvPr id="12" name="TextBox 11"/>
          <p:cNvSpPr txBox="1"/>
          <p:nvPr/>
        </p:nvSpPr>
        <p:spPr>
          <a:xfrm>
            <a:off x="8669388" y="4302237"/>
            <a:ext cx="2624704" cy="693830"/>
          </a:xfrm>
          <a:prstGeom prst="rect">
            <a:avLst/>
          </a:prstGeom>
          <a:noFill/>
        </p:spPr>
        <p:txBody>
          <a:bodyPr wrap="square" lIns="174814" tIns="139851" rIns="174814" bIns="139851" rtlCol="0">
            <a:spAutoFit/>
          </a:bodyPr>
          <a:lstStyle/>
          <a:p>
            <a:pPr algn="ctr" defTabSz="891638">
              <a:lnSpc>
                <a:spcPct val="90000"/>
              </a:lnSpc>
              <a:spcAft>
                <a:spcPts val="573"/>
              </a:spcAft>
            </a:pPr>
            <a:r>
              <a:rPr lang="en-US" sz="1456" dirty="0"/>
              <a:t>Use on Windows &amp; Linux VMs</a:t>
            </a:r>
          </a:p>
        </p:txBody>
      </p:sp>
      <p:sp>
        <p:nvSpPr>
          <p:cNvPr id="13" name="TextBox 12"/>
          <p:cNvSpPr txBox="1"/>
          <p:nvPr/>
        </p:nvSpPr>
        <p:spPr>
          <a:xfrm>
            <a:off x="181505" y="4685760"/>
            <a:ext cx="12144565" cy="2332943"/>
          </a:xfrm>
          <a:prstGeom prst="rect">
            <a:avLst/>
          </a:prstGeom>
          <a:noFill/>
        </p:spPr>
        <p:txBody>
          <a:bodyPr wrap="square" lIns="174814" tIns="139851" rIns="174814" bIns="139851" rtlCol="0">
            <a:spAutoFit/>
          </a:bodyPr>
          <a:lstStyle/>
          <a:p>
            <a:pPr marL="356684" indent="-356684" defTabSz="891638">
              <a:lnSpc>
                <a:spcPct val="90000"/>
              </a:lnSpc>
              <a:spcAft>
                <a:spcPts val="573"/>
              </a:spcAft>
              <a:buFont typeface="Arial" panose="020B0604020202020204" pitchFamily="34" charset="0"/>
              <a:buChar char="•"/>
            </a:pPr>
            <a:r>
              <a:rPr lang="en-US" sz="1836" dirty="0">
                <a:latin typeface="Segoe UI Light" panose="020B0502040204020203" pitchFamily="34" charset="0"/>
                <a:cs typeface="Segoe UI Light" panose="020B0502040204020203" pitchFamily="34" charset="0"/>
              </a:rPr>
              <a:t>Foundational building block of the Azure Cloud –Azure Data Lake, Azure SQL Data Warehouse, Azure </a:t>
            </a:r>
            <a:r>
              <a:rPr lang="en-US" sz="1836" dirty="0" err="1">
                <a:latin typeface="Segoe UI Light" panose="020B0502040204020203" pitchFamily="34" charset="0"/>
                <a:cs typeface="Segoe UI Light" panose="020B0502040204020203" pitchFamily="34" charset="0"/>
              </a:rPr>
              <a:t>HDInsight</a:t>
            </a:r>
            <a:r>
              <a:rPr lang="en-US" sz="1836" dirty="0">
                <a:latin typeface="Segoe UI Light" panose="020B0502040204020203" pitchFamily="34" charset="0"/>
                <a:cs typeface="Segoe UI Light" panose="020B0502040204020203" pitchFamily="34" charset="0"/>
              </a:rPr>
              <a:t>, OneDrive, Skype, Xbox,…</a:t>
            </a:r>
          </a:p>
          <a:p>
            <a:pPr marL="356684" indent="-356684" defTabSz="891638">
              <a:lnSpc>
                <a:spcPct val="90000"/>
              </a:lnSpc>
              <a:spcAft>
                <a:spcPts val="573"/>
              </a:spcAft>
              <a:buFont typeface="Arial" panose="020B0604020202020204" pitchFamily="34" charset="0"/>
              <a:buChar char="•"/>
            </a:pPr>
            <a:r>
              <a:rPr lang="en-US" sz="1836" dirty="0">
                <a:latin typeface="Segoe UI Light" panose="020B0502040204020203" pitchFamily="34" charset="0"/>
                <a:cs typeface="Segoe UI Light" panose="020B0502040204020203" pitchFamily="34" charset="0"/>
              </a:rPr>
              <a:t>Hyper Scale: &gt;80 trillion objects, &gt;10 million transactions per second </a:t>
            </a:r>
          </a:p>
          <a:p>
            <a:pPr marL="356684" indent="-356684" defTabSz="891638">
              <a:lnSpc>
                <a:spcPct val="90000"/>
              </a:lnSpc>
              <a:spcAft>
                <a:spcPts val="573"/>
              </a:spcAft>
              <a:buFont typeface="Arial" panose="020B0604020202020204" pitchFamily="34" charset="0"/>
              <a:buChar char="•"/>
            </a:pPr>
            <a:r>
              <a:rPr lang="en-US" sz="1836" dirty="0">
                <a:latin typeface="Segoe UI Light" panose="020B0502040204020203" pitchFamily="34" charset="0"/>
                <a:cs typeface="Segoe UI Light" panose="020B0502040204020203" pitchFamily="34" charset="0"/>
              </a:rPr>
              <a:t>REST based API, multi-platform, open sourced client libraries for many languages (e.g. Java, Python, Node.js, PHP, Ruby, Android, etc.)</a:t>
            </a:r>
          </a:p>
          <a:p>
            <a:pPr marL="356684" indent="-356684" defTabSz="891638">
              <a:lnSpc>
                <a:spcPct val="90000"/>
              </a:lnSpc>
              <a:spcAft>
                <a:spcPts val="573"/>
              </a:spcAft>
              <a:buFont typeface="Arial" panose="020B0604020202020204" pitchFamily="34" charset="0"/>
              <a:buChar char="•"/>
            </a:pPr>
            <a:r>
              <a:rPr lang="en-US" sz="1836" dirty="0">
                <a:latin typeface="Segoe UI Light" panose="020B0502040204020203" pitchFamily="34" charset="0"/>
                <a:cs typeface="Segoe UI Light" panose="020B0502040204020203" pitchFamily="34" charset="0"/>
              </a:rPr>
              <a:t>Strong hybrid story with Azure Stack support and integration with </a:t>
            </a:r>
            <a:r>
              <a:rPr lang="en-US" sz="1836" dirty="0" err="1">
                <a:latin typeface="Segoe UI Light" panose="020B0502040204020203" pitchFamily="34" charset="0"/>
                <a:cs typeface="Segoe UI Light" panose="020B0502040204020203" pitchFamily="34" charset="0"/>
              </a:rPr>
              <a:t>StorSimple</a:t>
            </a:r>
            <a:r>
              <a:rPr lang="en-US" sz="1836" dirty="0">
                <a:latin typeface="Segoe UI Light" panose="020B0502040204020203" pitchFamily="34" charset="0"/>
                <a:cs typeface="Segoe UI Light" panose="020B0502040204020203" pitchFamily="34" charset="0"/>
              </a:rPr>
              <a:t>, Azure Backup and 3</a:t>
            </a:r>
            <a:r>
              <a:rPr lang="en-US" sz="1836" baseline="30000" dirty="0">
                <a:latin typeface="Segoe UI Light" panose="020B0502040204020203" pitchFamily="34" charset="0"/>
                <a:cs typeface="Segoe UI Light" panose="020B0502040204020203" pitchFamily="34" charset="0"/>
              </a:rPr>
              <a:t>rd</a:t>
            </a:r>
            <a:r>
              <a:rPr lang="en-US" sz="1836" dirty="0">
                <a:latin typeface="Segoe UI Light" panose="020B0502040204020203" pitchFamily="34" charset="0"/>
                <a:cs typeface="Segoe UI Light" panose="020B0502040204020203" pitchFamily="34" charset="0"/>
              </a:rPr>
              <a:t> party storage vendors</a:t>
            </a:r>
          </a:p>
        </p:txBody>
      </p:sp>
      <p:sp>
        <p:nvSpPr>
          <p:cNvPr id="14" name="Rectangle 13"/>
          <p:cNvSpPr/>
          <p:nvPr/>
        </p:nvSpPr>
        <p:spPr bwMode="auto">
          <a:xfrm>
            <a:off x="2501" y="0"/>
            <a:ext cx="12431472" cy="1054068"/>
          </a:xfrm>
          <a:prstGeom prst="rect">
            <a:avLst/>
          </a:prstGeom>
          <a:solidFill>
            <a:srgbClr val="0171B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itle 3"/>
          <p:cNvSpPr txBox="1">
            <a:spLocks/>
          </p:cNvSpPr>
          <p:nvPr/>
        </p:nvSpPr>
        <p:spPr>
          <a:xfrm>
            <a:off x="1183247" y="178421"/>
            <a:ext cx="10591225" cy="513860"/>
          </a:xfrm>
          <a:prstGeom prst="rect">
            <a:avLst/>
          </a:prstGeom>
        </p:spPr>
        <p:txBody>
          <a:bodyPr vert="horz" wrap="square" lIns="93236" tIns="46618" rIns="93236" bIns="46618"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88" dirty="0">
                <a:solidFill>
                  <a:schemeClr val="bg1"/>
                </a:solidFill>
              </a:rPr>
              <a:t>Azure Storage</a:t>
            </a:r>
          </a:p>
        </p:txBody>
      </p:sp>
      <p:sp>
        <p:nvSpPr>
          <p:cNvPr id="16" name="Freeform 13"/>
          <p:cNvSpPr>
            <a:spLocks noChangeAspect="1" noEditPoints="1"/>
          </p:cNvSpPr>
          <p:nvPr/>
        </p:nvSpPr>
        <p:spPr bwMode="auto">
          <a:xfrm>
            <a:off x="389379" y="313689"/>
            <a:ext cx="616110" cy="42668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Tree>
    <p:extLst>
      <p:ext uri="{BB962C8B-B14F-4D97-AF65-F5344CB8AC3E}">
        <p14:creationId xmlns:p14="http://schemas.microsoft.com/office/powerpoint/2010/main" val="3975740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42"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par>
                          <p:cTn id="42" fill="hold">
                            <p:stCondLst>
                              <p:cond delay="5500"/>
                            </p:stCondLst>
                            <p:childTnLst>
                              <p:par>
                                <p:cTn id="43" presetID="10" presetClass="entr" presetSubtype="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282657" y="1237326"/>
            <a:ext cx="12122124" cy="5611801"/>
          </a:xfrm>
          <a:prstGeom prst="rect">
            <a:avLst/>
          </a:prstGeom>
        </p:spPr>
        <p:txBody>
          <a:bodyPr>
            <a:normAutofit lnSpcReduction="10000"/>
          </a:bodyPr>
          <a:lst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63" dirty="0"/>
              <a:t>Scalability</a:t>
            </a:r>
            <a:endParaRPr lang="en-US" sz="2448" dirty="0"/>
          </a:p>
          <a:p>
            <a:pPr lvl="2"/>
            <a:r>
              <a:rPr lang="en-US" sz="2448" dirty="0"/>
              <a:t>Per account: 500TB of data , 20000 </a:t>
            </a:r>
            <a:r>
              <a:rPr lang="en-US" sz="2448" dirty="0" err="1"/>
              <a:t>tps</a:t>
            </a:r>
            <a:r>
              <a:rPr lang="en-US" sz="2448" dirty="0"/>
              <a:t>, 10Gbps ingress/20Gbps egress</a:t>
            </a:r>
          </a:p>
          <a:p>
            <a:r>
              <a:rPr lang="en-US" sz="3263" dirty="0"/>
              <a:t>Durability</a:t>
            </a:r>
            <a:r>
              <a:rPr lang="en-US" sz="2856" dirty="0"/>
              <a:t> Options</a:t>
            </a:r>
          </a:p>
          <a:p>
            <a:pPr lvl="2"/>
            <a:r>
              <a:rPr lang="en-US" sz="2448" dirty="0"/>
              <a:t>Locally Redundant (LRS), Zone Redundant (ZRS), Geo-Redundant (GRS)</a:t>
            </a:r>
            <a:endParaRPr lang="en-US" sz="816" dirty="0"/>
          </a:p>
          <a:p>
            <a:pPr lvl="2"/>
            <a:r>
              <a:rPr lang="en-US" sz="2448" dirty="0"/>
              <a:t>Read access from geo-secondary (RA-GRS)</a:t>
            </a:r>
          </a:p>
          <a:p>
            <a:r>
              <a:rPr lang="en-US" sz="3263" dirty="0"/>
              <a:t>Availability</a:t>
            </a:r>
            <a:endParaRPr lang="en-US" sz="2856" dirty="0"/>
          </a:p>
          <a:p>
            <a:pPr lvl="2"/>
            <a:r>
              <a:rPr lang="en-US" sz="2448" dirty="0"/>
              <a:t>99.9% for reads/writes, 99.99% for reads with RA-GRS. Backed by SLA.</a:t>
            </a:r>
          </a:p>
          <a:p>
            <a:r>
              <a:rPr lang="en-US" sz="3263" dirty="0"/>
              <a:t>Access</a:t>
            </a:r>
            <a:r>
              <a:rPr lang="en-US" sz="2856" dirty="0"/>
              <a:t> Control</a:t>
            </a:r>
          </a:p>
          <a:p>
            <a:pPr lvl="2"/>
            <a:r>
              <a:rPr lang="en-US" sz="2448" dirty="0"/>
              <a:t>Symmetric shared key (</a:t>
            </a:r>
            <a:r>
              <a:rPr lang="en-US" sz="2448" dirty="0" err="1"/>
              <a:t>AuthN</a:t>
            </a:r>
            <a:r>
              <a:rPr lang="en-US" sz="2448" dirty="0"/>
              <a:t>)</a:t>
            </a:r>
          </a:p>
          <a:p>
            <a:pPr lvl="2"/>
            <a:r>
              <a:rPr lang="en-US" sz="2448" dirty="0"/>
              <a:t>Shared Access Signatures (SAS) - Delegated </a:t>
            </a:r>
            <a:r>
              <a:rPr lang="en-US" sz="2448" dirty="0" err="1"/>
              <a:t>AuthZ</a:t>
            </a:r>
            <a:endParaRPr lang="en-US" sz="2448" dirty="0"/>
          </a:p>
          <a:p>
            <a:pPr lvl="2"/>
            <a:r>
              <a:rPr lang="en-US" sz="2448" dirty="0"/>
              <a:t>Public (blob service only)</a:t>
            </a:r>
          </a:p>
          <a:p>
            <a:r>
              <a:rPr lang="en-US" sz="3263" dirty="0"/>
              <a:t>Analytics</a:t>
            </a:r>
            <a:endParaRPr lang="en-US" sz="2856" dirty="0"/>
          </a:p>
          <a:p>
            <a:pPr lvl="2"/>
            <a:r>
              <a:rPr lang="en-US" sz="2448" dirty="0"/>
              <a:t>Rich perf-counter like metrics and detailed logs</a:t>
            </a:r>
            <a:r>
              <a:rPr lang="en-US" sz="816" dirty="0"/>
              <a:t>	</a:t>
            </a:r>
          </a:p>
        </p:txBody>
      </p:sp>
      <p:sp>
        <p:nvSpPr>
          <p:cNvPr id="4" name="Rectangle 3"/>
          <p:cNvSpPr/>
          <p:nvPr/>
        </p:nvSpPr>
        <p:spPr bwMode="auto">
          <a:xfrm>
            <a:off x="2501" y="0"/>
            <a:ext cx="12431472" cy="1054068"/>
          </a:xfrm>
          <a:prstGeom prst="rect">
            <a:avLst/>
          </a:prstGeom>
          <a:solidFill>
            <a:srgbClr val="0171B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3"/>
          <p:cNvSpPr txBox="1">
            <a:spLocks/>
          </p:cNvSpPr>
          <p:nvPr/>
        </p:nvSpPr>
        <p:spPr>
          <a:xfrm>
            <a:off x="1183247" y="178421"/>
            <a:ext cx="10591225" cy="513860"/>
          </a:xfrm>
          <a:prstGeom prst="rect">
            <a:avLst/>
          </a:prstGeom>
        </p:spPr>
        <p:txBody>
          <a:bodyPr vert="horz" wrap="square" lIns="93236" tIns="46618" rIns="93236" bIns="46618"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88" dirty="0">
                <a:solidFill>
                  <a:schemeClr val="bg1"/>
                </a:solidFill>
              </a:rPr>
              <a:t>Azure Storage Platform Capabilities</a:t>
            </a:r>
          </a:p>
        </p:txBody>
      </p:sp>
      <p:sp>
        <p:nvSpPr>
          <p:cNvPr id="6" name="Freeform 13"/>
          <p:cNvSpPr>
            <a:spLocks noChangeAspect="1" noEditPoints="1"/>
          </p:cNvSpPr>
          <p:nvPr/>
        </p:nvSpPr>
        <p:spPr bwMode="auto">
          <a:xfrm>
            <a:off x="389379" y="313689"/>
            <a:ext cx="616110" cy="42668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Tree>
    <p:extLst>
      <p:ext uri="{BB962C8B-B14F-4D97-AF65-F5344CB8AC3E}">
        <p14:creationId xmlns:p14="http://schemas.microsoft.com/office/powerpoint/2010/main" val="30329225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0778455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275482" y="1872497"/>
            <a:ext cx="11885514" cy="3449866"/>
          </a:xfrm>
        </p:spPr>
        <p:txBody>
          <a:bodyPr>
            <a:normAutofit/>
          </a:bodyPr>
          <a:lstStyle/>
          <a:p>
            <a:pPr marL="757735" indent="-757735">
              <a:buAutoNum type="arabicPeriod"/>
            </a:pPr>
            <a:r>
              <a:rPr lang="en-US" dirty="0"/>
              <a:t>Introduction to Cloud</a:t>
            </a:r>
          </a:p>
          <a:p>
            <a:pPr marL="757735" indent="-757735">
              <a:buAutoNum type="arabicPeriod"/>
            </a:pPr>
            <a:r>
              <a:rPr lang="en-US" dirty="0"/>
              <a:t>Azure Infrastructure as a Service (IaaS)</a:t>
            </a:r>
          </a:p>
          <a:p>
            <a:pPr marL="757735" indent="-757735">
              <a:buAutoNum type="arabicPeriod"/>
            </a:pPr>
            <a:r>
              <a:rPr lang="en-US" dirty="0" err="1"/>
              <a:t>DevTest</a:t>
            </a:r>
            <a:r>
              <a:rPr lang="en-US" dirty="0"/>
              <a:t> Labs</a:t>
            </a:r>
          </a:p>
          <a:p>
            <a:pPr marL="757735" indent="-757735">
              <a:buAutoNum type="arabicPeriod"/>
            </a:pPr>
            <a:r>
              <a:rPr lang="en-US" dirty="0"/>
              <a:t>Azure Platform as a Service (PaaS)</a:t>
            </a:r>
          </a:p>
          <a:p>
            <a:pPr marL="757735" indent="-757735">
              <a:buAutoNum type="arabicPeriod"/>
            </a:pPr>
            <a:r>
              <a:rPr lang="en-US" dirty="0"/>
              <a:t>Azure Database Options</a:t>
            </a:r>
          </a:p>
          <a:p>
            <a:pPr marL="757735" indent="-757735">
              <a:buAutoNum type="arabicPeriod"/>
            </a:pPr>
            <a:r>
              <a:rPr lang="en-US" dirty="0"/>
              <a:t>Q&amp;A</a:t>
            </a:r>
          </a:p>
        </p:txBody>
      </p:sp>
    </p:spTree>
    <p:extLst>
      <p:ext uri="{BB962C8B-B14F-4D97-AF65-F5344CB8AC3E}">
        <p14:creationId xmlns:p14="http://schemas.microsoft.com/office/powerpoint/2010/main" val="8335467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7888"/>
            <a:ext cx="11887879" cy="917562"/>
          </a:xfrm>
        </p:spPr>
        <p:txBody>
          <a:bodyPr/>
          <a:lstStyle/>
          <a:p>
            <a:r>
              <a:rPr lang="en-US" dirty="0"/>
              <a:t>Dev/Test in Azure</a:t>
            </a:r>
          </a:p>
        </p:txBody>
      </p:sp>
    </p:spTree>
    <p:extLst>
      <p:ext uri="{BB962C8B-B14F-4D97-AF65-F5344CB8AC3E}">
        <p14:creationId xmlns:p14="http://schemas.microsoft.com/office/powerpoint/2010/main" val="7825069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282657" y="1237326"/>
            <a:ext cx="12122124" cy="5611801"/>
          </a:xfrm>
          <a:prstGeom prst="rect">
            <a:avLst/>
          </a:prstGeom>
        </p:spPr>
        <p:txBody>
          <a:bodyPr>
            <a:normAutofit fontScale="92500"/>
          </a:bodyPr>
          <a:lst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63" dirty="0"/>
              <a:t>Your own Azure subscription!</a:t>
            </a:r>
          </a:p>
          <a:p>
            <a:r>
              <a:rPr lang="en-US" sz="3263" dirty="0"/>
              <a:t>Monthly credit based on subscription type:</a:t>
            </a:r>
          </a:p>
          <a:p>
            <a:endParaRPr lang="en-US" sz="3263" dirty="0"/>
          </a:p>
          <a:p>
            <a:endParaRPr lang="en-US" sz="3263" dirty="0"/>
          </a:p>
          <a:p>
            <a:endParaRPr lang="en-US" sz="3263" dirty="0"/>
          </a:p>
          <a:p>
            <a:endParaRPr lang="en-US" sz="3263" dirty="0"/>
          </a:p>
          <a:p>
            <a:endParaRPr lang="en-US" sz="3263" dirty="0"/>
          </a:p>
          <a:p>
            <a:endParaRPr lang="en-US" sz="3263" dirty="0"/>
          </a:p>
          <a:p>
            <a:r>
              <a:rPr lang="en-US" sz="3263" dirty="0"/>
              <a:t>Activate today: </a:t>
            </a:r>
            <a:r>
              <a:rPr lang="en-US" sz="3263" dirty="0">
                <a:hlinkClick r:id="rId3"/>
              </a:rPr>
              <a:t>https://account.azure.com/signup?offer=Azure_MSDN&amp;appId=102&amp;l=en-us&amp;correlationId=b58aeda9-b15d-4ca0-88a7-ea21742902c3</a:t>
            </a:r>
            <a:r>
              <a:rPr lang="en-US" sz="3263" dirty="0"/>
              <a:t> </a:t>
            </a:r>
          </a:p>
        </p:txBody>
      </p:sp>
      <p:sp>
        <p:nvSpPr>
          <p:cNvPr id="4" name="Rectangle 3"/>
          <p:cNvSpPr/>
          <p:nvPr/>
        </p:nvSpPr>
        <p:spPr bwMode="auto">
          <a:xfrm>
            <a:off x="2501" y="0"/>
            <a:ext cx="12431472" cy="1054068"/>
          </a:xfrm>
          <a:prstGeom prst="rect">
            <a:avLst/>
          </a:prstGeom>
          <a:solidFill>
            <a:srgbClr val="0171B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3"/>
          <p:cNvSpPr txBox="1">
            <a:spLocks/>
          </p:cNvSpPr>
          <p:nvPr/>
        </p:nvSpPr>
        <p:spPr>
          <a:xfrm>
            <a:off x="1183247" y="178421"/>
            <a:ext cx="10591225" cy="513860"/>
          </a:xfrm>
          <a:prstGeom prst="rect">
            <a:avLst/>
          </a:prstGeom>
        </p:spPr>
        <p:txBody>
          <a:bodyPr vert="horz" wrap="square" lIns="93236" tIns="46618" rIns="93236" bIns="46618"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88" dirty="0">
                <a:solidFill>
                  <a:schemeClr val="bg1"/>
                </a:solidFill>
              </a:rPr>
              <a:t>MSDN Subscription Azure Benefits</a:t>
            </a:r>
          </a:p>
        </p:txBody>
      </p:sp>
      <p:sp>
        <p:nvSpPr>
          <p:cNvPr id="6" name="Freeform 13"/>
          <p:cNvSpPr>
            <a:spLocks noChangeAspect="1" noEditPoints="1"/>
          </p:cNvSpPr>
          <p:nvPr/>
        </p:nvSpPr>
        <p:spPr bwMode="auto">
          <a:xfrm>
            <a:off x="389379" y="313689"/>
            <a:ext cx="616110" cy="42668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pic>
        <p:nvPicPr>
          <p:cNvPr id="2" name="Picture 1">
            <a:extLst>
              <a:ext uri="{FF2B5EF4-FFF2-40B4-BE49-F238E27FC236}">
                <a16:creationId xmlns:a16="http://schemas.microsoft.com/office/drawing/2014/main" id="{B2C8933E-2A13-4713-98A8-11B5A1450A74}"/>
              </a:ext>
            </a:extLst>
          </p:cNvPr>
          <p:cNvPicPr>
            <a:picLocks noChangeAspect="1"/>
          </p:cNvPicPr>
          <p:nvPr/>
        </p:nvPicPr>
        <p:blipFill>
          <a:blip r:embed="rId4"/>
          <a:stretch>
            <a:fillRect/>
          </a:stretch>
        </p:blipFill>
        <p:spPr>
          <a:xfrm>
            <a:off x="912812" y="2871756"/>
            <a:ext cx="10610850" cy="2209800"/>
          </a:xfrm>
          <a:prstGeom prst="rect">
            <a:avLst/>
          </a:prstGeom>
        </p:spPr>
      </p:pic>
    </p:spTree>
    <p:extLst>
      <p:ext uri="{BB962C8B-B14F-4D97-AF65-F5344CB8AC3E}">
        <p14:creationId xmlns:p14="http://schemas.microsoft.com/office/powerpoint/2010/main" val="17860498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282657" y="1237326"/>
            <a:ext cx="12122124" cy="5611801"/>
          </a:xfrm>
          <a:prstGeom prst="rect">
            <a:avLst/>
          </a:prstGeom>
        </p:spPr>
        <p:txBody>
          <a:bodyPr>
            <a:normAutofit/>
          </a:bodyPr>
          <a:lst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63" dirty="0"/>
              <a:t>Quickly create environments</a:t>
            </a:r>
          </a:p>
          <a:p>
            <a:pPr lvl="1"/>
            <a:r>
              <a:rPr lang="en-US" sz="2863" dirty="0"/>
              <a:t>Re-usable templates</a:t>
            </a:r>
          </a:p>
          <a:p>
            <a:pPr lvl="1"/>
            <a:r>
              <a:rPr lang="en-US" sz="2863" dirty="0"/>
              <a:t>Custom images</a:t>
            </a:r>
          </a:p>
          <a:p>
            <a:pPr lvl="1"/>
            <a:r>
              <a:rPr lang="en-US" sz="2863" dirty="0"/>
              <a:t>Formulas</a:t>
            </a:r>
          </a:p>
          <a:p>
            <a:r>
              <a:rPr lang="en-US" sz="3263" dirty="0"/>
              <a:t>Minimize waste / control costs</a:t>
            </a:r>
          </a:p>
          <a:p>
            <a:pPr lvl="1"/>
            <a:r>
              <a:rPr lang="en-US" sz="2863" dirty="0"/>
              <a:t>Specify policies</a:t>
            </a:r>
          </a:p>
          <a:p>
            <a:pPr lvl="1"/>
            <a:r>
              <a:rPr lang="en-US" sz="2863" dirty="0"/>
              <a:t>Auto-shutdown rules</a:t>
            </a:r>
          </a:p>
          <a:p>
            <a:pPr marL="630237" lvl="2" indent="0">
              <a:buNone/>
            </a:pPr>
            <a:endParaRPr lang="en-US" sz="2463" dirty="0"/>
          </a:p>
        </p:txBody>
      </p:sp>
      <p:sp>
        <p:nvSpPr>
          <p:cNvPr id="4" name="Rectangle 3"/>
          <p:cNvSpPr/>
          <p:nvPr/>
        </p:nvSpPr>
        <p:spPr bwMode="auto">
          <a:xfrm>
            <a:off x="2501" y="0"/>
            <a:ext cx="12431472" cy="1054068"/>
          </a:xfrm>
          <a:prstGeom prst="rect">
            <a:avLst/>
          </a:prstGeom>
          <a:solidFill>
            <a:srgbClr val="0171B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3"/>
          <p:cNvSpPr txBox="1">
            <a:spLocks/>
          </p:cNvSpPr>
          <p:nvPr/>
        </p:nvSpPr>
        <p:spPr>
          <a:xfrm>
            <a:off x="1183247" y="178421"/>
            <a:ext cx="10591225" cy="513860"/>
          </a:xfrm>
          <a:prstGeom prst="rect">
            <a:avLst/>
          </a:prstGeom>
        </p:spPr>
        <p:txBody>
          <a:bodyPr vert="horz" wrap="square" lIns="93236" tIns="46618" rIns="93236" bIns="46618"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88" dirty="0">
                <a:solidFill>
                  <a:schemeClr val="bg1"/>
                </a:solidFill>
              </a:rPr>
              <a:t>Azure </a:t>
            </a:r>
            <a:r>
              <a:rPr lang="en-US" sz="4488" dirty="0" err="1">
                <a:solidFill>
                  <a:schemeClr val="bg1"/>
                </a:solidFill>
              </a:rPr>
              <a:t>DevTest</a:t>
            </a:r>
            <a:r>
              <a:rPr lang="en-US" sz="4488" dirty="0">
                <a:solidFill>
                  <a:schemeClr val="bg1"/>
                </a:solidFill>
              </a:rPr>
              <a:t> Labs</a:t>
            </a:r>
          </a:p>
        </p:txBody>
      </p:sp>
      <p:sp>
        <p:nvSpPr>
          <p:cNvPr id="6" name="Freeform 13"/>
          <p:cNvSpPr>
            <a:spLocks noChangeAspect="1" noEditPoints="1"/>
          </p:cNvSpPr>
          <p:nvPr/>
        </p:nvSpPr>
        <p:spPr bwMode="auto">
          <a:xfrm>
            <a:off x="389379" y="313689"/>
            <a:ext cx="616110" cy="42668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pic>
        <p:nvPicPr>
          <p:cNvPr id="10" name="Picture 9">
            <a:extLst>
              <a:ext uri="{FF2B5EF4-FFF2-40B4-BE49-F238E27FC236}">
                <a16:creationId xmlns:a16="http://schemas.microsoft.com/office/drawing/2014/main" id="{AC7AB6E4-6620-49FD-8C44-C974B88733BB}"/>
              </a:ext>
            </a:extLst>
          </p:cNvPr>
          <p:cNvPicPr>
            <a:picLocks noChangeAspect="1"/>
          </p:cNvPicPr>
          <p:nvPr/>
        </p:nvPicPr>
        <p:blipFill>
          <a:blip r:embed="rId3"/>
          <a:stretch>
            <a:fillRect/>
          </a:stretch>
        </p:blipFill>
        <p:spPr>
          <a:xfrm>
            <a:off x="7446113" y="1086270"/>
            <a:ext cx="4112614" cy="5762857"/>
          </a:xfrm>
          <a:prstGeom prst="rect">
            <a:avLst/>
          </a:prstGeom>
        </p:spPr>
      </p:pic>
    </p:spTree>
    <p:extLst>
      <p:ext uri="{BB962C8B-B14F-4D97-AF65-F5344CB8AC3E}">
        <p14:creationId xmlns:p14="http://schemas.microsoft.com/office/powerpoint/2010/main" val="13758849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282657" y="1237326"/>
            <a:ext cx="12122124" cy="5611801"/>
          </a:xfrm>
          <a:prstGeom prst="rect">
            <a:avLst/>
          </a:prstGeom>
        </p:spPr>
        <p:txBody>
          <a:bodyPr>
            <a:normAutofit/>
          </a:bodyPr>
          <a:lst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63" dirty="0"/>
              <a:t>Scenarios</a:t>
            </a:r>
          </a:p>
          <a:p>
            <a:pPr lvl="1"/>
            <a:r>
              <a:rPr lang="en-US" sz="2863" dirty="0"/>
              <a:t>Developers </a:t>
            </a:r>
          </a:p>
          <a:p>
            <a:pPr lvl="2"/>
            <a:r>
              <a:rPr lang="en-US" sz="2463" dirty="0"/>
              <a:t>Development machines</a:t>
            </a:r>
          </a:p>
          <a:p>
            <a:pPr lvl="2"/>
            <a:r>
              <a:rPr lang="en-US" sz="2463" dirty="0"/>
              <a:t>Test out the new Visual Studio version</a:t>
            </a:r>
          </a:p>
          <a:p>
            <a:pPr lvl="2"/>
            <a:r>
              <a:rPr lang="en-US" sz="2463" dirty="0"/>
              <a:t>Test the new SQL Server version, etc.</a:t>
            </a:r>
          </a:p>
          <a:p>
            <a:pPr lvl="1"/>
            <a:r>
              <a:rPr lang="en-US" sz="2863" dirty="0"/>
              <a:t>Test environments</a:t>
            </a:r>
          </a:p>
          <a:p>
            <a:pPr lvl="2"/>
            <a:r>
              <a:rPr lang="en-US" sz="2463" dirty="0"/>
              <a:t>Spin up VMs to test applications</a:t>
            </a:r>
          </a:p>
          <a:p>
            <a:pPr lvl="2"/>
            <a:r>
              <a:rPr lang="en-US" sz="2463" dirty="0"/>
              <a:t>Generate load for load testing</a:t>
            </a:r>
          </a:p>
          <a:p>
            <a:pPr lvl="1"/>
            <a:r>
              <a:rPr lang="en-US" sz="2863" dirty="0"/>
              <a:t>Training environments</a:t>
            </a:r>
          </a:p>
          <a:p>
            <a:pPr lvl="2"/>
            <a:r>
              <a:rPr lang="en-US" sz="2463" dirty="0"/>
              <a:t>Trainee only sees VMs assigned to them</a:t>
            </a:r>
          </a:p>
          <a:p>
            <a:pPr lvl="2"/>
            <a:r>
              <a:rPr lang="en-US" sz="2463" dirty="0"/>
              <a:t>VMs identical</a:t>
            </a:r>
          </a:p>
          <a:p>
            <a:pPr lvl="2"/>
            <a:r>
              <a:rPr lang="en-US" sz="2463" dirty="0"/>
              <a:t>Reuse lab over and over</a:t>
            </a:r>
          </a:p>
          <a:p>
            <a:pPr lvl="2"/>
            <a:endParaRPr lang="en-US" sz="2463" dirty="0"/>
          </a:p>
        </p:txBody>
      </p:sp>
      <p:sp>
        <p:nvSpPr>
          <p:cNvPr id="4" name="Rectangle 3"/>
          <p:cNvSpPr/>
          <p:nvPr/>
        </p:nvSpPr>
        <p:spPr bwMode="auto">
          <a:xfrm>
            <a:off x="2501" y="0"/>
            <a:ext cx="12431472" cy="1054068"/>
          </a:xfrm>
          <a:prstGeom prst="rect">
            <a:avLst/>
          </a:prstGeom>
          <a:solidFill>
            <a:srgbClr val="0171B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3"/>
          <p:cNvSpPr txBox="1">
            <a:spLocks/>
          </p:cNvSpPr>
          <p:nvPr/>
        </p:nvSpPr>
        <p:spPr>
          <a:xfrm>
            <a:off x="1183247" y="178421"/>
            <a:ext cx="10591225" cy="513860"/>
          </a:xfrm>
          <a:prstGeom prst="rect">
            <a:avLst/>
          </a:prstGeom>
        </p:spPr>
        <p:txBody>
          <a:bodyPr vert="horz" wrap="square" lIns="93236" tIns="46618" rIns="93236" bIns="46618"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88" dirty="0">
                <a:solidFill>
                  <a:schemeClr val="bg1"/>
                </a:solidFill>
              </a:rPr>
              <a:t>Azure </a:t>
            </a:r>
            <a:r>
              <a:rPr lang="en-US" sz="4488" dirty="0" err="1">
                <a:solidFill>
                  <a:schemeClr val="bg1"/>
                </a:solidFill>
              </a:rPr>
              <a:t>DevTest</a:t>
            </a:r>
            <a:r>
              <a:rPr lang="en-US" sz="4488" dirty="0">
                <a:solidFill>
                  <a:schemeClr val="bg1"/>
                </a:solidFill>
              </a:rPr>
              <a:t> Labs</a:t>
            </a:r>
          </a:p>
        </p:txBody>
      </p:sp>
      <p:sp>
        <p:nvSpPr>
          <p:cNvPr id="6" name="Freeform 13"/>
          <p:cNvSpPr>
            <a:spLocks noChangeAspect="1" noEditPoints="1"/>
          </p:cNvSpPr>
          <p:nvPr/>
        </p:nvSpPr>
        <p:spPr bwMode="auto">
          <a:xfrm>
            <a:off x="389379" y="313689"/>
            <a:ext cx="616110" cy="42668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pic>
        <p:nvPicPr>
          <p:cNvPr id="7" name="Picture 6">
            <a:extLst>
              <a:ext uri="{FF2B5EF4-FFF2-40B4-BE49-F238E27FC236}">
                <a16:creationId xmlns:a16="http://schemas.microsoft.com/office/drawing/2014/main" id="{DCE2DFDC-A9D9-4668-A6A9-87DB80872ED6}"/>
              </a:ext>
            </a:extLst>
          </p:cNvPr>
          <p:cNvPicPr>
            <a:picLocks noChangeAspect="1"/>
          </p:cNvPicPr>
          <p:nvPr/>
        </p:nvPicPr>
        <p:blipFill>
          <a:blip r:embed="rId3"/>
          <a:stretch>
            <a:fillRect/>
          </a:stretch>
        </p:blipFill>
        <p:spPr>
          <a:xfrm>
            <a:off x="7933730" y="1413318"/>
            <a:ext cx="3345348" cy="2279793"/>
          </a:xfrm>
          <a:prstGeom prst="rect">
            <a:avLst/>
          </a:prstGeom>
        </p:spPr>
      </p:pic>
      <p:pic>
        <p:nvPicPr>
          <p:cNvPr id="9" name="Picture 8">
            <a:extLst>
              <a:ext uri="{FF2B5EF4-FFF2-40B4-BE49-F238E27FC236}">
                <a16:creationId xmlns:a16="http://schemas.microsoft.com/office/drawing/2014/main" id="{A51ABB77-D226-4267-B549-BBED82C08E07}"/>
              </a:ext>
            </a:extLst>
          </p:cNvPr>
          <p:cNvPicPr>
            <a:picLocks noChangeAspect="1"/>
          </p:cNvPicPr>
          <p:nvPr/>
        </p:nvPicPr>
        <p:blipFill>
          <a:blip r:embed="rId4"/>
          <a:stretch>
            <a:fillRect/>
          </a:stretch>
        </p:blipFill>
        <p:spPr>
          <a:xfrm>
            <a:off x="7696940" y="4133639"/>
            <a:ext cx="3935490" cy="2715488"/>
          </a:xfrm>
          <a:prstGeom prst="rect">
            <a:avLst/>
          </a:prstGeom>
        </p:spPr>
      </p:pic>
    </p:spTree>
    <p:extLst>
      <p:ext uri="{BB962C8B-B14F-4D97-AF65-F5344CB8AC3E}">
        <p14:creationId xmlns:p14="http://schemas.microsoft.com/office/powerpoint/2010/main" val="31325268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0355649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F6BC66C-13FE-4075-B001-E6F5FD2B40FC}"/>
              </a:ext>
            </a:extLst>
          </p:cNvPr>
          <p:cNvSpPr>
            <a:spLocks noGrp="1"/>
          </p:cNvSpPr>
          <p:nvPr>
            <p:ph type="title"/>
          </p:nvPr>
        </p:nvSpPr>
        <p:spPr>
          <a:xfrm>
            <a:off x="96592" y="102108"/>
            <a:ext cx="11581467" cy="3127489"/>
          </a:xfrm>
        </p:spPr>
        <p:txBody>
          <a:bodyPr/>
          <a:lstStyle/>
          <a:p>
            <a:r>
              <a:rPr lang="en-US" dirty="0"/>
              <a:t>PaaS</a:t>
            </a:r>
          </a:p>
        </p:txBody>
      </p:sp>
    </p:spTree>
    <p:extLst>
      <p:ext uri="{BB962C8B-B14F-4D97-AF65-F5344CB8AC3E}">
        <p14:creationId xmlns:p14="http://schemas.microsoft.com/office/powerpoint/2010/main" val="4077572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274639" y="4279900"/>
            <a:ext cx="11889564" cy="2417763"/>
          </a:xfrm>
          <a:prstGeom prst="rect">
            <a:avLst/>
          </a:prstGeom>
          <a:solidFill>
            <a:schemeClr val="accent3">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a:lnSpc>
                <a:spcPct val="90000"/>
              </a:lnSpc>
              <a:spcAft>
                <a:spcPts val="612"/>
              </a:spcAft>
            </a:pPr>
            <a:r>
              <a:rPr lang="en-US" sz="2000" dirty="0">
                <a:solidFill>
                  <a:schemeClr val="bg1"/>
                </a:solidFill>
                <a:latin typeface="Segoe UI Semibold" panose="020B0702040204020203" pitchFamily="34" charset="0"/>
                <a:cs typeface="Segoe UI Semibold" panose="020B0702040204020203" pitchFamily="34" charset="0"/>
              </a:rPr>
              <a:t>Build on the OS (IaaS)</a:t>
            </a:r>
          </a:p>
        </p:txBody>
      </p:sp>
      <p:sp>
        <p:nvSpPr>
          <p:cNvPr id="15" name="Rectangle 14"/>
          <p:cNvSpPr/>
          <p:nvPr/>
        </p:nvSpPr>
        <p:spPr bwMode="auto">
          <a:xfrm>
            <a:off x="0" y="0"/>
            <a:ext cx="12436475" cy="4279900"/>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274639" y="1212850"/>
            <a:ext cx="11889564" cy="3028950"/>
          </a:xfrm>
          <a:prstGeom prst="rect">
            <a:avLst/>
          </a:prstGeom>
          <a:solidFill>
            <a:schemeClr val="accent3">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a:lnSpc>
                <a:spcPct val="90000"/>
              </a:lnSpc>
              <a:spcAft>
                <a:spcPts val="612"/>
              </a:spcAft>
            </a:pPr>
            <a:r>
              <a:rPr lang="en-US" sz="2000" dirty="0">
                <a:solidFill>
                  <a:schemeClr val="bg1"/>
                </a:solidFill>
                <a:latin typeface="Segoe UI Semibold" panose="020B0702040204020203" pitchFamily="34" charset="0"/>
                <a:cs typeface="Segoe UI Semibold" panose="020B0702040204020203" pitchFamily="34" charset="0"/>
              </a:rPr>
              <a:t>Build on a Developer Platform (PaaS)</a:t>
            </a:r>
          </a:p>
        </p:txBody>
      </p:sp>
      <p:sp>
        <p:nvSpPr>
          <p:cNvPr id="3" name="Rectangle 2"/>
          <p:cNvSpPr/>
          <p:nvPr/>
        </p:nvSpPr>
        <p:spPr bwMode="auto">
          <a:xfrm>
            <a:off x="9832483" y="1211885"/>
            <a:ext cx="2330442" cy="3028950"/>
          </a:xfrm>
          <a:prstGeom prst="rect">
            <a:avLst/>
          </a:prstGeom>
          <a:solidFill>
            <a:schemeClr val="accent3">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11"/>
          <p:cNvSpPr/>
          <p:nvPr/>
        </p:nvSpPr>
        <p:spPr bwMode="auto">
          <a:xfrm>
            <a:off x="274639" y="3575600"/>
            <a:ext cx="11887199" cy="666200"/>
          </a:xfrm>
          <a:prstGeom prst="rect">
            <a:avLst/>
          </a:prstGeom>
          <a:solidFill>
            <a:schemeClr val="accent3">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bg1"/>
              </a:solidFill>
            </a:endParaRPr>
          </a:p>
        </p:txBody>
      </p:sp>
      <p:grpSp>
        <p:nvGrpSpPr>
          <p:cNvPr id="27" name="Group 26"/>
          <p:cNvGrpSpPr/>
          <p:nvPr/>
        </p:nvGrpSpPr>
        <p:grpSpPr>
          <a:xfrm>
            <a:off x="8001732" y="1828906"/>
            <a:ext cx="1236279" cy="1236279"/>
            <a:chOff x="9754182" y="1828906"/>
            <a:chExt cx="1236279" cy="1236279"/>
          </a:xfrm>
        </p:grpSpPr>
        <p:sp>
          <p:nvSpPr>
            <p:cNvPr id="49" name="Oval 48"/>
            <p:cNvSpPr/>
            <p:nvPr/>
          </p:nvSpPr>
          <p:spPr bwMode="auto">
            <a:xfrm>
              <a:off x="9754182" y="1828906"/>
              <a:ext cx="1236279" cy="1236279"/>
            </a:xfrm>
            <a:prstGeom prst="ellipse">
              <a:avLst/>
            </a:prstGeom>
            <a:solidFill>
              <a:schemeClr val="accent3">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9" name="Picture 5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74409" y="2049133"/>
              <a:ext cx="795824" cy="795824"/>
            </a:xfrm>
            <a:prstGeom prst="rect">
              <a:avLst/>
            </a:prstGeom>
          </p:spPr>
        </p:pic>
      </p:grpSp>
      <p:grpSp>
        <p:nvGrpSpPr>
          <p:cNvPr id="21" name="Group 20"/>
          <p:cNvGrpSpPr/>
          <p:nvPr/>
        </p:nvGrpSpPr>
        <p:grpSpPr>
          <a:xfrm>
            <a:off x="835069" y="1828906"/>
            <a:ext cx="1236279" cy="1236279"/>
            <a:chOff x="1448382" y="1828906"/>
            <a:chExt cx="1236279" cy="1236279"/>
          </a:xfrm>
        </p:grpSpPr>
        <p:sp>
          <p:nvSpPr>
            <p:cNvPr id="5" name="Oval 4"/>
            <p:cNvSpPr/>
            <p:nvPr/>
          </p:nvSpPr>
          <p:spPr bwMode="auto">
            <a:xfrm>
              <a:off x="1448382" y="1828906"/>
              <a:ext cx="1236279" cy="1236279"/>
            </a:xfrm>
            <a:prstGeom prst="ellipse">
              <a:avLst/>
            </a:prstGeom>
            <a:solidFill>
              <a:schemeClr val="accent3">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60" name="Picture 59"/>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728297" y="2108820"/>
              <a:ext cx="676449" cy="676450"/>
            </a:xfrm>
            <a:prstGeom prst="rect">
              <a:avLst/>
            </a:prstGeom>
          </p:spPr>
        </p:pic>
      </p:grpSp>
      <p:grpSp>
        <p:nvGrpSpPr>
          <p:cNvPr id="24" name="Group 23"/>
          <p:cNvGrpSpPr/>
          <p:nvPr/>
        </p:nvGrpSpPr>
        <p:grpSpPr>
          <a:xfrm>
            <a:off x="5622435" y="1828906"/>
            <a:ext cx="1236279" cy="1236279"/>
            <a:chOff x="6985582" y="1828906"/>
            <a:chExt cx="1236279" cy="1236279"/>
          </a:xfrm>
        </p:grpSpPr>
        <p:sp>
          <p:nvSpPr>
            <p:cNvPr id="48" name="Oval 47"/>
            <p:cNvSpPr/>
            <p:nvPr/>
          </p:nvSpPr>
          <p:spPr bwMode="auto">
            <a:xfrm>
              <a:off x="6985582" y="1828906"/>
              <a:ext cx="1236279" cy="1236279"/>
            </a:xfrm>
            <a:prstGeom prst="ellipse">
              <a:avLst/>
            </a:prstGeom>
            <a:solidFill>
              <a:schemeClr val="accent3">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70" name="Group 4"/>
            <p:cNvGrpSpPr>
              <a:grpSpLocks noChangeAspect="1"/>
            </p:cNvGrpSpPr>
            <p:nvPr/>
          </p:nvGrpSpPr>
          <p:grpSpPr bwMode="auto">
            <a:xfrm>
              <a:off x="7208434" y="2113670"/>
              <a:ext cx="790575" cy="666750"/>
              <a:chOff x="3668" y="1993"/>
              <a:chExt cx="498" cy="420"/>
            </a:xfrm>
            <a:solidFill>
              <a:schemeClr val="tx1"/>
            </a:solidFill>
          </p:grpSpPr>
          <p:sp>
            <p:nvSpPr>
              <p:cNvPr id="71" name="Freeform 5"/>
              <p:cNvSpPr>
                <a:spLocks/>
              </p:cNvSpPr>
              <p:nvPr/>
            </p:nvSpPr>
            <p:spPr bwMode="auto">
              <a:xfrm>
                <a:off x="3810" y="1993"/>
                <a:ext cx="223" cy="420"/>
              </a:xfrm>
              <a:custGeom>
                <a:avLst/>
                <a:gdLst>
                  <a:gd name="T0" fmla="*/ 75 w 223"/>
                  <a:gd name="T1" fmla="*/ 0 h 420"/>
                  <a:gd name="T2" fmla="*/ 223 w 223"/>
                  <a:gd name="T3" fmla="*/ 0 h 420"/>
                  <a:gd name="T4" fmla="*/ 129 w 223"/>
                  <a:gd name="T5" fmla="*/ 141 h 420"/>
                  <a:gd name="T6" fmla="*/ 223 w 223"/>
                  <a:gd name="T7" fmla="*/ 141 h 420"/>
                  <a:gd name="T8" fmla="*/ 25 w 223"/>
                  <a:gd name="T9" fmla="*/ 420 h 420"/>
                  <a:gd name="T10" fmla="*/ 94 w 223"/>
                  <a:gd name="T11" fmla="*/ 209 h 420"/>
                  <a:gd name="T12" fmla="*/ 0 w 223"/>
                  <a:gd name="T13" fmla="*/ 209 h 420"/>
                  <a:gd name="T14" fmla="*/ 75 w 223"/>
                  <a:gd name="T15" fmla="*/ 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420">
                    <a:moveTo>
                      <a:pt x="75" y="0"/>
                    </a:moveTo>
                    <a:lnTo>
                      <a:pt x="223" y="0"/>
                    </a:lnTo>
                    <a:lnTo>
                      <a:pt x="129" y="141"/>
                    </a:lnTo>
                    <a:lnTo>
                      <a:pt x="223" y="141"/>
                    </a:lnTo>
                    <a:lnTo>
                      <a:pt x="25" y="420"/>
                    </a:lnTo>
                    <a:lnTo>
                      <a:pt x="94" y="209"/>
                    </a:lnTo>
                    <a:lnTo>
                      <a:pt x="0" y="209"/>
                    </a:lnTo>
                    <a:lnTo>
                      <a:pt x="75"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
              <p:cNvSpPr>
                <a:spLocks/>
              </p:cNvSpPr>
              <p:nvPr/>
            </p:nvSpPr>
            <p:spPr bwMode="auto">
              <a:xfrm>
                <a:off x="3668" y="2057"/>
                <a:ext cx="152" cy="279"/>
              </a:xfrm>
              <a:custGeom>
                <a:avLst/>
                <a:gdLst>
                  <a:gd name="T0" fmla="*/ 15 w 79"/>
                  <a:gd name="T1" fmla="*/ 72 h 144"/>
                  <a:gd name="T2" fmla="*/ 77 w 79"/>
                  <a:gd name="T3" fmla="*/ 10 h 144"/>
                  <a:gd name="T4" fmla="*/ 77 w 79"/>
                  <a:gd name="T5" fmla="*/ 5 h 144"/>
                  <a:gd name="T6" fmla="*/ 74 w 79"/>
                  <a:gd name="T7" fmla="*/ 1 h 144"/>
                  <a:gd name="T8" fmla="*/ 69 w 79"/>
                  <a:gd name="T9" fmla="*/ 1 h 144"/>
                  <a:gd name="T10" fmla="*/ 1 w 79"/>
                  <a:gd name="T11" fmla="*/ 69 h 144"/>
                  <a:gd name="T12" fmla="*/ 0 w 79"/>
                  <a:gd name="T13" fmla="*/ 72 h 144"/>
                  <a:gd name="T14" fmla="*/ 1 w 79"/>
                  <a:gd name="T15" fmla="*/ 74 h 144"/>
                  <a:gd name="T16" fmla="*/ 69 w 79"/>
                  <a:gd name="T17" fmla="*/ 142 h 144"/>
                  <a:gd name="T18" fmla="*/ 74 w 79"/>
                  <a:gd name="T19" fmla="*/ 142 h 144"/>
                  <a:gd name="T20" fmla="*/ 77 w 79"/>
                  <a:gd name="T21" fmla="*/ 139 h 144"/>
                  <a:gd name="T22" fmla="*/ 77 w 79"/>
                  <a:gd name="T23" fmla="*/ 134 h 144"/>
                  <a:gd name="T24" fmla="*/ 15 w 79"/>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44">
                    <a:moveTo>
                      <a:pt x="15" y="72"/>
                    </a:moveTo>
                    <a:cubicBezTo>
                      <a:pt x="77" y="10"/>
                      <a:pt x="77" y="10"/>
                      <a:pt x="77" y="10"/>
                    </a:cubicBezTo>
                    <a:cubicBezTo>
                      <a:pt x="79" y="8"/>
                      <a:pt x="79" y="6"/>
                      <a:pt x="77" y="5"/>
                    </a:cubicBezTo>
                    <a:cubicBezTo>
                      <a:pt x="74" y="1"/>
                      <a:pt x="74" y="1"/>
                      <a:pt x="74" y="1"/>
                    </a:cubicBezTo>
                    <a:cubicBezTo>
                      <a:pt x="72" y="0"/>
                      <a:pt x="70" y="0"/>
                      <a:pt x="69" y="1"/>
                    </a:cubicBezTo>
                    <a:cubicBezTo>
                      <a:pt x="1" y="69"/>
                      <a:pt x="1" y="69"/>
                      <a:pt x="1" y="69"/>
                    </a:cubicBezTo>
                    <a:cubicBezTo>
                      <a:pt x="0" y="70"/>
                      <a:pt x="0" y="71"/>
                      <a:pt x="0" y="72"/>
                    </a:cubicBezTo>
                    <a:cubicBezTo>
                      <a:pt x="0" y="73"/>
                      <a:pt x="0" y="74"/>
                      <a:pt x="1" y="74"/>
                    </a:cubicBezTo>
                    <a:cubicBezTo>
                      <a:pt x="69" y="142"/>
                      <a:pt x="69" y="142"/>
                      <a:pt x="69" y="142"/>
                    </a:cubicBezTo>
                    <a:cubicBezTo>
                      <a:pt x="70" y="144"/>
                      <a:pt x="72" y="144"/>
                      <a:pt x="74" y="142"/>
                    </a:cubicBezTo>
                    <a:cubicBezTo>
                      <a:pt x="77" y="139"/>
                      <a:pt x="77" y="139"/>
                      <a:pt x="77" y="139"/>
                    </a:cubicBezTo>
                    <a:cubicBezTo>
                      <a:pt x="79" y="137"/>
                      <a:pt x="79" y="135"/>
                      <a:pt x="77" y="134"/>
                    </a:cubicBezTo>
                    <a:lnTo>
                      <a:pt x="15" y="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
              <p:cNvSpPr>
                <a:spLocks/>
              </p:cNvSpPr>
              <p:nvPr/>
            </p:nvSpPr>
            <p:spPr bwMode="auto">
              <a:xfrm>
                <a:off x="4012" y="2057"/>
                <a:ext cx="154" cy="279"/>
              </a:xfrm>
              <a:custGeom>
                <a:avLst/>
                <a:gdLst>
                  <a:gd name="T0" fmla="*/ 64 w 80"/>
                  <a:gd name="T1" fmla="*/ 72 h 144"/>
                  <a:gd name="T2" fmla="*/ 2 w 80"/>
                  <a:gd name="T3" fmla="*/ 10 h 144"/>
                  <a:gd name="T4" fmla="*/ 2 w 80"/>
                  <a:gd name="T5" fmla="*/ 5 h 144"/>
                  <a:gd name="T6" fmla="*/ 5 w 80"/>
                  <a:gd name="T7" fmla="*/ 1 h 144"/>
                  <a:gd name="T8" fmla="*/ 10 w 80"/>
                  <a:gd name="T9" fmla="*/ 1 h 144"/>
                  <a:gd name="T10" fmla="*/ 78 w 80"/>
                  <a:gd name="T11" fmla="*/ 69 h 144"/>
                  <a:gd name="T12" fmla="*/ 80 w 80"/>
                  <a:gd name="T13" fmla="*/ 72 h 144"/>
                  <a:gd name="T14" fmla="*/ 78 w 80"/>
                  <a:gd name="T15" fmla="*/ 74 h 144"/>
                  <a:gd name="T16" fmla="*/ 10 w 80"/>
                  <a:gd name="T17" fmla="*/ 142 h 144"/>
                  <a:gd name="T18" fmla="*/ 5 w 80"/>
                  <a:gd name="T19" fmla="*/ 142 h 144"/>
                  <a:gd name="T20" fmla="*/ 2 w 80"/>
                  <a:gd name="T21" fmla="*/ 139 h 144"/>
                  <a:gd name="T22" fmla="*/ 2 w 80"/>
                  <a:gd name="T23" fmla="*/ 134 h 144"/>
                  <a:gd name="T24" fmla="*/ 64 w 80"/>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44">
                    <a:moveTo>
                      <a:pt x="64" y="72"/>
                    </a:moveTo>
                    <a:cubicBezTo>
                      <a:pt x="2" y="10"/>
                      <a:pt x="2" y="10"/>
                      <a:pt x="2" y="10"/>
                    </a:cubicBezTo>
                    <a:cubicBezTo>
                      <a:pt x="0" y="8"/>
                      <a:pt x="0" y="6"/>
                      <a:pt x="2" y="5"/>
                    </a:cubicBezTo>
                    <a:cubicBezTo>
                      <a:pt x="5" y="1"/>
                      <a:pt x="5" y="1"/>
                      <a:pt x="5" y="1"/>
                    </a:cubicBezTo>
                    <a:cubicBezTo>
                      <a:pt x="7" y="0"/>
                      <a:pt x="9" y="0"/>
                      <a:pt x="10" y="1"/>
                    </a:cubicBezTo>
                    <a:cubicBezTo>
                      <a:pt x="78" y="69"/>
                      <a:pt x="78" y="69"/>
                      <a:pt x="78" y="69"/>
                    </a:cubicBezTo>
                    <a:cubicBezTo>
                      <a:pt x="79" y="70"/>
                      <a:pt x="80" y="71"/>
                      <a:pt x="80" y="72"/>
                    </a:cubicBezTo>
                    <a:cubicBezTo>
                      <a:pt x="80" y="73"/>
                      <a:pt x="79" y="74"/>
                      <a:pt x="78" y="74"/>
                    </a:cubicBezTo>
                    <a:cubicBezTo>
                      <a:pt x="10" y="142"/>
                      <a:pt x="10" y="142"/>
                      <a:pt x="10" y="142"/>
                    </a:cubicBezTo>
                    <a:cubicBezTo>
                      <a:pt x="9" y="144"/>
                      <a:pt x="7" y="144"/>
                      <a:pt x="5" y="142"/>
                    </a:cubicBezTo>
                    <a:cubicBezTo>
                      <a:pt x="2" y="139"/>
                      <a:pt x="2" y="139"/>
                      <a:pt x="2" y="139"/>
                    </a:cubicBezTo>
                    <a:cubicBezTo>
                      <a:pt x="0" y="137"/>
                      <a:pt x="0" y="135"/>
                      <a:pt x="2" y="134"/>
                    </a:cubicBezTo>
                    <a:lnTo>
                      <a:pt x="64" y="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2" name="Group 21"/>
          <p:cNvGrpSpPr/>
          <p:nvPr/>
        </p:nvGrpSpPr>
        <p:grpSpPr>
          <a:xfrm>
            <a:off x="3229863" y="1828906"/>
            <a:ext cx="1236279" cy="1236279"/>
            <a:chOff x="4216982" y="1828906"/>
            <a:chExt cx="1236279" cy="1236279"/>
          </a:xfrm>
        </p:grpSpPr>
        <p:sp>
          <p:nvSpPr>
            <p:cNvPr id="47" name="Oval 46"/>
            <p:cNvSpPr/>
            <p:nvPr/>
          </p:nvSpPr>
          <p:spPr bwMode="auto">
            <a:xfrm>
              <a:off x="4216982" y="1828906"/>
              <a:ext cx="1236279" cy="1236279"/>
            </a:xfrm>
            <a:prstGeom prst="ellipse">
              <a:avLst/>
            </a:prstGeom>
            <a:solidFill>
              <a:schemeClr val="accent3">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7" name="Freeform 76"/>
            <p:cNvSpPr/>
            <p:nvPr/>
          </p:nvSpPr>
          <p:spPr bwMode="auto">
            <a:xfrm>
              <a:off x="4493299" y="2113846"/>
              <a:ext cx="683645" cy="666398"/>
            </a:xfrm>
            <a:custGeom>
              <a:avLst/>
              <a:gdLst>
                <a:gd name="connsiteX0" fmla="*/ 425155 w 683645"/>
                <a:gd name="connsiteY0" fmla="*/ 182459 h 666398"/>
                <a:gd name="connsiteX1" fmla="*/ 423339 w 683645"/>
                <a:gd name="connsiteY1" fmla="*/ 185153 h 666398"/>
                <a:gd name="connsiteX2" fmla="*/ 346646 w 683645"/>
                <a:gd name="connsiteY2" fmla="*/ 216920 h 666398"/>
                <a:gd name="connsiteX3" fmla="*/ 269953 w 683645"/>
                <a:gd name="connsiteY3" fmla="*/ 185153 h 666398"/>
                <a:gd name="connsiteX4" fmla="*/ 269217 w 683645"/>
                <a:gd name="connsiteY4" fmla="*/ 184060 h 666398"/>
                <a:gd name="connsiteX5" fmla="*/ 211145 w 683645"/>
                <a:gd name="connsiteY5" fmla="*/ 223213 h 666398"/>
                <a:gd name="connsiteX6" fmla="*/ 205085 w 683645"/>
                <a:gd name="connsiteY6" fmla="*/ 232201 h 666398"/>
                <a:gd name="connsiteX7" fmla="*/ 208397 w 683645"/>
                <a:gd name="connsiteY7" fmla="*/ 237114 h 666398"/>
                <a:gd name="connsiteX8" fmla="*/ 216920 w 683645"/>
                <a:gd name="connsiteY8" fmla="*/ 279332 h 666398"/>
                <a:gd name="connsiteX9" fmla="*/ 185153 w 683645"/>
                <a:gd name="connsiteY9" fmla="*/ 356025 h 666398"/>
                <a:gd name="connsiteX10" fmla="*/ 155849 w 683645"/>
                <a:gd name="connsiteY10" fmla="*/ 375782 h 666398"/>
                <a:gd name="connsiteX11" fmla="*/ 158245 w 683645"/>
                <a:gd name="connsiteY11" fmla="*/ 399554 h 666398"/>
                <a:gd name="connsiteX12" fmla="*/ 169553 w 683645"/>
                <a:gd name="connsiteY12" fmla="*/ 435983 h 666398"/>
                <a:gd name="connsiteX13" fmla="*/ 179657 w 683645"/>
                <a:gd name="connsiteY13" fmla="*/ 450969 h 666398"/>
                <a:gd name="connsiteX14" fmla="*/ 187040 w 683645"/>
                <a:gd name="connsiteY14" fmla="*/ 449478 h 666398"/>
                <a:gd name="connsiteX15" fmla="*/ 286977 w 683645"/>
                <a:gd name="connsiteY15" fmla="*/ 515721 h 666398"/>
                <a:gd name="connsiteX16" fmla="*/ 292533 w 683645"/>
                <a:gd name="connsiteY16" fmla="*/ 543239 h 666398"/>
                <a:gd name="connsiteX17" fmla="*/ 348373 w 683645"/>
                <a:gd name="connsiteY17" fmla="*/ 554513 h 666398"/>
                <a:gd name="connsiteX18" fmla="*/ 388073 w 683645"/>
                <a:gd name="connsiteY18" fmla="*/ 546498 h 666398"/>
                <a:gd name="connsiteX19" fmla="*/ 394287 w 683645"/>
                <a:gd name="connsiteY19" fmla="*/ 515721 h 666398"/>
                <a:gd name="connsiteX20" fmla="*/ 494223 w 683645"/>
                <a:gd name="connsiteY20" fmla="*/ 449478 h 666398"/>
                <a:gd name="connsiteX21" fmla="*/ 515235 w 683645"/>
                <a:gd name="connsiteY21" fmla="*/ 453720 h 666398"/>
                <a:gd name="connsiteX22" fmla="*/ 527193 w 683645"/>
                <a:gd name="connsiteY22" fmla="*/ 435983 h 666398"/>
                <a:gd name="connsiteX23" fmla="*/ 538501 w 683645"/>
                <a:gd name="connsiteY23" fmla="*/ 399554 h 666398"/>
                <a:gd name="connsiteX24" fmla="*/ 540395 w 683645"/>
                <a:gd name="connsiteY24" fmla="*/ 380768 h 666398"/>
                <a:gd name="connsiteX25" fmla="*/ 532968 w 683645"/>
                <a:gd name="connsiteY25" fmla="*/ 379269 h 666398"/>
                <a:gd name="connsiteX26" fmla="*/ 466725 w 683645"/>
                <a:gd name="connsiteY26" fmla="*/ 279332 h 666398"/>
                <a:gd name="connsiteX27" fmla="*/ 475249 w 683645"/>
                <a:gd name="connsiteY27" fmla="*/ 237114 h 666398"/>
                <a:gd name="connsiteX28" fmla="*/ 484928 w 683645"/>
                <a:gd name="connsiteY28" fmla="*/ 222758 h 666398"/>
                <a:gd name="connsiteX29" fmla="*/ 346646 w 683645"/>
                <a:gd name="connsiteY29" fmla="*/ 0 h 666398"/>
                <a:gd name="connsiteX30" fmla="*/ 455106 w 683645"/>
                <a:gd name="connsiteY30" fmla="*/ 108460 h 666398"/>
                <a:gd name="connsiteX31" fmla="*/ 448141 w 683645"/>
                <a:gd name="connsiteY31" fmla="*/ 142962 h 666398"/>
                <a:gd name="connsiteX32" fmla="*/ 517573 w 683645"/>
                <a:gd name="connsiteY32" fmla="*/ 189775 h 666398"/>
                <a:gd name="connsiteX33" fmla="*/ 532968 w 683645"/>
                <a:gd name="connsiteY33" fmla="*/ 179395 h 666398"/>
                <a:gd name="connsiteX34" fmla="*/ 575185 w 683645"/>
                <a:gd name="connsiteY34" fmla="*/ 170872 h 666398"/>
                <a:gd name="connsiteX35" fmla="*/ 683645 w 683645"/>
                <a:gd name="connsiteY35" fmla="*/ 279332 h 666398"/>
                <a:gd name="connsiteX36" fmla="*/ 617403 w 683645"/>
                <a:gd name="connsiteY36" fmla="*/ 379269 h 666398"/>
                <a:gd name="connsiteX37" fmla="*/ 586369 w 683645"/>
                <a:gd name="connsiteY37" fmla="*/ 385534 h 666398"/>
                <a:gd name="connsiteX38" fmla="*/ 584012 w 683645"/>
                <a:gd name="connsiteY38" fmla="*/ 408917 h 666398"/>
                <a:gd name="connsiteX39" fmla="*/ 569997 w 683645"/>
                <a:gd name="connsiteY39" fmla="*/ 454066 h 666398"/>
                <a:gd name="connsiteX40" fmla="*/ 559443 w 683645"/>
                <a:gd name="connsiteY40" fmla="*/ 473510 h 666398"/>
                <a:gd name="connsiteX41" fmla="*/ 570916 w 683645"/>
                <a:gd name="connsiteY41" fmla="*/ 481245 h 666398"/>
                <a:gd name="connsiteX42" fmla="*/ 602683 w 683645"/>
                <a:gd name="connsiteY42" fmla="*/ 557938 h 666398"/>
                <a:gd name="connsiteX43" fmla="*/ 494223 w 683645"/>
                <a:gd name="connsiteY43" fmla="*/ 666398 h 666398"/>
                <a:gd name="connsiteX44" fmla="*/ 394287 w 683645"/>
                <a:gd name="connsiteY44" fmla="*/ 600156 h 666398"/>
                <a:gd name="connsiteX45" fmla="*/ 393531 w 683645"/>
                <a:gd name="connsiteY45" fmla="*/ 596415 h 666398"/>
                <a:gd name="connsiteX46" fmla="*/ 348374 w 683645"/>
                <a:gd name="connsiteY46" fmla="*/ 600967 h 666398"/>
                <a:gd name="connsiteX47" fmla="*/ 299900 w 683645"/>
                <a:gd name="connsiteY47" fmla="*/ 596081 h 666398"/>
                <a:gd name="connsiteX48" fmla="*/ 288513 w 683645"/>
                <a:gd name="connsiteY48" fmla="*/ 592546 h 666398"/>
                <a:gd name="connsiteX49" fmla="*/ 286977 w 683645"/>
                <a:gd name="connsiteY49" fmla="*/ 600156 h 666398"/>
                <a:gd name="connsiteX50" fmla="*/ 187040 w 683645"/>
                <a:gd name="connsiteY50" fmla="*/ 666398 h 666398"/>
                <a:gd name="connsiteX51" fmla="*/ 78580 w 683645"/>
                <a:gd name="connsiteY51" fmla="*/ 557938 h 666398"/>
                <a:gd name="connsiteX52" fmla="*/ 110347 w 683645"/>
                <a:gd name="connsiteY52" fmla="*/ 481245 h 666398"/>
                <a:gd name="connsiteX53" fmla="*/ 133157 w 683645"/>
                <a:gd name="connsiteY53" fmla="*/ 465867 h 666398"/>
                <a:gd name="connsiteX54" fmla="*/ 126752 w 683645"/>
                <a:gd name="connsiteY54" fmla="*/ 454066 h 666398"/>
                <a:gd name="connsiteX55" fmla="*/ 112737 w 683645"/>
                <a:gd name="connsiteY55" fmla="*/ 408917 h 666398"/>
                <a:gd name="connsiteX56" fmla="*/ 110564 w 683645"/>
                <a:gd name="connsiteY56" fmla="*/ 387367 h 666398"/>
                <a:gd name="connsiteX57" fmla="*/ 108460 w 683645"/>
                <a:gd name="connsiteY57" fmla="*/ 387792 h 666398"/>
                <a:gd name="connsiteX58" fmla="*/ 0 w 683645"/>
                <a:gd name="connsiteY58" fmla="*/ 279332 h 666398"/>
                <a:gd name="connsiteX59" fmla="*/ 108460 w 683645"/>
                <a:gd name="connsiteY59" fmla="*/ 170872 h 666398"/>
                <a:gd name="connsiteX60" fmla="*/ 150678 w 683645"/>
                <a:gd name="connsiteY60" fmla="*/ 179395 h 666398"/>
                <a:gd name="connsiteX61" fmla="*/ 174242 w 683645"/>
                <a:gd name="connsiteY61" fmla="*/ 195283 h 666398"/>
                <a:gd name="connsiteX62" fmla="*/ 178298 w 683645"/>
                <a:gd name="connsiteY62" fmla="*/ 190367 h 666398"/>
                <a:gd name="connsiteX63" fmla="*/ 245566 w 683645"/>
                <a:gd name="connsiteY63" fmla="*/ 145013 h 666398"/>
                <a:gd name="connsiteX64" fmla="*/ 238186 w 683645"/>
                <a:gd name="connsiteY64" fmla="*/ 108460 h 666398"/>
                <a:gd name="connsiteX65" fmla="*/ 346646 w 683645"/>
                <a:gd name="connsiteY65" fmla="*/ 0 h 66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83645" h="666398">
                  <a:moveTo>
                    <a:pt x="425155" y="182459"/>
                  </a:moveTo>
                  <a:lnTo>
                    <a:pt x="423339" y="185153"/>
                  </a:lnTo>
                  <a:cubicBezTo>
                    <a:pt x="403712" y="204780"/>
                    <a:pt x="376597" y="216920"/>
                    <a:pt x="346646" y="216920"/>
                  </a:cubicBezTo>
                  <a:cubicBezTo>
                    <a:pt x="316696" y="216920"/>
                    <a:pt x="289581" y="204780"/>
                    <a:pt x="269953" y="185153"/>
                  </a:cubicBezTo>
                  <a:lnTo>
                    <a:pt x="269217" y="184060"/>
                  </a:lnTo>
                  <a:lnTo>
                    <a:pt x="211145" y="223213"/>
                  </a:lnTo>
                  <a:lnTo>
                    <a:pt x="205085" y="232201"/>
                  </a:lnTo>
                  <a:lnTo>
                    <a:pt x="208397" y="237114"/>
                  </a:lnTo>
                  <a:cubicBezTo>
                    <a:pt x="213885" y="250090"/>
                    <a:pt x="216920" y="264357"/>
                    <a:pt x="216920" y="279332"/>
                  </a:cubicBezTo>
                  <a:cubicBezTo>
                    <a:pt x="216920" y="309282"/>
                    <a:pt x="204781" y="336397"/>
                    <a:pt x="185153" y="356025"/>
                  </a:cubicBezTo>
                  <a:lnTo>
                    <a:pt x="155849" y="375782"/>
                  </a:lnTo>
                  <a:lnTo>
                    <a:pt x="158245" y="399554"/>
                  </a:lnTo>
                  <a:cubicBezTo>
                    <a:pt x="160830" y="412187"/>
                    <a:pt x="164643" y="424374"/>
                    <a:pt x="169553" y="435983"/>
                  </a:cubicBezTo>
                  <a:lnTo>
                    <a:pt x="179657" y="450969"/>
                  </a:lnTo>
                  <a:lnTo>
                    <a:pt x="187040" y="449478"/>
                  </a:lnTo>
                  <a:cubicBezTo>
                    <a:pt x="231966" y="449478"/>
                    <a:pt x="270512" y="476793"/>
                    <a:pt x="286977" y="515721"/>
                  </a:cubicBezTo>
                  <a:lnTo>
                    <a:pt x="292533" y="543239"/>
                  </a:lnTo>
                  <a:lnTo>
                    <a:pt x="348373" y="554513"/>
                  </a:lnTo>
                  <a:lnTo>
                    <a:pt x="388073" y="546498"/>
                  </a:lnTo>
                  <a:lnTo>
                    <a:pt x="394287" y="515721"/>
                  </a:lnTo>
                  <a:cubicBezTo>
                    <a:pt x="410752" y="476793"/>
                    <a:pt x="449297" y="449478"/>
                    <a:pt x="494223" y="449478"/>
                  </a:cubicBezTo>
                  <a:lnTo>
                    <a:pt x="515235" y="453720"/>
                  </a:lnTo>
                  <a:lnTo>
                    <a:pt x="527193" y="435983"/>
                  </a:lnTo>
                  <a:cubicBezTo>
                    <a:pt x="532103" y="424374"/>
                    <a:pt x="535916" y="412187"/>
                    <a:pt x="538501" y="399554"/>
                  </a:cubicBezTo>
                  <a:lnTo>
                    <a:pt x="540395" y="380768"/>
                  </a:lnTo>
                  <a:lnTo>
                    <a:pt x="532968" y="379269"/>
                  </a:lnTo>
                  <a:cubicBezTo>
                    <a:pt x="494040" y="362803"/>
                    <a:pt x="466725" y="324258"/>
                    <a:pt x="466725" y="279332"/>
                  </a:cubicBezTo>
                  <a:cubicBezTo>
                    <a:pt x="466725" y="264357"/>
                    <a:pt x="469760" y="250090"/>
                    <a:pt x="475249" y="237114"/>
                  </a:cubicBezTo>
                  <a:lnTo>
                    <a:pt x="484928" y="222758"/>
                  </a:lnTo>
                  <a:close/>
                  <a:moveTo>
                    <a:pt x="346646" y="0"/>
                  </a:moveTo>
                  <a:cubicBezTo>
                    <a:pt x="406547" y="0"/>
                    <a:pt x="455106" y="48559"/>
                    <a:pt x="455106" y="108460"/>
                  </a:cubicBezTo>
                  <a:lnTo>
                    <a:pt x="448141" y="142962"/>
                  </a:lnTo>
                  <a:lnTo>
                    <a:pt x="517573" y="189775"/>
                  </a:lnTo>
                  <a:lnTo>
                    <a:pt x="532968" y="179395"/>
                  </a:lnTo>
                  <a:cubicBezTo>
                    <a:pt x="545944" y="173907"/>
                    <a:pt x="560210" y="170872"/>
                    <a:pt x="575185" y="170872"/>
                  </a:cubicBezTo>
                  <a:cubicBezTo>
                    <a:pt x="635086" y="170872"/>
                    <a:pt x="683645" y="219431"/>
                    <a:pt x="683645" y="279332"/>
                  </a:cubicBezTo>
                  <a:cubicBezTo>
                    <a:pt x="683645" y="324258"/>
                    <a:pt x="656331" y="362803"/>
                    <a:pt x="617403" y="379269"/>
                  </a:cubicBezTo>
                  <a:lnTo>
                    <a:pt x="586369" y="385534"/>
                  </a:lnTo>
                  <a:lnTo>
                    <a:pt x="584012" y="408917"/>
                  </a:lnTo>
                  <a:cubicBezTo>
                    <a:pt x="580808" y="424574"/>
                    <a:pt x="576082" y="439678"/>
                    <a:pt x="569997" y="454066"/>
                  </a:cubicBezTo>
                  <a:lnTo>
                    <a:pt x="559443" y="473510"/>
                  </a:lnTo>
                  <a:lnTo>
                    <a:pt x="570916" y="481245"/>
                  </a:lnTo>
                  <a:cubicBezTo>
                    <a:pt x="590543" y="500873"/>
                    <a:pt x="602683" y="527988"/>
                    <a:pt x="602683" y="557938"/>
                  </a:cubicBezTo>
                  <a:cubicBezTo>
                    <a:pt x="602683" y="617839"/>
                    <a:pt x="554124" y="666398"/>
                    <a:pt x="494223" y="666398"/>
                  </a:cubicBezTo>
                  <a:cubicBezTo>
                    <a:pt x="449297" y="666398"/>
                    <a:pt x="410752" y="639084"/>
                    <a:pt x="394287" y="600156"/>
                  </a:cubicBezTo>
                  <a:lnTo>
                    <a:pt x="393531" y="596415"/>
                  </a:lnTo>
                  <a:lnTo>
                    <a:pt x="348374" y="600967"/>
                  </a:lnTo>
                  <a:cubicBezTo>
                    <a:pt x="331770" y="600967"/>
                    <a:pt x="315558" y="599285"/>
                    <a:pt x="299900" y="596081"/>
                  </a:cubicBezTo>
                  <a:lnTo>
                    <a:pt x="288513" y="592546"/>
                  </a:lnTo>
                  <a:lnTo>
                    <a:pt x="286977" y="600156"/>
                  </a:lnTo>
                  <a:cubicBezTo>
                    <a:pt x="270512" y="639084"/>
                    <a:pt x="231966" y="666398"/>
                    <a:pt x="187040" y="666398"/>
                  </a:cubicBezTo>
                  <a:cubicBezTo>
                    <a:pt x="127139" y="666398"/>
                    <a:pt x="78580" y="617839"/>
                    <a:pt x="78580" y="557938"/>
                  </a:cubicBezTo>
                  <a:cubicBezTo>
                    <a:pt x="78580" y="527988"/>
                    <a:pt x="90720" y="500873"/>
                    <a:pt x="110347" y="481245"/>
                  </a:cubicBezTo>
                  <a:lnTo>
                    <a:pt x="133157" y="465867"/>
                  </a:lnTo>
                  <a:lnTo>
                    <a:pt x="126752" y="454066"/>
                  </a:lnTo>
                  <a:cubicBezTo>
                    <a:pt x="120666" y="439678"/>
                    <a:pt x="115941" y="424575"/>
                    <a:pt x="112737" y="408917"/>
                  </a:cubicBezTo>
                  <a:lnTo>
                    <a:pt x="110564" y="387367"/>
                  </a:lnTo>
                  <a:lnTo>
                    <a:pt x="108460" y="387792"/>
                  </a:lnTo>
                  <a:cubicBezTo>
                    <a:pt x="48559" y="387792"/>
                    <a:pt x="0" y="339233"/>
                    <a:pt x="0" y="279332"/>
                  </a:cubicBezTo>
                  <a:cubicBezTo>
                    <a:pt x="0" y="219431"/>
                    <a:pt x="48559" y="170872"/>
                    <a:pt x="108460" y="170872"/>
                  </a:cubicBezTo>
                  <a:cubicBezTo>
                    <a:pt x="123436" y="170872"/>
                    <a:pt x="137702" y="173907"/>
                    <a:pt x="150678" y="179395"/>
                  </a:cubicBezTo>
                  <a:lnTo>
                    <a:pt x="174242" y="195283"/>
                  </a:lnTo>
                  <a:lnTo>
                    <a:pt x="178298" y="190367"/>
                  </a:lnTo>
                  <a:lnTo>
                    <a:pt x="245566" y="145013"/>
                  </a:lnTo>
                  <a:lnTo>
                    <a:pt x="238186" y="108460"/>
                  </a:lnTo>
                  <a:cubicBezTo>
                    <a:pt x="238186" y="48559"/>
                    <a:pt x="286745" y="0"/>
                    <a:pt x="34664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2" name="TextBox 51"/>
          <p:cNvSpPr txBox="1"/>
          <p:nvPr/>
        </p:nvSpPr>
        <p:spPr>
          <a:xfrm>
            <a:off x="7402762" y="3108297"/>
            <a:ext cx="2434218" cy="544765"/>
          </a:xfrm>
          <a:prstGeom prst="rect">
            <a:avLst/>
          </a:prstGeom>
          <a:noFill/>
        </p:spPr>
        <p:txBody>
          <a:bodyPr wrap="square" lIns="274320" tIns="146304" rIns="27432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567">
              <a:defRPr/>
            </a:pPr>
            <a:r>
              <a:rPr lang="en-US" sz="1800" kern="0" dirty="0">
                <a:solidFill>
                  <a:schemeClr val="bg1"/>
                </a:solidFill>
                <a:latin typeface="Segoe UI Semibold" panose="020B0702040204020203" pitchFamily="34" charset="0"/>
              </a:rPr>
              <a:t>Cloud Services</a:t>
            </a:r>
          </a:p>
        </p:txBody>
      </p:sp>
      <p:sp>
        <p:nvSpPr>
          <p:cNvPr id="62" name="TextBox 61"/>
          <p:cNvSpPr txBox="1"/>
          <p:nvPr/>
        </p:nvSpPr>
        <p:spPr>
          <a:xfrm>
            <a:off x="2782726" y="3108297"/>
            <a:ext cx="2130552" cy="544765"/>
          </a:xfrm>
          <a:prstGeom prst="rect">
            <a:avLst/>
          </a:prstGeom>
          <a:noFill/>
        </p:spPr>
        <p:txBody>
          <a:bodyPr wrap="square" lIns="274320" tIns="146304" rIns="27432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567">
              <a:defRPr/>
            </a:pPr>
            <a:r>
              <a:rPr lang="en-US" sz="1800" kern="0" dirty="0">
                <a:solidFill>
                  <a:schemeClr val="bg1"/>
                </a:solidFill>
                <a:latin typeface="Segoe UI Semibold" panose="020B0702040204020203" pitchFamily="34" charset="0"/>
              </a:rPr>
              <a:t>Service Fabric</a:t>
            </a:r>
          </a:p>
        </p:txBody>
      </p:sp>
      <p:sp>
        <p:nvSpPr>
          <p:cNvPr id="75" name="TextBox 74"/>
          <p:cNvSpPr txBox="1"/>
          <p:nvPr/>
        </p:nvSpPr>
        <p:spPr>
          <a:xfrm>
            <a:off x="387932" y="3108297"/>
            <a:ext cx="2130552" cy="544765"/>
          </a:xfrm>
          <a:prstGeom prst="rect">
            <a:avLst/>
          </a:prstGeom>
          <a:noFill/>
        </p:spPr>
        <p:txBody>
          <a:bodyPr wrap="square" lIns="274320" tIns="146304" rIns="27432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567">
              <a:defRPr/>
            </a:pPr>
            <a:r>
              <a:rPr lang="en-US" sz="1800" kern="0" dirty="0">
                <a:solidFill>
                  <a:schemeClr val="bg1"/>
                </a:solidFill>
                <a:latin typeface="Segoe UI Semibold" panose="020B0702040204020203" pitchFamily="34" charset="0"/>
              </a:rPr>
              <a:t>App Service</a:t>
            </a:r>
          </a:p>
        </p:txBody>
      </p:sp>
      <p:sp>
        <p:nvSpPr>
          <p:cNvPr id="82" name="TextBox 81"/>
          <p:cNvSpPr txBox="1"/>
          <p:nvPr/>
        </p:nvSpPr>
        <p:spPr>
          <a:xfrm>
            <a:off x="5016019" y="3108297"/>
            <a:ext cx="2449110" cy="544765"/>
          </a:xfrm>
          <a:prstGeom prst="rect">
            <a:avLst/>
          </a:prstGeom>
          <a:noFill/>
        </p:spPr>
        <p:txBody>
          <a:bodyPr wrap="square" lIns="274320" tIns="146304" rIns="27432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567">
              <a:defRPr/>
            </a:pPr>
            <a:r>
              <a:rPr lang="en-US" sz="1800" kern="0" dirty="0">
                <a:solidFill>
                  <a:schemeClr val="bg1"/>
                </a:solidFill>
                <a:latin typeface="Segoe UI Semibold" panose="020B0702040204020203" pitchFamily="34" charset="0"/>
              </a:rPr>
              <a:t>Functions</a:t>
            </a:r>
          </a:p>
        </p:txBody>
      </p:sp>
      <p:sp>
        <p:nvSpPr>
          <p:cNvPr id="53" name="TextBox 52"/>
          <p:cNvSpPr txBox="1"/>
          <p:nvPr/>
        </p:nvSpPr>
        <p:spPr>
          <a:xfrm>
            <a:off x="7248271" y="3575600"/>
            <a:ext cx="2743200" cy="680186"/>
          </a:xfrm>
          <a:prstGeom prst="rect">
            <a:avLst/>
          </a:prstGeom>
          <a:noFill/>
        </p:spPr>
        <p:txBody>
          <a:bodyPr wrap="square" lIns="274320" tIns="146304" rIns="274320" bIns="146304" rtlCol="0">
            <a:spAutoFit/>
          </a:bodyPr>
          <a:lstStyle/>
          <a:p>
            <a:pPr algn="ctr" defTabSz="932567">
              <a:lnSpc>
                <a:spcPts val="1530"/>
              </a:lnSpc>
              <a:defRPr/>
            </a:pPr>
            <a:r>
              <a:rPr lang="en-NZ" sz="1400" kern="0" dirty="0">
                <a:solidFill>
                  <a:schemeClr val="bg1"/>
                </a:solidFill>
                <a:latin typeface="Segoe UI" panose="020B0502040204020203" pitchFamily="34" charset="0"/>
                <a:cs typeface="Segoe UI" panose="020B0502040204020203" pitchFamily="34" charset="0"/>
              </a:rPr>
              <a:t>Custom monolithic </a:t>
            </a:r>
            <a:br>
              <a:rPr lang="en-NZ" sz="1400" kern="0" dirty="0">
                <a:solidFill>
                  <a:schemeClr val="bg1"/>
                </a:solidFill>
                <a:latin typeface="Segoe UI" panose="020B0502040204020203" pitchFamily="34" charset="0"/>
                <a:cs typeface="Segoe UI" panose="020B0502040204020203" pitchFamily="34" charset="0"/>
              </a:rPr>
            </a:br>
            <a:r>
              <a:rPr lang="en-NZ" sz="1400" kern="0" dirty="0">
                <a:solidFill>
                  <a:schemeClr val="bg1"/>
                </a:solidFill>
                <a:latin typeface="Segoe UI" panose="020B0502040204020203" pitchFamily="34" charset="0"/>
                <a:cs typeface="Segoe UI" panose="020B0502040204020203" pitchFamily="34" charset="0"/>
              </a:rPr>
              <a:t>3-tier stateless apps</a:t>
            </a:r>
          </a:p>
        </p:txBody>
      </p:sp>
      <p:sp>
        <p:nvSpPr>
          <p:cNvPr id="66" name="TextBox 65"/>
          <p:cNvSpPr txBox="1"/>
          <p:nvPr/>
        </p:nvSpPr>
        <p:spPr>
          <a:xfrm>
            <a:off x="2476402" y="3575600"/>
            <a:ext cx="2743200" cy="680186"/>
          </a:xfrm>
          <a:prstGeom prst="rect">
            <a:avLst/>
          </a:prstGeom>
          <a:noFill/>
        </p:spPr>
        <p:txBody>
          <a:bodyPr wrap="square" lIns="274320" tIns="146304" rIns="274320" bIns="146304" rtlCol="0">
            <a:spAutoFit/>
          </a:bodyPr>
          <a:lstStyle/>
          <a:p>
            <a:pPr algn="ctr" defTabSz="932567">
              <a:lnSpc>
                <a:spcPts val="1530"/>
              </a:lnSpc>
              <a:defRPr/>
            </a:pPr>
            <a:r>
              <a:rPr lang="en-NZ" sz="1400" kern="0" dirty="0">
                <a:solidFill>
                  <a:schemeClr val="bg1"/>
                </a:solidFill>
                <a:latin typeface="Segoe UI" panose="020B0502040204020203" pitchFamily="34" charset="0"/>
                <a:cs typeface="Segoe UI" panose="020B0502040204020203" pitchFamily="34" charset="0"/>
              </a:rPr>
              <a:t>Cloud native, </a:t>
            </a:r>
            <a:br>
              <a:rPr lang="en-NZ" sz="1400" kern="0" dirty="0">
                <a:solidFill>
                  <a:schemeClr val="bg1"/>
                </a:solidFill>
                <a:latin typeface="Segoe UI" panose="020B0502040204020203" pitchFamily="34" charset="0"/>
                <a:cs typeface="Segoe UI" panose="020B0502040204020203" pitchFamily="34" charset="0"/>
              </a:rPr>
            </a:br>
            <a:r>
              <a:rPr lang="en-NZ" sz="1400" kern="0" dirty="0">
                <a:solidFill>
                  <a:schemeClr val="bg1"/>
                </a:solidFill>
                <a:latin typeface="Segoe UI" panose="020B0502040204020203" pitchFamily="34" charset="0"/>
                <a:cs typeface="Segoe UI" panose="020B0502040204020203" pitchFamily="34" charset="0"/>
              </a:rPr>
              <a:t>microservices based apps</a:t>
            </a:r>
          </a:p>
        </p:txBody>
      </p:sp>
      <p:sp>
        <p:nvSpPr>
          <p:cNvPr id="76" name="TextBox 75"/>
          <p:cNvSpPr txBox="1"/>
          <p:nvPr/>
        </p:nvSpPr>
        <p:spPr>
          <a:xfrm>
            <a:off x="81608" y="3575600"/>
            <a:ext cx="2743200" cy="680186"/>
          </a:xfrm>
          <a:prstGeom prst="rect">
            <a:avLst/>
          </a:prstGeom>
          <a:noFill/>
        </p:spPr>
        <p:txBody>
          <a:bodyPr wrap="square" lIns="274320" tIns="146304" rIns="274320" bIns="146304" rtlCol="0">
            <a:spAutoFit/>
          </a:bodyPr>
          <a:lstStyle/>
          <a:p>
            <a:pPr algn="ctr" defTabSz="932567">
              <a:lnSpc>
                <a:spcPts val="1530"/>
              </a:lnSpc>
              <a:defRPr/>
            </a:pPr>
            <a:r>
              <a:rPr lang="en-NZ" sz="1400" kern="0" dirty="0">
                <a:solidFill>
                  <a:schemeClr val="bg1"/>
                </a:solidFill>
                <a:latin typeface="Segoe UI" panose="020B0502040204020203" pitchFamily="34" charset="0"/>
                <a:cs typeface="Segoe UI" panose="020B0502040204020203" pitchFamily="34" charset="0"/>
              </a:rPr>
              <a:t>Web, mobile, API, </a:t>
            </a:r>
            <a:br>
              <a:rPr lang="en-NZ" sz="1400" kern="0" dirty="0">
                <a:solidFill>
                  <a:schemeClr val="bg1"/>
                </a:solidFill>
                <a:latin typeface="Segoe UI" panose="020B0502040204020203" pitchFamily="34" charset="0"/>
                <a:cs typeface="Segoe UI" panose="020B0502040204020203" pitchFamily="34" charset="0"/>
              </a:rPr>
            </a:br>
            <a:r>
              <a:rPr lang="en-NZ" sz="1400" kern="0" dirty="0">
                <a:solidFill>
                  <a:schemeClr val="bg1"/>
                </a:solidFill>
                <a:latin typeface="Segoe UI" panose="020B0502040204020203" pitchFamily="34" charset="0"/>
                <a:cs typeface="Segoe UI" panose="020B0502040204020203" pitchFamily="34" charset="0"/>
              </a:rPr>
              <a:t>and logic apps</a:t>
            </a:r>
          </a:p>
        </p:txBody>
      </p:sp>
      <p:sp>
        <p:nvSpPr>
          <p:cNvPr id="83" name="TextBox 82"/>
          <p:cNvSpPr txBox="1"/>
          <p:nvPr/>
        </p:nvSpPr>
        <p:spPr>
          <a:xfrm>
            <a:off x="4868974" y="3575600"/>
            <a:ext cx="2743200" cy="680186"/>
          </a:xfrm>
          <a:prstGeom prst="rect">
            <a:avLst/>
          </a:prstGeom>
          <a:noFill/>
        </p:spPr>
        <p:txBody>
          <a:bodyPr wrap="square" lIns="274320" tIns="146304" rIns="274320" bIns="146304" rtlCol="0">
            <a:spAutoFit/>
          </a:bodyPr>
          <a:lstStyle/>
          <a:p>
            <a:pPr algn="ctr" defTabSz="932567">
              <a:lnSpc>
                <a:spcPts val="1530"/>
              </a:lnSpc>
              <a:defRPr/>
            </a:pPr>
            <a:r>
              <a:rPr lang="en-NZ" sz="1400" kern="0" dirty="0" err="1">
                <a:solidFill>
                  <a:schemeClr val="bg1"/>
                </a:solidFill>
                <a:latin typeface="Segoe UI" panose="020B0502040204020203" pitchFamily="34" charset="0"/>
                <a:cs typeface="Segoe UI" panose="020B0502040204020203" pitchFamily="34" charset="0"/>
              </a:rPr>
              <a:t>Serverless</a:t>
            </a:r>
            <a:r>
              <a:rPr lang="en-NZ" sz="1400" kern="0" dirty="0">
                <a:solidFill>
                  <a:schemeClr val="bg1"/>
                </a:solidFill>
                <a:latin typeface="Segoe UI" panose="020B0502040204020203" pitchFamily="34" charset="0"/>
                <a:cs typeface="Segoe UI" panose="020B0502040204020203" pitchFamily="34" charset="0"/>
              </a:rPr>
              <a:t>, </a:t>
            </a:r>
            <a:br>
              <a:rPr lang="en-NZ" sz="1400" kern="0" dirty="0">
                <a:solidFill>
                  <a:schemeClr val="bg1"/>
                </a:solidFill>
                <a:latin typeface="Segoe UI" panose="020B0502040204020203" pitchFamily="34" charset="0"/>
                <a:cs typeface="Segoe UI" panose="020B0502040204020203" pitchFamily="34" charset="0"/>
              </a:rPr>
            </a:br>
            <a:r>
              <a:rPr lang="en-NZ" sz="1400" kern="0" dirty="0">
                <a:solidFill>
                  <a:schemeClr val="bg1"/>
                </a:solidFill>
                <a:latin typeface="Segoe UI" panose="020B0502040204020203" pitchFamily="34" charset="0"/>
                <a:cs typeface="Segoe UI" panose="020B0502040204020203" pitchFamily="34" charset="0"/>
              </a:rPr>
              <a:t>event driven functions</a:t>
            </a:r>
          </a:p>
        </p:txBody>
      </p:sp>
      <p:sp>
        <p:nvSpPr>
          <p:cNvPr id="81" name="TextBox 80"/>
          <p:cNvSpPr txBox="1"/>
          <p:nvPr/>
        </p:nvSpPr>
        <p:spPr>
          <a:xfrm>
            <a:off x="5147396" y="5999924"/>
            <a:ext cx="2130552" cy="544765"/>
          </a:xfrm>
          <a:prstGeom prst="rect">
            <a:avLst/>
          </a:prstGeom>
          <a:noFill/>
        </p:spPr>
        <p:txBody>
          <a:bodyPr wrap="square" lIns="274320" tIns="146304" rIns="27432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567">
              <a:defRPr/>
            </a:pPr>
            <a:r>
              <a:rPr lang="en-US" sz="1800" kern="0" dirty="0">
                <a:solidFill>
                  <a:schemeClr val="bg1"/>
                </a:solidFill>
                <a:latin typeface="Segoe UI Semibold" panose="020B0702040204020203" pitchFamily="34" charset="0"/>
              </a:rPr>
              <a:t>Storage</a:t>
            </a:r>
          </a:p>
        </p:txBody>
      </p:sp>
      <p:sp>
        <p:nvSpPr>
          <p:cNvPr id="84" name="TextBox 83"/>
          <p:cNvSpPr txBox="1"/>
          <p:nvPr/>
        </p:nvSpPr>
        <p:spPr>
          <a:xfrm>
            <a:off x="2214015" y="5930416"/>
            <a:ext cx="2473611" cy="794064"/>
          </a:xfrm>
          <a:prstGeom prst="rect">
            <a:avLst/>
          </a:prstGeom>
          <a:noFill/>
        </p:spPr>
        <p:txBody>
          <a:bodyPr wrap="square" lIns="274320" tIns="146304" rIns="27432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567">
              <a:defRPr/>
            </a:pPr>
            <a:r>
              <a:rPr lang="en-US" sz="1800" kern="0" dirty="0">
                <a:solidFill>
                  <a:schemeClr val="bg1"/>
                </a:solidFill>
                <a:latin typeface="Segoe UI Semibold" panose="020B0702040204020203" pitchFamily="34" charset="0"/>
              </a:rPr>
              <a:t>Virtual Machines and Containers</a:t>
            </a:r>
          </a:p>
        </p:txBody>
      </p:sp>
      <p:sp>
        <p:nvSpPr>
          <p:cNvPr id="85" name="TextBox 84"/>
          <p:cNvSpPr txBox="1"/>
          <p:nvPr/>
        </p:nvSpPr>
        <p:spPr>
          <a:xfrm>
            <a:off x="7763466" y="5999924"/>
            <a:ext cx="2449110" cy="544765"/>
          </a:xfrm>
          <a:prstGeom prst="rect">
            <a:avLst/>
          </a:prstGeom>
          <a:noFill/>
        </p:spPr>
        <p:txBody>
          <a:bodyPr wrap="square" lIns="274320" tIns="146304" rIns="27432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567">
              <a:defRPr/>
            </a:pPr>
            <a:r>
              <a:rPr lang="en-US" sz="1800" kern="0" dirty="0">
                <a:solidFill>
                  <a:schemeClr val="bg1"/>
                </a:solidFill>
                <a:latin typeface="Segoe UI Semibold" panose="020B0702040204020203" pitchFamily="34" charset="0"/>
              </a:rPr>
              <a:t>Networking</a:t>
            </a:r>
          </a:p>
        </p:txBody>
      </p:sp>
      <p:grpSp>
        <p:nvGrpSpPr>
          <p:cNvPr id="18" name="Group 17"/>
          <p:cNvGrpSpPr/>
          <p:nvPr/>
        </p:nvGrpSpPr>
        <p:grpSpPr>
          <a:xfrm>
            <a:off x="5601282" y="4763646"/>
            <a:ext cx="1236279" cy="1236279"/>
            <a:chOff x="4216982" y="4890646"/>
            <a:chExt cx="1236279" cy="1236279"/>
          </a:xfrm>
        </p:grpSpPr>
        <p:sp>
          <p:nvSpPr>
            <p:cNvPr id="79" name="Oval 78"/>
            <p:cNvSpPr/>
            <p:nvPr/>
          </p:nvSpPr>
          <p:spPr bwMode="auto">
            <a:xfrm>
              <a:off x="4216982" y="4890646"/>
              <a:ext cx="1236279" cy="1236279"/>
            </a:xfrm>
            <a:prstGeom prst="ellipse">
              <a:avLst/>
            </a:prstGeom>
            <a:solidFill>
              <a:schemeClr val="accent3">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87" name="Picture 8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9833" y="5153497"/>
              <a:ext cx="710576" cy="710576"/>
            </a:xfrm>
            <a:prstGeom prst="rect">
              <a:avLst/>
            </a:prstGeom>
          </p:spPr>
        </p:pic>
      </p:grpSp>
      <p:grpSp>
        <p:nvGrpSpPr>
          <p:cNvPr id="19" name="Group 18"/>
          <p:cNvGrpSpPr/>
          <p:nvPr/>
        </p:nvGrpSpPr>
        <p:grpSpPr>
          <a:xfrm>
            <a:off x="8369882" y="4763646"/>
            <a:ext cx="1236279" cy="1236279"/>
            <a:chOff x="6985582" y="4890646"/>
            <a:chExt cx="1236279" cy="1236279"/>
          </a:xfrm>
        </p:grpSpPr>
        <p:sp>
          <p:nvSpPr>
            <p:cNvPr id="80" name="Oval 79"/>
            <p:cNvSpPr/>
            <p:nvPr/>
          </p:nvSpPr>
          <p:spPr bwMode="auto">
            <a:xfrm>
              <a:off x="6985582" y="4890646"/>
              <a:ext cx="1236279" cy="1236279"/>
            </a:xfrm>
            <a:prstGeom prst="ellipse">
              <a:avLst/>
            </a:prstGeom>
            <a:solidFill>
              <a:schemeClr val="accent3">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205809" y="5110873"/>
              <a:ext cx="795824" cy="795824"/>
            </a:xfrm>
            <a:prstGeom prst="rect">
              <a:avLst/>
            </a:prstGeom>
          </p:spPr>
        </p:pic>
      </p:grpSp>
      <p:sp>
        <p:nvSpPr>
          <p:cNvPr id="20" name="Rectangle 19"/>
          <p:cNvSpPr/>
          <p:nvPr/>
        </p:nvSpPr>
        <p:spPr bwMode="auto">
          <a:xfrm>
            <a:off x="0" y="0"/>
            <a:ext cx="12425344" cy="1212850"/>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ext Placeholder 8"/>
          <p:cNvSpPr>
            <a:spLocks noGrp="1"/>
          </p:cNvSpPr>
          <p:nvPr>
            <p:ph type="body" sz="quarter" idx="10"/>
          </p:nvPr>
        </p:nvSpPr>
        <p:spPr/>
        <p:txBody>
          <a:bodyPr/>
          <a:lstStyle/>
          <a:p>
            <a:r>
              <a:rPr lang="en-US" dirty="0"/>
              <a:t>Azure Application Platform</a:t>
            </a:r>
          </a:p>
        </p:txBody>
      </p:sp>
      <p:sp>
        <p:nvSpPr>
          <p:cNvPr id="44" name="TextBox 43"/>
          <p:cNvSpPr txBox="1"/>
          <p:nvPr/>
        </p:nvSpPr>
        <p:spPr>
          <a:xfrm>
            <a:off x="9706441" y="3575600"/>
            <a:ext cx="2588709" cy="680186"/>
          </a:xfrm>
          <a:prstGeom prst="rect">
            <a:avLst/>
          </a:prstGeom>
          <a:noFill/>
        </p:spPr>
        <p:txBody>
          <a:bodyPr wrap="square" lIns="274320" tIns="146304" rIns="274320" bIns="146304" rtlCol="0">
            <a:spAutoFit/>
          </a:bodyPr>
          <a:lstStyle/>
          <a:p>
            <a:pPr algn="ctr" defTabSz="932567">
              <a:lnSpc>
                <a:spcPts val="1530"/>
              </a:lnSpc>
              <a:defRPr/>
            </a:pPr>
            <a:r>
              <a:rPr lang="en-NZ" sz="1350" kern="0" dirty="0">
                <a:solidFill>
                  <a:schemeClr val="bg1"/>
                </a:solidFill>
                <a:latin typeface="Segoe UI" panose="020B0502040204020203" pitchFamily="34" charset="0"/>
                <a:cs typeface="Segoe UI" panose="020B0502040204020203" pitchFamily="34" charset="0"/>
              </a:rPr>
              <a:t>Cloud Foundry, OpenShift, Apprenda, Jetlastic, etc.	</a:t>
            </a:r>
          </a:p>
        </p:txBody>
      </p:sp>
      <p:grpSp>
        <p:nvGrpSpPr>
          <p:cNvPr id="7" name="Group 6"/>
          <p:cNvGrpSpPr/>
          <p:nvPr/>
        </p:nvGrpSpPr>
        <p:grpSpPr>
          <a:xfrm>
            <a:off x="2832682" y="4763646"/>
            <a:ext cx="1236279" cy="1236279"/>
            <a:chOff x="2832682" y="4763646"/>
            <a:chExt cx="1236279" cy="1236279"/>
          </a:xfrm>
        </p:grpSpPr>
        <p:grpSp>
          <p:nvGrpSpPr>
            <p:cNvPr id="16" name="Group 15"/>
            <p:cNvGrpSpPr/>
            <p:nvPr/>
          </p:nvGrpSpPr>
          <p:grpSpPr>
            <a:xfrm>
              <a:off x="2832682" y="4763646"/>
              <a:ext cx="1236279" cy="1236279"/>
              <a:chOff x="1448382" y="4890646"/>
              <a:chExt cx="1236279" cy="1236279"/>
            </a:xfrm>
          </p:grpSpPr>
          <p:sp>
            <p:nvSpPr>
              <p:cNvPr id="78" name="Oval 77"/>
              <p:cNvSpPr/>
              <p:nvPr/>
            </p:nvSpPr>
            <p:spPr bwMode="auto">
              <a:xfrm>
                <a:off x="1448382" y="4890646"/>
                <a:ext cx="1236279" cy="1236279"/>
              </a:xfrm>
              <a:prstGeom prst="ellipse">
                <a:avLst/>
              </a:prstGeom>
              <a:solidFill>
                <a:schemeClr val="accent3">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86" name="Picture 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756015" y="5198278"/>
                <a:ext cx="621013" cy="621014"/>
              </a:xfrm>
              <a:prstGeom prst="rect">
                <a:avLst/>
              </a:prstGeom>
            </p:spPr>
          </p:pic>
        </p:grpSp>
        <p:sp>
          <p:nvSpPr>
            <p:cNvPr id="4" name="Rectangle 3"/>
            <p:cNvSpPr/>
            <p:nvPr/>
          </p:nvSpPr>
          <p:spPr bwMode="auto">
            <a:xfrm>
              <a:off x="3374231" y="5516563"/>
              <a:ext cx="197644" cy="88900"/>
            </a:xfrm>
            <a:prstGeom prst="rect">
              <a:avLst/>
            </a:prstGeom>
            <a:solidFill>
              <a:schemeClr val="accent3">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51" name="Rectangle 50"/>
          <p:cNvSpPr/>
          <p:nvPr/>
        </p:nvSpPr>
        <p:spPr bwMode="auto">
          <a:xfrm>
            <a:off x="274638" y="4289326"/>
            <a:ext cx="2359152" cy="243450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Web and mobile</a:t>
            </a:r>
          </a:p>
        </p:txBody>
      </p:sp>
      <p:sp>
        <p:nvSpPr>
          <p:cNvPr id="54" name="Rectangle 53"/>
          <p:cNvSpPr/>
          <p:nvPr/>
        </p:nvSpPr>
        <p:spPr bwMode="auto">
          <a:xfrm>
            <a:off x="2664099" y="4289326"/>
            <a:ext cx="2359152" cy="243450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Microservices</a:t>
            </a:r>
            <a:endParaRPr lang="en-US" sz="2000" dirty="0">
              <a:solidFill>
                <a:schemeClr val="bg1"/>
              </a:solidFill>
            </a:endParaRPr>
          </a:p>
        </p:txBody>
      </p:sp>
      <p:sp>
        <p:nvSpPr>
          <p:cNvPr id="61" name="Rectangle 60"/>
          <p:cNvSpPr/>
          <p:nvPr/>
        </p:nvSpPr>
        <p:spPr bwMode="auto">
          <a:xfrm>
            <a:off x="5053560" y="4289326"/>
            <a:ext cx="2359152" cy="243450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Serverless </a:t>
            </a:r>
            <a:br>
              <a:rPr lang="en-US" sz="2000" dirty="0">
                <a:solidFill>
                  <a:schemeClr val="bg1"/>
                </a:solidFill>
              </a:rPr>
            </a:br>
            <a:r>
              <a:rPr lang="en-US" sz="2000" dirty="0">
                <a:solidFill>
                  <a:schemeClr val="bg1"/>
                </a:solidFill>
              </a:rPr>
              <a:t>compute</a:t>
            </a:r>
          </a:p>
        </p:txBody>
      </p:sp>
      <p:sp>
        <p:nvSpPr>
          <p:cNvPr id="63" name="Rectangle 62"/>
          <p:cNvSpPr/>
          <p:nvPr/>
        </p:nvSpPr>
        <p:spPr bwMode="auto">
          <a:xfrm>
            <a:off x="7443021" y="4289326"/>
            <a:ext cx="2359152" cy="243450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Existing </a:t>
            </a:r>
            <a:br>
              <a:rPr lang="en-US" sz="2000" dirty="0">
                <a:solidFill>
                  <a:schemeClr val="bg1"/>
                </a:solidFill>
              </a:rPr>
            </a:br>
            <a:r>
              <a:rPr lang="en-US" sz="2000" dirty="0">
                <a:solidFill>
                  <a:schemeClr val="bg1"/>
                </a:solidFill>
              </a:rPr>
              <a:t>frameworks</a:t>
            </a:r>
          </a:p>
        </p:txBody>
      </p:sp>
      <p:sp>
        <p:nvSpPr>
          <p:cNvPr id="64" name="Rectangle 63"/>
          <p:cNvSpPr/>
          <p:nvPr/>
        </p:nvSpPr>
        <p:spPr bwMode="auto">
          <a:xfrm>
            <a:off x="9832483" y="4289326"/>
            <a:ext cx="2331720" cy="243450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Third-party  frameworks</a:t>
            </a:r>
          </a:p>
        </p:txBody>
      </p:sp>
      <p:sp useBgFill="1">
        <p:nvSpPr>
          <p:cNvPr id="8" name="Rectangle 7"/>
          <p:cNvSpPr/>
          <p:nvPr/>
        </p:nvSpPr>
        <p:spPr bwMode="auto">
          <a:xfrm>
            <a:off x="-64228" y="6697663"/>
            <a:ext cx="12500703" cy="296862"/>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9" name="TextBox 68"/>
          <p:cNvSpPr txBox="1"/>
          <p:nvPr/>
        </p:nvSpPr>
        <p:spPr>
          <a:xfrm>
            <a:off x="9783686" y="3093608"/>
            <a:ext cx="2434218" cy="544765"/>
          </a:xfrm>
          <a:prstGeom prst="rect">
            <a:avLst/>
          </a:prstGeom>
          <a:noFill/>
        </p:spPr>
        <p:txBody>
          <a:bodyPr wrap="square" lIns="274320" tIns="146304" rIns="27432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567">
              <a:defRPr/>
            </a:pPr>
            <a:r>
              <a:rPr lang="en-US" sz="1800" kern="0" dirty="0">
                <a:solidFill>
                  <a:schemeClr val="bg1"/>
                </a:solidFill>
                <a:latin typeface="Segoe UI Semibold" panose="020B0702040204020203" pitchFamily="34" charset="0"/>
              </a:rPr>
              <a:t>Other PaaS</a:t>
            </a:r>
          </a:p>
        </p:txBody>
      </p:sp>
      <p:grpSp>
        <p:nvGrpSpPr>
          <p:cNvPr id="32" name="Group 31"/>
          <p:cNvGrpSpPr/>
          <p:nvPr/>
        </p:nvGrpSpPr>
        <p:grpSpPr>
          <a:xfrm>
            <a:off x="10382656" y="1814217"/>
            <a:ext cx="1236279" cy="1236279"/>
            <a:chOff x="10382656" y="1814217"/>
            <a:chExt cx="1236279" cy="1236279"/>
          </a:xfrm>
        </p:grpSpPr>
        <p:sp>
          <p:nvSpPr>
            <p:cNvPr id="67" name="Oval 66"/>
            <p:cNvSpPr/>
            <p:nvPr/>
          </p:nvSpPr>
          <p:spPr bwMode="auto">
            <a:xfrm>
              <a:off x="10382656" y="1814217"/>
              <a:ext cx="1236279" cy="1236279"/>
            </a:xfrm>
            <a:prstGeom prst="ellipse">
              <a:avLst/>
            </a:prstGeom>
            <a:solidFill>
              <a:schemeClr val="accent3">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0" name="Group 29"/>
            <p:cNvGrpSpPr/>
            <p:nvPr/>
          </p:nvGrpSpPr>
          <p:grpSpPr>
            <a:xfrm>
              <a:off x="10677568" y="2103566"/>
              <a:ext cx="646455" cy="657580"/>
              <a:chOff x="1132308" y="975540"/>
              <a:chExt cx="5349875" cy="5441951"/>
            </a:xfrm>
            <a:solidFill>
              <a:schemeClr val="tx1"/>
            </a:solidFill>
          </p:grpSpPr>
          <p:sp>
            <p:nvSpPr>
              <p:cNvPr id="25" name="Freeform 9"/>
              <p:cNvSpPr>
                <a:spLocks/>
              </p:cNvSpPr>
              <p:nvPr/>
            </p:nvSpPr>
            <p:spPr bwMode="auto">
              <a:xfrm>
                <a:off x="1132308" y="975540"/>
                <a:ext cx="2454275" cy="2501900"/>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p:cNvSpPr>
                <a:spLocks/>
              </p:cNvSpPr>
              <p:nvPr/>
            </p:nvSpPr>
            <p:spPr bwMode="auto">
              <a:xfrm>
                <a:off x="4024733" y="975540"/>
                <a:ext cx="2457450" cy="2501900"/>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
              <p:cNvSpPr>
                <a:spLocks/>
              </p:cNvSpPr>
              <p:nvPr/>
            </p:nvSpPr>
            <p:spPr bwMode="auto">
              <a:xfrm>
                <a:off x="1132308" y="3894953"/>
                <a:ext cx="2454275" cy="2522538"/>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
              <p:cNvSpPr>
                <a:spLocks/>
              </p:cNvSpPr>
              <p:nvPr/>
            </p:nvSpPr>
            <p:spPr bwMode="auto">
              <a:xfrm>
                <a:off x="4024733" y="3894953"/>
                <a:ext cx="2457450" cy="2522538"/>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51062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5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ppt_x"/>
                                          </p:val>
                                        </p:tav>
                                        <p:tav tm="100000">
                                          <p:val>
                                            <p:strVal val="#ppt_x"/>
                                          </p:val>
                                        </p:tav>
                                      </p:tavLst>
                                    </p:anim>
                                    <p:anim calcmode="lin" valueType="num">
                                      <p:cBhvr additive="base">
                                        <p:cTn id="8" dur="750" fill="hold"/>
                                        <p:tgtEl>
                                          <p:spTgt spid="45"/>
                                        </p:tgtEl>
                                        <p:attrNameLst>
                                          <p:attrName>ppt_y</p:attrName>
                                        </p:attrNameLst>
                                      </p:cBhvr>
                                      <p:tavLst>
                                        <p:tav tm="0">
                                          <p:val>
                                            <p:strVal val="0-#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par>
                                <p:cTn id="11" presetID="6" presetClass="emph" presetSubtype="0" decel="100000" autoRev="1" fill="hold" nodeType="withEffect">
                                  <p:stCondLst>
                                    <p:cond delay="0"/>
                                  </p:stCondLst>
                                  <p:childTnLst>
                                    <p:animScale>
                                      <p:cBhvr>
                                        <p:cTn id="12" dur="500" fill="hold"/>
                                        <p:tgtEl>
                                          <p:spTgt spid="7"/>
                                        </p:tgtEl>
                                      </p:cBhvr>
                                      <p:by x="0" y="0"/>
                                    </p:animScale>
                                  </p:childTnLst>
                                </p:cTn>
                              </p:par>
                              <p:par>
                                <p:cTn id="13" presetID="10" presetClass="entr" presetSubtype="0" fill="hold" grpId="0" nodeType="withEffect">
                                  <p:stCondLst>
                                    <p:cond delay="65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par>
                                <p:cTn id="16" presetID="1" presetClass="entr" presetSubtype="0" fill="hold" nodeType="withEffect">
                                  <p:stCondLst>
                                    <p:cond delay="300"/>
                                  </p:stCondLst>
                                  <p:childTnLst>
                                    <p:set>
                                      <p:cBhvr>
                                        <p:cTn id="17" dur="1" fill="hold">
                                          <p:stCondLst>
                                            <p:cond delay="499"/>
                                          </p:stCondLst>
                                        </p:cTn>
                                        <p:tgtEl>
                                          <p:spTgt spid="18"/>
                                        </p:tgtEl>
                                        <p:attrNameLst>
                                          <p:attrName>style.visibility</p:attrName>
                                        </p:attrNameLst>
                                      </p:cBhvr>
                                      <p:to>
                                        <p:strVal val="visible"/>
                                      </p:to>
                                    </p:set>
                                  </p:childTnLst>
                                </p:cTn>
                              </p:par>
                              <p:par>
                                <p:cTn id="18" presetID="6" presetClass="emph" presetSubtype="0" decel="100000" autoRev="1" fill="hold" nodeType="withEffect">
                                  <p:stCondLst>
                                    <p:cond delay="300"/>
                                  </p:stCondLst>
                                  <p:childTnLst>
                                    <p:animScale>
                                      <p:cBhvr>
                                        <p:cTn id="19" dur="500" fill="hold"/>
                                        <p:tgtEl>
                                          <p:spTgt spid="18"/>
                                        </p:tgtEl>
                                      </p:cBhvr>
                                      <p:by x="0" y="0"/>
                                    </p:animScale>
                                  </p:childTnLst>
                                </p:cTn>
                              </p:par>
                              <p:par>
                                <p:cTn id="20" presetID="10" presetClass="entr" presetSubtype="0" fill="hold" grpId="0" nodeType="withEffect">
                                  <p:stCondLst>
                                    <p:cond delay="80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1" presetClass="entr" presetSubtype="0" fill="hold" nodeType="withEffect">
                                  <p:stCondLst>
                                    <p:cond delay="450"/>
                                  </p:stCondLst>
                                  <p:childTnLst>
                                    <p:set>
                                      <p:cBhvr>
                                        <p:cTn id="24" dur="1" fill="hold">
                                          <p:stCondLst>
                                            <p:cond delay="499"/>
                                          </p:stCondLst>
                                        </p:cTn>
                                        <p:tgtEl>
                                          <p:spTgt spid="19"/>
                                        </p:tgtEl>
                                        <p:attrNameLst>
                                          <p:attrName>style.visibility</p:attrName>
                                        </p:attrNameLst>
                                      </p:cBhvr>
                                      <p:to>
                                        <p:strVal val="visible"/>
                                      </p:to>
                                    </p:set>
                                  </p:childTnLst>
                                </p:cTn>
                              </p:par>
                              <p:par>
                                <p:cTn id="25" presetID="6" presetClass="emph" presetSubtype="0" decel="100000" autoRev="1" fill="hold" nodeType="withEffect">
                                  <p:stCondLst>
                                    <p:cond delay="450"/>
                                  </p:stCondLst>
                                  <p:childTnLst>
                                    <p:animScale>
                                      <p:cBhvr>
                                        <p:cTn id="26" dur="500" fill="hold"/>
                                        <p:tgtEl>
                                          <p:spTgt spid="19"/>
                                        </p:tgtEl>
                                      </p:cBhvr>
                                      <p:by x="0" y="0"/>
                                    </p:animScale>
                                  </p:childTnLst>
                                </p:cTn>
                              </p:par>
                              <p:par>
                                <p:cTn id="27" presetID="10" presetClass="entr" presetSubtype="0" fill="hold" grpId="0" nodeType="withEffect">
                                  <p:stCondLst>
                                    <p:cond delay="95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decel="10000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750" fill="hold"/>
                                        <p:tgtEl>
                                          <p:spTgt spid="6"/>
                                        </p:tgtEl>
                                        <p:attrNameLst>
                                          <p:attrName>ppt_x</p:attrName>
                                        </p:attrNameLst>
                                      </p:cBhvr>
                                      <p:tavLst>
                                        <p:tav tm="0">
                                          <p:val>
                                            <p:strVal val="#ppt_x"/>
                                          </p:val>
                                        </p:tav>
                                        <p:tav tm="100000">
                                          <p:val>
                                            <p:strVal val="#ppt_x"/>
                                          </p:val>
                                        </p:tav>
                                      </p:tavLst>
                                    </p:anim>
                                    <p:anim calcmode="lin" valueType="num">
                                      <p:cBhvr additive="base">
                                        <p:cTn id="35" dur="750" fill="hold"/>
                                        <p:tgtEl>
                                          <p:spTgt spid="6"/>
                                        </p:tgtEl>
                                        <p:attrNameLst>
                                          <p:attrName>ppt_y</p:attrName>
                                        </p:attrNameLst>
                                      </p:cBhvr>
                                      <p:tavLst>
                                        <p:tav tm="0">
                                          <p:val>
                                            <p:strVal val="0-#ppt_h/2"/>
                                          </p:val>
                                        </p:tav>
                                        <p:tav tm="100000">
                                          <p:val>
                                            <p:strVal val="#ppt_y"/>
                                          </p:val>
                                        </p:tav>
                                      </p:tavLst>
                                    </p:anim>
                                  </p:childTnLst>
                                </p:cTn>
                              </p:par>
                              <p:par>
                                <p:cTn id="36" presetID="1" presetClass="entr" presetSubtype="0" fill="hold" nodeType="withEffect">
                                  <p:stCondLst>
                                    <p:cond delay="0"/>
                                  </p:stCondLst>
                                  <p:childTnLst>
                                    <p:set>
                                      <p:cBhvr>
                                        <p:cTn id="37" dur="1" fill="hold">
                                          <p:stCondLst>
                                            <p:cond delay="499"/>
                                          </p:stCondLst>
                                        </p:cTn>
                                        <p:tgtEl>
                                          <p:spTgt spid="21"/>
                                        </p:tgtEl>
                                        <p:attrNameLst>
                                          <p:attrName>style.visibility</p:attrName>
                                        </p:attrNameLst>
                                      </p:cBhvr>
                                      <p:to>
                                        <p:strVal val="visible"/>
                                      </p:to>
                                    </p:set>
                                  </p:childTnLst>
                                </p:cTn>
                              </p:par>
                              <p:par>
                                <p:cTn id="38" presetID="6" presetClass="emph" presetSubtype="0" decel="100000" autoRev="1" fill="hold" nodeType="withEffect">
                                  <p:stCondLst>
                                    <p:cond delay="0"/>
                                  </p:stCondLst>
                                  <p:childTnLst>
                                    <p:animScale>
                                      <p:cBhvr>
                                        <p:cTn id="39" dur="500" fill="hold"/>
                                        <p:tgtEl>
                                          <p:spTgt spid="21"/>
                                        </p:tgtEl>
                                      </p:cBhvr>
                                      <p:by x="0" y="0"/>
                                    </p:animScale>
                                  </p:childTnLst>
                                </p:cTn>
                              </p:par>
                              <p:par>
                                <p:cTn id="40" presetID="10" presetClass="entr" presetSubtype="0" fill="hold" grpId="0" nodeType="withEffect">
                                  <p:stCondLst>
                                    <p:cond delay="65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par>
                                <p:cTn id="43" presetID="1" presetClass="entr" presetSubtype="0" fill="hold" nodeType="withEffect">
                                  <p:stCondLst>
                                    <p:cond delay="300"/>
                                  </p:stCondLst>
                                  <p:childTnLst>
                                    <p:set>
                                      <p:cBhvr>
                                        <p:cTn id="44" dur="1" fill="hold">
                                          <p:stCondLst>
                                            <p:cond delay="499"/>
                                          </p:stCondLst>
                                        </p:cTn>
                                        <p:tgtEl>
                                          <p:spTgt spid="22"/>
                                        </p:tgtEl>
                                        <p:attrNameLst>
                                          <p:attrName>style.visibility</p:attrName>
                                        </p:attrNameLst>
                                      </p:cBhvr>
                                      <p:to>
                                        <p:strVal val="visible"/>
                                      </p:to>
                                    </p:set>
                                  </p:childTnLst>
                                </p:cTn>
                              </p:par>
                              <p:par>
                                <p:cTn id="45" presetID="6" presetClass="emph" presetSubtype="0" decel="100000" autoRev="1" fill="hold" nodeType="withEffect">
                                  <p:stCondLst>
                                    <p:cond delay="300"/>
                                  </p:stCondLst>
                                  <p:childTnLst>
                                    <p:animScale>
                                      <p:cBhvr>
                                        <p:cTn id="46" dur="500" fill="hold"/>
                                        <p:tgtEl>
                                          <p:spTgt spid="22"/>
                                        </p:tgtEl>
                                      </p:cBhvr>
                                      <p:by x="0" y="0"/>
                                    </p:animScale>
                                  </p:childTnLst>
                                </p:cTn>
                              </p:par>
                              <p:par>
                                <p:cTn id="47" presetID="10" presetClass="entr" presetSubtype="0" fill="hold" grpId="0" nodeType="withEffect">
                                  <p:stCondLst>
                                    <p:cond delay="80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500"/>
                                        <p:tgtEl>
                                          <p:spTgt spid="62"/>
                                        </p:tgtEl>
                                      </p:cBhvr>
                                    </p:animEffect>
                                  </p:childTnLst>
                                </p:cTn>
                              </p:par>
                              <p:par>
                                <p:cTn id="50" presetID="1" presetClass="entr" presetSubtype="0" fill="hold" nodeType="withEffect">
                                  <p:stCondLst>
                                    <p:cond delay="450"/>
                                  </p:stCondLst>
                                  <p:childTnLst>
                                    <p:set>
                                      <p:cBhvr>
                                        <p:cTn id="51" dur="1" fill="hold">
                                          <p:stCondLst>
                                            <p:cond delay="499"/>
                                          </p:stCondLst>
                                        </p:cTn>
                                        <p:tgtEl>
                                          <p:spTgt spid="24"/>
                                        </p:tgtEl>
                                        <p:attrNameLst>
                                          <p:attrName>style.visibility</p:attrName>
                                        </p:attrNameLst>
                                      </p:cBhvr>
                                      <p:to>
                                        <p:strVal val="visible"/>
                                      </p:to>
                                    </p:set>
                                  </p:childTnLst>
                                </p:cTn>
                              </p:par>
                              <p:par>
                                <p:cTn id="52" presetID="6" presetClass="emph" presetSubtype="0" decel="100000" autoRev="1" fill="hold" nodeType="withEffect">
                                  <p:stCondLst>
                                    <p:cond delay="450"/>
                                  </p:stCondLst>
                                  <p:childTnLst>
                                    <p:animScale>
                                      <p:cBhvr>
                                        <p:cTn id="53" dur="500" fill="hold"/>
                                        <p:tgtEl>
                                          <p:spTgt spid="24"/>
                                        </p:tgtEl>
                                      </p:cBhvr>
                                      <p:by x="0" y="0"/>
                                    </p:animScale>
                                  </p:childTnLst>
                                </p:cTn>
                              </p:par>
                              <p:par>
                                <p:cTn id="54" presetID="10" presetClass="entr" presetSubtype="0" fill="hold" grpId="0" nodeType="withEffect">
                                  <p:stCondLst>
                                    <p:cond delay="950"/>
                                  </p:stCondLst>
                                  <p:childTnLst>
                                    <p:set>
                                      <p:cBhvr>
                                        <p:cTn id="55" dur="1" fill="hold">
                                          <p:stCondLst>
                                            <p:cond delay="0"/>
                                          </p:stCondLst>
                                        </p:cTn>
                                        <p:tgtEl>
                                          <p:spTgt spid="82"/>
                                        </p:tgtEl>
                                        <p:attrNameLst>
                                          <p:attrName>style.visibility</p:attrName>
                                        </p:attrNameLst>
                                      </p:cBhvr>
                                      <p:to>
                                        <p:strVal val="visible"/>
                                      </p:to>
                                    </p:set>
                                    <p:animEffect transition="in" filter="fade">
                                      <p:cBhvr>
                                        <p:cTn id="56" dur="500"/>
                                        <p:tgtEl>
                                          <p:spTgt spid="82"/>
                                        </p:tgtEl>
                                      </p:cBhvr>
                                    </p:animEffect>
                                  </p:childTnLst>
                                </p:cTn>
                              </p:par>
                              <p:par>
                                <p:cTn id="57" presetID="1" presetClass="entr" presetSubtype="0" fill="hold" nodeType="withEffect">
                                  <p:stCondLst>
                                    <p:cond delay="600"/>
                                  </p:stCondLst>
                                  <p:childTnLst>
                                    <p:set>
                                      <p:cBhvr>
                                        <p:cTn id="58" dur="1" fill="hold">
                                          <p:stCondLst>
                                            <p:cond delay="499"/>
                                          </p:stCondLst>
                                        </p:cTn>
                                        <p:tgtEl>
                                          <p:spTgt spid="27"/>
                                        </p:tgtEl>
                                        <p:attrNameLst>
                                          <p:attrName>style.visibility</p:attrName>
                                        </p:attrNameLst>
                                      </p:cBhvr>
                                      <p:to>
                                        <p:strVal val="visible"/>
                                      </p:to>
                                    </p:set>
                                  </p:childTnLst>
                                </p:cTn>
                              </p:par>
                              <p:par>
                                <p:cTn id="59" presetID="6" presetClass="emph" presetSubtype="0" decel="100000" autoRev="1" fill="hold" nodeType="withEffect">
                                  <p:stCondLst>
                                    <p:cond delay="600"/>
                                  </p:stCondLst>
                                  <p:childTnLst>
                                    <p:animScale>
                                      <p:cBhvr>
                                        <p:cTn id="60" dur="500" fill="hold"/>
                                        <p:tgtEl>
                                          <p:spTgt spid="27"/>
                                        </p:tgtEl>
                                      </p:cBhvr>
                                      <p:by x="0" y="0"/>
                                    </p:animScale>
                                  </p:childTnLst>
                                </p:cTn>
                              </p:par>
                              <p:par>
                                <p:cTn id="61" presetID="1" presetClass="entr" presetSubtype="0" fill="hold" nodeType="withEffect">
                                  <p:stCondLst>
                                    <p:cond delay="750"/>
                                  </p:stCondLst>
                                  <p:childTnLst>
                                    <p:set>
                                      <p:cBhvr>
                                        <p:cTn id="62" dur="1" fill="hold">
                                          <p:stCondLst>
                                            <p:cond delay="499"/>
                                          </p:stCondLst>
                                        </p:cTn>
                                        <p:tgtEl>
                                          <p:spTgt spid="32"/>
                                        </p:tgtEl>
                                        <p:attrNameLst>
                                          <p:attrName>style.visibility</p:attrName>
                                        </p:attrNameLst>
                                      </p:cBhvr>
                                      <p:to>
                                        <p:strVal val="visible"/>
                                      </p:to>
                                    </p:set>
                                  </p:childTnLst>
                                </p:cTn>
                              </p:par>
                              <p:par>
                                <p:cTn id="63" presetID="6" presetClass="emph" presetSubtype="0" decel="100000" autoRev="1" fill="hold" nodeType="withEffect">
                                  <p:stCondLst>
                                    <p:cond delay="750"/>
                                  </p:stCondLst>
                                  <p:childTnLst>
                                    <p:animScale>
                                      <p:cBhvr>
                                        <p:cTn id="64" dur="500" fill="hold"/>
                                        <p:tgtEl>
                                          <p:spTgt spid="32"/>
                                        </p:tgtEl>
                                      </p:cBhvr>
                                      <p:by x="0" y="0"/>
                                    </p:animScale>
                                  </p:childTnLst>
                                </p:cTn>
                              </p:par>
                              <p:par>
                                <p:cTn id="65" presetID="10" presetClass="entr" presetSubtype="0" fill="hold" grpId="0" nodeType="withEffect">
                                  <p:stCondLst>
                                    <p:cond delay="110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par>
                                <p:cTn id="68" presetID="10" presetClass="entr" presetSubtype="0" fill="hold" grpId="0" nodeType="withEffect">
                                  <p:stCondLst>
                                    <p:cond delay="135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500"/>
                                        <p:tgtEl>
                                          <p:spTgt spid="76"/>
                                        </p:tgtEl>
                                      </p:cBhvr>
                                    </p:animEffect>
                                  </p:childTnLst>
                                </p:cTn>
                              </p:par>
                              <p:par>
                                <p:cTn id="71" presetID="10" presetClass="entr" presetSubtype="0" fill="hold" grpId="0" nodeType="withEffect">
                                  <p:stCondLst>
                                    <p:cond delay="135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par>
                                <p:cTn id="74" presetID="10" presetClass="entr" presetSubtype="0" fill="hold" grpId="0" nodeType="withEffect">
                                  <p:stCondLst>
                                    <p:cond delay="135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135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par>
                                <p:cTn id="80" presetID="10" presetClass="entr" presetSubtype="0" fill="hold" grpId="0" nodeType="withEffect">
                                  <p:stCondLst>
                                    <p:cond delay="135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par>
                                <p:cTn id="83" presetID="10" presetClass="entr" presetSubtype="0" fill="hold" grpId="0" nodeType="withEffect">
                                  <p:stCondLst>
                                    <p:cond delay="1250"/>
                                  </p:stCondLst>
                                  <p:childTnLst>
                                    <p:set>
                                      <p:cBhvr>
                                        <p:cTn id="84" dur="1" fill="hold">
                                          <p:stCondLst>
                                            <p:cond delay="0"/>
                                          </p:stCondLst>
                                        </p:cTn>
                                        <p:tgtEl>
                                          <p:spTgt spid="69"/>
                                        </p:tgtEl>
                                        <p:attrNameLst>
                                          <p:attrName>style.visibility</p:attrName>
                                        </p:attrNameLst>
                                      </p:cBhvr>
                                      <p:to>
                                        <p:strVal val="visible"/>
                                      </p:to>
                                    </p:set>
                                    <p:animEffect transition="in" filter="fade">
                                      <p:cBhvr>
                                        <p:cTn id="85" dur="500"/>
                                        <p:tgtEl>
                                          <p:spTgt spid="69"/>
                                        </p:tgtEl>
                                      </p:cBhvr>
                                    </p:animEffect>
                                  </p:childTnLst>
                                </p:cTn>
                              </p:par>
                              <p:par>
                                <p:cTn id="86" presetID="10" presetClass="entr" presetSubtype="0" fill="hold" grpId="0" nodeType="withEffect">
                                  <p:stCondLst>
                                    <p:cond delay="135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par>
                                <p:cTn id="89" presetID="10" presetClass="entr" presetSubtype="0" fill="hold" grpId="0" nodeType="withEffect">
                                  <p:stCondLst>
                                    <p:cond delay="135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decel="100000" fill="hold" grpId="0" nodeType="clickEffect">
                                  <p:stCondLst>
                                    <p:cond delay="0"/>
                                  </p:stCondLst>
                                  <p:childTnLst>
                                    <p:set>
                                      <p:cBhvr>
                                        <p:cTn id="95" dur="1" fill="hold">
                                          <p:stCondLst>
                                            <p:cond delay="0"/>
                                          </p:stCondLst>
                                        </p:cTn>
                                        <p:tgtEl>
                                          <p:spTgt spid="51"/>
                                        </p:tgtEl>
                                        <p:attrNameLst>
                                          <p:attrName>style.visibility</p:attrName>
                                        </p:attrNameLst>
                                      </p:cBhvr>
                                      <p:to>
                                        <p:strVal val="visible"/>
                                      </p:to>
                                    </p:set>
                                    <p:anim calcmode="lin" valueType="num">
                                      <p:cBhvr additive="base">
                                        <p:cTn id="96" dur="750" fill="hold"/>
                                        <p:tgtEl>
                                          <p:spTgt spid="51"/>
                                        </p:tgtEl>
                                        <p:attrNameLst>
                                          <p:attrName>ppt_x</p:attrName>
                                        </p:attrNameLst>
                                      </p:cBhvr>
                                      <p:tavLst>
                                        <p:tav tm="0">
                                          <p:val>
                                            <p:strVal val="#ppt_x"/>
                                          </p:val>
                                        </p:tav>
                                        <p:tav tm="100000">
                                          <p:val>
                                            <p:strVal val="#ppt_x"/>
                                          </p:val>
                                        </p:tav>
                                      </p:tavLst>
                                    </p:anim>
                                    <p:anim calcmode="lin" valueType="num">
                                      <p:cBhvr additive="base">
                                        <p:cTn id="97" dur="750" fill="hold"/>
                                        <p:tgtEl>
                                          <p:spTgt spid="51"/>
                                        </p:tgtEl>
                                        <p:attrNameLst>
                                          <p:attrName>ppt_y</p:attrName>
                                        </p:attrNameLst>
                                      </p:cBhvr>
                                      <p:tavLst>
                                        <p:tav tm="0">
                                          <p:val>
                                            <p:strVal val="1+#ppt_h/2"/>
                                          </p:val>
                                        </p:tav>
                                        <p:tav tm="100000">
                                          <p:val>
                                            <p:strVal val="#ppt_y"/>
                                          </p:val>
                                        </p:tav>
                                      </p:tavLst>
                                    </p:anim>
                                  </p:childTnLst>
                                </p:cTn>
                              </p:par>
                              <p:par>
                                <p:cTn id="98" presetID="10" presetClass="exit" presetSubtype="0" fill="hold" grpId="1" nodeType="withEffect">
                                  <p:stCondLst>
                                    <p:cond delay="0"/>
                                  </p:stCondLst>
                                  <p:childTnLst>
                                    <p:animEffect transition="out" filter="fade">
                                      <p:cBhvr>
                                        <p:cTn id="99" dur="500"/>
                                        <p:tgtEl>
                                          <p:spTgt spid="45"/>
                                        </p:tgtEl>
                                      </p:cBhvr>
                                    </p:animEffect>
                                    <p:set>
                                      <p:cBhvr>
                                        <p:cTn id="100" dur="1" fill="hold">
                                          <p:stCondLst>
                                            <p:cond delay="499"/>
                                          </p:stCondLst>
                                        </p:cTn>
                                        <p:tgtEl>
                                          <p:spTgt spid="45"/>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7"/>
                                        </p:tgtEl>
                                      </p:cBhvr>
                                    </p:animEffect>
                                    <p:set>
                                      <p:cBhvr>
                                        <p:cTn id="103" dur="1" fill="hold">
                                          <p:stCondLst>
                                            <p:cond delay="499"/>
                                          </p:stCondLst>
                                        </p:cTn>
                                        <p:tgtEl>
                                          <p:spTgt spid="7"/>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84"/>
                                        </p:tgtEl>
                                      </p:cBhvr>
                                    </p:animEffect>
                                    <p:set>
                                      <p:cBhvr>
                                        <p:cTn id="106" dur="1" fill="hold">
                                          <p:stCondLst>
                                            <p:cond delay="499"/>
                                          </p:stCondLst>
                                        </p:cTn>
                                        <p:tgtEl>
                                          <p:spTgt spid="8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18"/>
                                        </p:tgtEl>
                                      </p:cBhvr>
                                    </p:animEffect>
                                    <p:set>
                                      <p:cBhvr>
                                        <p:cTn id="109" dur="1" fill="hold">
                                          <p:stCondLst>
                                            <p:cond delay="499"/>
                                          </p:stCondLst>
                                        </p:cTn>
                                        <p:tgtEl>
                                          <p:spTgt spid="18"/>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81"/>
                                        </p:tgtEl>
                                      </p:cBhvr>
                                    </p:animEffect>
                                    <p:set>
                                      <p:cBhvr>
                                        <p:cTn id="112" dur="1" fill="hold">
                                          <p:stCondLst>
                                            <p:cond delay="499"/>
                                          </p:stCondLst>
                                        </p:cTn>
                                        <p:tgtEl>
                                          <p:spTgt spid="81"/>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19"/>
                                        </p:tgtEl>
                                      </p:cBhvr>
                                    </p:animEffect>
                                    <p:set>
                                      <p:cBhvr>
                                        <p:cTn id="115" dur="1" fill="hold">
                                          <p:stCondLst>
                                            <p:cond delay="499"/>
                                          </p:stCondLst>
                                        </p:cTn>
                                        <p:tgtEl>
                                          <p:spTgt spid="19"/>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85"/>
                                        </p:tgtEl>
                                      </p:cBhvr>
                                    </p:animEffect>
                                    <p:set>
                                      <p:cBhvr>
                                        <p:cTn id="118" dur="1" fill="hold">
                                          <p:stCondLst>
                                            <p:cond delay="499"/>
                                          </p:stCondLst>
                                        </p:cTn>
                                        <p:tgtEl>
                                          <p:spTgt spid="85"/>
                                        </p:tgtEl>
                                        <p:attrNameLst>
                                          <p:attrName>style.visibility</p:attrName>
                                        </p:attrNameLst>
                                      </p:cBhvr>
                                      <p:to>
                                        <p:strVal val="hidden"/>
                                      </p:to>
                                    </p:set>
                                  </p:childTnLst>
                                </p:cTn>
                              </p:par>
                              <p:par>
                                <p:cTn id="119" presetID="2" presetClass="entr" presetSubtype="4" decel="100000" fill="hold" grpId="0" nodeType="withEffect">
                                  <p:stCondLst>
                                    <p:cond delay="100"/>
                                  </p:stCondLst>
                                  <p:childTnLst>
                                    <p:set>
                                      <p:cBhvr>
                                        <p:cTn id="120" dur="1" fill="hold">
                                          <p:stCondLst>
                                            <p:cond delay="0"/>
                                          </p:stCondLst>
                                        </p:cTn>
                                        <p:tgtEl>
                                          <p:spTgt spid="54"/>
                                        </p:tgtEl>
                                        <p:attrNameLst>
                                          <p:attrName>style.visibility</p:attrName>
                                        </p:attrNameLst>
                                      </p:cBhvr>
                                      <p:to>
                                        <p:strVal val="visible"/>
                                      </p:to>
                                    </p:set>
                                    <p:anim calcmode="lin" valueType="num">
                                      <p:cBhvr additive="base">
                                        <p:cTn id="121" dur="750" fill="hold"/>
                                        <p:tgtEl>
                                          <p:spTgt spid="54"/>
                                        </p:tgtEl>
                                        <p:attrNameLst>
                                          <p:attrName>ppt_x</p:attrName>
                                        </p:attrNameLst>
                                      </p:cBhvr>
                                      <p:tavLst>
                                        <p:tav tm="0">
                                          <p:val>
                                            <p:strVal val="#ppt_x"/>
                                          </p:val>
                                        </p:tav>
                                        <p:tav tm="100000">
                                          <p:val>
                                            <p:strVal val="#ppt_x"/>
                                          </p:val>
                                        </p:tav>
                                      </p:tavLst>
                                    </p:anim>
                                    <p:anim calcmode="lin" valueType="num">
                                      <p:cBhvr additive="base">
                                        <p:cTn id="122" dur="750" fill="hold"/>
                                        <p:tgtEl>
                                          <p:spTgt spid="54"/>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200"/>
                                  </p:stCondLst>
                                  <p:childTnLst>
                                    <p:set>
                                      <p:cBhvr>
                                        <p:cTn id="124" dur="1" fill="hold">
                                          <p:stCondLst>
                                            <p:cond delay="0"/>
                                          </p:stCondLst>
                                        </p:cTn>
                                        <p:tgtEl>
                                          <p:spTgt spid="61"/>
                                        </p:tgtEl>
                                        <p:attrNameLst>
                                          <p:attrName>style.visibility</p:attrName>
                                        </p:attrNameLst>
                                      </p:cBhvr>
                                      <p:to>
                                        <p:strVal val="visible"/>
                                      </p:to>
                                    </p:set>
                                    <p:anim calcmode="lin" valueType="num">
                                      <p:cBhvr additive="base">
                                        <p:cTn id="125" dur="750" fill="hold"/>
                                        <p:tgtEl>
                                          <p:spTgt spid="61"/>
                                        </p:tgtEl>
                                        <p:attrNameLst>
                                          <p:attrName>ppt_x</p:attrName>
                                        </p:attrNameLst>
                                      </p:cBhvr>
                                      <p:tavLst>
                                        <p:tav tm="0">
                                          <p:val>
                                            <p:strVal val="#ppt_x"/>
                                          </p:val>
                                        </p:tav>
                                        <p:tav tm="100000">
                                          <p:val>
                                            <p:strVal val="#ppt_x"/>
                                          </p:val>
                                        </p:tav>
                                      </p:tavLst>
                                    </p:anim>
                                    <p:anim calcmode="lin" valueType="num">
                                      <p:cBhvr additive="base">
                                        <p:cTn id="126" dur="750" fill="hold"/>
                                        <p:tgtEl>
                                          <p:spTgt spid="61"/>
                                        </p:tgtEl>
                                        <p:attrNameLst>
                                          <p:attrName>ppt_y</p:attrName>
                                        </p:attrNameLst>
                                      </p:cBhvr>
                                      <p:tavLst>
                                        <p:tav tm="0">
                                          <p:val>
                                            <p:strVal val="1+#ppt_h/2"/>
                                          </p:val>
                                        </p:tav>
                                        <p:tav tm="100000">
                                          <p:val>
                                            <p:strVal val="#ppt_y"/>
                                          </p:val>
                                        </p:tav>
                                      </p:tavLst>
                                    </p:anim>
                                  </p:childTnLst>
                                </p:cTn>
                              </p:par>
                              <p:par>
                                <p:cTn id="127" presetID="2" presetClass="entr" presetSubtype="4" decel="100000" fill="hold" grpId="0" nodeType="withEffect">
                                  <p:stCondLst>
                                    <p:cond delay="300"/>
                                  </p:stCondLst>
                                  <p:childTnLst>
                                    <p:set>
                                      <p:cBhvr>
                                        <p:cTn id="128" dur="1" fill="hold">
                                          <p:stCondLst>
                                            <p:cond delay="0"/>
                                          </p:stCondLst>
                                        </p:cTn>
                                        <p:tgtEl>
                                          <p:spTgt spid="63"/>
                                        </p:tgtEl>
                                        <p:attrNameLst>
                                          <p:attrName>style.visibility</p:attrName>
                                        </p:attrNameLst>
                                      </p:cBhvr>
                                      <p:to>
                                        <p:strVal val="visible"/>
                                      </p:to>
                                    </p:set>
                                    <p:anim calcmode="lin" valueType="num">
                                      <p:cBhvr additive="base">
                                        <p:cTn id="129" dur="750" fill="hold"/>
                                        <p:tgtEl>
                                          <p:spTgt spid="63"/>
                                        </p:tgtEl>
                                        <p:attrNameLst>
                                          <p:attrName>ppt_x</p:attrName>
                                        </p:attrNameLst>
                                      </p:cBhvr>
                                      <p:tavLst>
                                        <p:tav tm="0">
                                          <p:val>
                                            <p:strVal val="#ppt_x"/>
                                          </p:val>
                                        </p:tav>
                                        <p:tav tm="100000">
                                          <p:val>
                                            <p:strVal val="#ppt_x"/>
                                          </p:val>
                                        </p:tav>
                                      </p:tavLst>
                                    </p:anim>
                                    <p:anim calcmode="lin" valueType="num">
                                      <p:cBhvr additive="base">
                                        <p:cTn id="130" dur="750" fill="hold"/>
                                        <p:tgtEl>
                                          <p:spTgt spid="63"/>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400"/>
                                  </p:stCondLst>
                                  <p:childTnLst>
                                    <p:set>
                                      <p:cBhvr>
                                        <p:cTn id="132" dur="1" fill="hold">
                                          <p:stCondLst>
                                            <p:cond delay="0"/>
                                          </p:stCondLst>
                                        </p:cTn>
                                        <p:tgtEl>
                                          <p:spTgt spid="64"/>
                                        </p:tgtEl>
                                        <p:attrNameLst>
                                          <p:attrName>style.visibility</p:attrName>
                                        </p:attrNameLst>
                                      </p:cBhvr>
                                      <p:to>
                                        <p:strVal val="visible"/>
                                      </p:to>
                                    </p:set>
                                    <p:anim calcmode="lin" valueType="num">
                                      <p:cBhvr additive="base">
                                        <p:cTn id="133" dur="750" fill="hold"/>
                                        <p:tgtEl>
                                          <p:spTgt spid="64"/>
                                        </p:tgtEl>
                                        <p:attrNameLst>
                                          <p:attrName>ppt_x</p:attrName>
                                        </p:attrNameLst>
                                      </p:cBhvr>
                                      <p:tavLst>
                                        <p:tav tm="0">
                                          <p:val>
                                            <p:strVal val="#ppt_x"/>
                                          </p:val>
                                        </p:tav>
                                        <p:tav tm="100000">
                                          <p:val>
                                            <p:strVal val="#ppt_x"/>
                                          </p:val>
                                        </p:tav>
                                      </p:tavLst>
                                    </p:anim>
                                    <p:anim calcmode="lin" valueType="num">
                                      <p:cBhvr additive="base">
                                        <p:cTn id="134" dur="75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6" grpId="0" animBg="1"/>
      <p:bldP spid="3" grpId="0" animBg="1"/>
      <p:bldP spid="12" grpId="0" animBg="1"/>
      <p:bldP spid="52" grpId="0"/>
      <p:bldP spid="62" grpId="0"/>
      <p:bldP spid="75" grpId="0"/>
      <p:bldP spid="82" grpId="0"/>
      <p:bldP spid="53" grpId="0"/>
      <p:bldP spid="66" grpId="0"/>
      <p:bldP spid="76" grpId="0"/>
      <p:bldP spid="83" grpId="0"/>
      <p:bldP spid="81" grpId="0"/>
      <p:bldP spid="81" grpId="1"/>
      <p:bldP spid="84" grpId="0"/>
      <p:bldP spid="84" grpId="1"/>
      <p:bldP spid="85" grpId="0"/>
      <p:bldP spid="85" grpId="1"/>
      <p:bldP spid="44" grpId="0"/>
      <p:bldP spid="51" grpId="0" animBg="1"/>
      <p:bldP spid="54" grpId="0" animBg="1"/>
      <p:bldP spid="61" grpId="0" animBg="1"/>
      <p:bldP spid="63" grpId="0" animBg="1"/>
      <p:bldP spid="64" grpId="0" animBg="1"/>
      <p:bldP spid="6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chemeClr val="bg1"/>
                </a:solidFill>
              </a:rPr>
              <a:t>Azure App Service</a:t>
            </a:r>
          </a:p>
        </p:txBody>
      </p:sp>
      <p:sp>
        <p:nvSpPr>
          <p:cNvPr id="6" name="Rectangle 5"/>
          <p:cNvSpPr/>
          <p:nvPr/>
        </p:nvSpPr>
        <p:spPr bwMode="auto">
          <a:xfrm>
            <a:off x="5230892" y="2487772"/>
            <a:ext cx="3447288" cy="161848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280" tIns="146304" rIns="182880" bIns="146304"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Web apps</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Web apps that scale  with your business</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6" name="Rectangle 35"/>
          <p:cNvSpPr/>
          <p:nvPr/>
        </p:nvSpPr>
        <p:spPr bwMode="auto">
          <a:xfrm>
            <a:off x="8728152" y="2487772"/>
            <a:ext cx="3002916" cy="161848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280" tIns="146304" rIns="182880" bIns="146304"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Mobile apps</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Build mobile apps </a:t>
            </a:r>
            <a:b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for any device  </a:t>
            </a:r>
          </a:p>
        </p:txBody>
      </p:sp>
      <p:sp>
        <p:nvSpPr>
          <p:cNvPr id="50" name="Rectangle 49"/>
          <p:cNvSpPr/>
          <p:nvPr/>
        </p:nvSpPr>
        <p:spPr bwMode="auto">
          <a:xfrm>
            <a:off x="5230892" y="4144587"/>
            <a:ext cx="3447288" cy="166420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280" tIns="146304" rIns="182880" bIns="146304"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Logic apps</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Automate business process across SaaS </a:t>
            </a:r>
            <a:b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and on-premises </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 </a:t>
            </a:r>
          </a:p>
        </p:txBody>
      </p:sp>
      <p:sp>
        <p:nvSpPr>
          <p:cNvPr id="51" name="Rectangle 50"/>
          <p:cNvSpPr/>
          <p:nvPr/>
        </p:nvSpPr>
        <p:spPr bwMode="auto">
          <a:xfrm>
            <a:off x="8728152" y="4144587"/>
            <a:ext cx="3002916" cy="1664208"/>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97280" tIns="146304" rIns="182880" bIns="146304"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API apps</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Easily build and consume APIs in </a:t>
            </a:r>
            <a:b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b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the cloud</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41" name="Group 40"/>
          <p:cNvGrpSpPr/>
          <p:nvPr/>
        </p:nvGrpSpPr>
        <p:grpSpPr>
          <a:xfrm>
            <a:off x="4435429" y="4025023"/>
            <a:ext cx="462511" cy="272380"/>
            <a:chOff x="4924540" y="2915646"/>
            <a:chExt cx="462708" cy="272496"/>
          </a:xfrm>
          <a:solidFill>
            <a:schemeClr val="bg2"/>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grpSp>
      <p:grpSp>
        <p:nvGrpSpPr>
          <p:cNvPr id="35" name="Group 34"/>
          <p:cNvGrpSpPr/>
          <p:nvPr/>
        </p:nvGrpSpPr>
        <p:grpSpPr>
          <a:xfrm>
            <a:off x="705407" y="2487772"/>
            <a:ext cx="3342106" cy="3326883"/>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3">
                <a:lumMod val="60000"/>
                <a:lumOff val="40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3">
                <a:lumMod val="60000"/>
                <a:lumOff val="40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3">
                <a:lumMod val="60000"/>
                <a:lumOff val="40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3">
                <a:lumMod val="60000"/>
                <a:lumOff val="40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grpSp>
      <p:pic>
        <p:nvPicPr>
          <p:cNvPr id="58" name="Picture 57"/>
          <p:cNvPicPr>
            <a:picLocks noChangeAspect="1"/>
          </p:cNvPicPr>
          <p:nvPr/>
        </p:nvPicPr>
        <p:blipFill>
          <a:blip r:embed="rId3">
            <a:duotone>
              <a:prstClr val="black"/>
              <a:schemeClr val="accent5">
                <a:tint val="45000"/>
                <a:satMod val="400000"/>
              </a:schemeClr>
            </a:duotone>
            <a:lum bright="100000" contrast="-40000"/>
          </a:blip>
          <a:stretch>
            <a:fillRect/>
          </a:stretch>
        </p:blipFill>
        <p:spPr>
          <a:xfrm>
            <a:off x="5396989" y="2600806"/>
            <a:ext cx="724076" cy="707195"/>
          </a:xfrm>
          <a:prstGeom prst="rect">
            <a:avLst/>
          </a:prstGeom>
        </p:spPr>
      </p:pic>
      <p:pic>
        <p:nvPicPr>
          <p:cNvPr id="62" name="Picture 61"/>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8938977" y="2626094"/>
            <a:ext cx="556079" cy="798472"/>
          </a:xfrm>
          <a:prstGeom prst="rect">
            <a:avLst/>
          </a:prstGeom>
        </p:spPr>
      </p:pic>
      <p:pic>
        <p:nvPicPr>
          <p:cNvPr id="66" name="Picture 65"/>
          <p:cNvPicPr>
            <a:picLocks noChangeAspect="1"/>
          </p:cNvPicPr>
          <p:nvPr/>
        </p:nvPicPr>
        <p:blipFill>
          <a:blip r:embed="rId5">
            <a:duotone>
              <a:prstClr val="black"/>
              <a:schemeClr val="accent5">
                <a:tint val="45000"/>
                <a:satMod val="400000"/>
              </a:schemeClr>
            </a:duotone>
            <a:lum bright="100000" contrast="-40000"/>
          </a:blip>
          <a:stretch>
            <a:fillRect/>
          </a:stretch>
        </p:blipFill>
        <p:spPr>
          <a:xfrm>
            <a:off x="5396989" y="4328290"/>
            <a:ext cx="727568" cy="726755"/>
          </a:xfrm>
          <a:prstGeom prst="rect">
            <a:avLst/>
          </a:prstGeom>
        </p:spPr>
      </p:pic>
      <p:pic>
        <p:nvPicPr>
          <p:cNvPr id="52" name="Picture 51"/>
          <p:cNvPicPr>
            <a:picLocks noChangeAspect="1"/>
          </p:cNvPicPr>
          <p:nvPr/>
        </p:nvPicPr>
        <p:blipFill>
          <a:blip r:embed="rId6" cstate="print">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875595" y="4248086"/>
            <a:ext cx="682842" cy="645100"/>
          </a:xfrm>
          <a:prstGeom prst="flowChartOffpageConnector">
            <a:avLst/>
          </a:prstGeom>
          <a:noFill/>
        </p:spPr>
      </p:pic>
      <p:cxnSp>
        <p:nvCxnSpPr>
          <p:cNvPr id="23" name="Straight Connector 22"/>
          <p:cNvCxnSpPr/>
          <p:nvPr/>
        </p:nvCxnSpPr>
        <p:spPr>
          <a:xfrm>
            <a:off x="8428037" y="2044754"/>
            <a:ext cx="0" cy="4130883"/>
          </a:xfrm>
          <a:prstGeom prst="line">
            <a:avLst/>
          </a:prstGeom>
          <a:ln>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609439" y="4051304"/>
            <a:ext cx="5514563" cy="0"/>
          </a:xfrm>
          <a:prstGeom prst="line">
            <a:avLst/>
          </a:prstGeom>
          <a:ln>
            <a:solidFill>
              <a:schemeClr val="accent3">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89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897" y="194426"/>
            <a:ext cx="11727427" cy="682453"/>
          </a:xfrm>
        </p:spPr>
        <p:txBody>
          <a:bodyPr vert="horz" wrap="square" lIns="0" tIns="0" rIns="0" bIns="0" rtlCol="0" anchor="t">
            <a:noAutofit/>
          </a:bodyPr>
          <a:lstStyle/>
          <a:p>
            <a:r>
              <a:rPr lang="en-US" sz="3999" dirty="0">
                <a:solidFill>
                  <a:schemeClr val="tx1"/>
                </a:solidFill>
              </a:rPr>
              <a:t>App Service Features &amp; Capabilities</a:t>
            </a:r>
          </a:p>
        </p:txBody>
      </p:sp>
      <p:sp>
        <p:nvSpPr>
          <p:cNvPr id="14" name="TextBox 13"/>
          <p:cNvSpPr txBox="1"/>
          <p:nvPr/>
        </p:nvSpPr>
        <p:spPr>
          <a:xfrm>
            <a:off x="483661" y="835502"/>
            <a:ext cx="10803515" cy="282513"/>
          </a:xfrm>
          <a:prstGeom prst="rect">
            <a:avLst/>
          </a:prstGeom>
          <a:noFill/>
        </p:spPr>
        <p:txBody>
          <a:bodyPr wrap="none" lIns="0" tIns="0" rIns="0" bIns="0" rtlCol="0">
            <a:spAutoFit/>
          </a:bodyPr>
          <a:lstStyle/>
          <a:p>
            <a:pPr algn="ctr" defTabSz="914224">
              <a:lnSpc>
                <a:spcPct val="90000"/>
              </a:lnSpc>
              <a:spcAft>
                <a:spcPts val="612"/>
              </a:spcAft>
            </a:pPr>
            <a:r>
              <a:rPr lang="en-US" sz="2000" kern="0" dirty="0">
                <a:solidFill>
                  <a:sysClr val="windowText" lastClr="000000"/>
                </a:solidFill>
                <a:latin typeface="Segoe UI Light" charset="0"/>
              </a:rPr>
              <a:t>All features and capabilities are shared across all of App Service application (Web, Mobile, and API)</a:t>
            </a:r>
          </a:p>
        </p:txBody>
      </p:sp>
      <p:sp>
        <p:nvSpPr>
          <p:cNvPr id="27" name="Rectangle 26"/>
          <p:cNvSpPr/>
          <p:nvPr/>
        </p:nvSpPr>
        <p:spPr bwMode="auto">
          <a:xfrm>
            <a:off x="1033324" y="1507527"/>
            <a:ext cx="3773584" cy="8046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defTabSz="699085">
              <a:defRPr/>
            </a:pPr>
            <a:r>
              <a:rPr lang="en-US" sz="2800" kern="0" dirty="0">
                <a:solidFill>
                  <a:schemeClr val="tx1"/>
                </a:solidFill>
                <a:latin typeface="Segoe UI Light"/>
                <a:ea typeface="Segoe UI" pitchFamily="34" charset="0"/>
                <a:cs typeface="Segoe UI" pitchFamily="34" charset="0"/>
              </a:rPr>
              <a:t>Enterprise grade</a:t>
            </a:r>
            <a:endParaRPr lang="en-US" sz="3199" kern="0" dirty="0">
              <a:solidFill>
                <a:schemeClr val="tx1"/>
              </a:solidFill>
              <a:ea typeface="Segoe UI" pitchFamily="34" charset="0"/>
              <a:cs typeface="Segoe UI" pitchFamily="34" charset="0"/>
            </a:endParaRPr>
          </a:p>
          <a:p>
            <a:pPr defTabSz="699085">
              <a:defRPr/>
            </a:pPr>
            <a:r>
              <a:rPr lang="en-US" sz="1000" kern="0" dirty="0">
                <a:solidFill>
                  <a:schemeClr val="tx1"/>
                </a:solidFill>
                <a:ea typeface="Segoe UI" pitchFamily="34" charset="0"/>
                <a:cs typeface="Segoe UI" pitchFamily="34" charset="0"/>
              </a:rPr>
              <a:t>Designed for secure mission-critical applications</a:t>
            </a:r>
          </a:p>
        </p:txBody>
      </p:sp>
      <p:sp>
        <p:nvSpPr>
          <p:cNvPr id="28" name="Rectangle 27"/>
          <p:cNvSpPr/>
          <p:nvPr/>
        </p:nvSpPr>
        <p:spPr bwMode="auto">
          <a:xfrm>
            <a:off x="4774344" y="1515871"/>
            <a:ext cx="3514133" cy="8046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defTabSz="699085">
              <a:defRPr/>
            </a:pPr>
            <a:r>
              <a:rPr lang="en-US" sz="2800" kern="0" dirty="0">
                <a:solidFill>
                  <a:schemeClr val="tx1"/>
                </a:solidFill>
                <a:latin typeface="Segoe UI Light"/>
                <a:ea typeface="Segoe UI" pitchFamily="34" charset="0"/>
                <a:cs typeface="Segoe UI" pitchFamily="34" charset="0"/>
              </a:rPr>
              <a:t>Fully managed</a:t>
            </a:r>
            <a:endParaRPr lang="en-US" sz="3199" kern="0" dirty="0">
              <a:solidFill>
                <a:schemeClr val="tx1"/>
              </a:solidFill>
              <a:ea typeface="Segoe UI" pitchFamily="34" charset="0"/>
              <a:cs typeface="Segoe UI" pitchFamily="34" charset="0"/>
            </a:endParaRPr>
          </a:p>
          <a:p>
            <a:pPr defTabSz="699085">
              <a:defRPr/>
            </a:pPr>
            <a:r>
              <a:rPr lang="en-US" sz="1000" kern="0" dirty="0">
                <a:solidFill>
                  <a:schemeClr val="tx1"/>
                </a:solidFill>
              </a:rPr>
              <a:t>Optimized for Availability and Automatic scale</a:t>
            </a:r>
            <a:endParaRPr lang="en-US" sz="1000" kern="0" dirty="0">
              <a:solidFill>
                <a:schemeClr val="tx1"/>
              </a:solidFill>
              <a:ea typeface="Segoe UI" pitchFamily="34" charset="0"/>
              <a:cs typeface="Segoe UI" pitchFamily="34" charset="0"/>
            </a:endParaRPr>
          </a:p>
        </p:txBody>
      </p:sp>
      <p:sp>
        <p:nvSpPr>
          <p:cNvPr id="29" name="Rectangle 28"/>
          <p:cNvSpPr/>
          <p:nvPr/>
        </p:nvSpPr>
        <p:spPr bwMode="auto">
          <a:xfrm>
            <a:off x="8355913" y="1505618"/>
            <a:ext cx="3229393" cy="8046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defTabSz="699085">
              <a:defRPr/>
            </a:pPr>
            <a:r>
              <a:rPr lang="en-US" sz="2800" kern="0" dirty="0">
                <a:solidFill>
                  <a:schemeClr val="tx1"/>
                </a:solidFill>
                <a:latin typeface="Segoe UI Light"/>
                <a:ea typeface="Segoe UI" pitchFamily="34" charset="0"/>
                <a:cs typeface="Segoe UI" pitchFamily="34" charset="0"/>
              </a:rPr>
              <a:t>Built for </a:t>
            </a:r>
            <a:r>
              <a:rPr lang="en-US" sz="2800" kern="0" dirty="0" err="1">
                <a:solidFill>
                  <a:schemeClr val="tx1"/>
                </a:solidFill>
                <a:latin typeface="Segoe UI Light"/>
                <a:ea typeface="Segoe UI" pitchFamily="34" charset="0"/>
                <a:cs typeface="Segoe UI" pitchFamily="34" charset="0"/>
              </a:rPr>
              <a:t>DevOps</a:t>
            </a:r>
            <a:endParaRPr lang="en-US" sz="3199" kern="0" dirty="0">
              <a:solidFill>
                <a:schemeClr val="tx1"/>
              </a:solidFill>
              <a:ea typeface="Segoe UI" pitchFamily="34" charset="0"/>
              <a:cs typeface="Segoe UI" pitchFamily="34" charset="0"/>
            </a:endParaRPr>
          </a:p>
          <a:p>
            <a:pPr defTabSz="699085">
              <a:defRPr/>
            </a:pPr>
            <a:r>
              <a:rPr lang="en-US" sz="1000" kern="0" dirty="0">
                <a:solidFill>
                  <a:schemeClr val="tx1"/>
                </a:solidFill>
              </a:rPr>
              <a:t>Agility through Continuous Deployment</a:t>
            </a:r>
            <a:endParaRPr lang="en-US" sz="1000" kern="0" dirty="0">
              <a:solidFill>
                <a:schemeClr val="tx1"/>
              </a:solidFill>
              <a:ea typeface="Segoe UI" pitchFamily="34" charset="0"/>
              <a:cs typeface="Segoe UI" pitchFamily="34" charset="0"/>
            </a:endParaRPr>
          </a:p>
        </p:txBody>
      </p:sp>
      <p:sp>
        <p:nvSpPr>
          <p:cNvPr id="30" name="TextBox 29"/>
          <p:cNvSpPr txBox="1"/>
          <p:nvPr/>
        </p:nvSpPr>
        <p:spPr>
          <a:xfrm>
            <a:off x="1066425" y="2310300"/>
            <a:ext cx="3162306" cy="3881782"/>
          </a:xfrm>
          <a:prstGeom prst="rect">
            <a:avLst/>
          </a:prstGeom>
          <a:noFill/>
          <a:ln>
            <a:noFill/>
          </a:ln>
        </p:spPr>
        <p:txBody>
          <a:bodyPr wrap="square" lIns="137121" tIns="109696" rIns="137121" bIns="109696" rtlCol="0">
            <a:spAutoFit/>
          </a:bodyPr>
          <a:lstStyle/>
          <a:p>
            <a:pPr defTabSz="914224">
              <a:spcAft>
                <a:spcPts val="224"/>
              </a:spcAft>
              <a:defRPr/>
            </a:pPr>
            <a:r>
              <a:rPr lang="en-US" sz="1399" kern="0" dirty="0">
                <a:latin typeface="Segoe UI"/>
                <a:ea typeface="Calibri" panose="020F0502020204030204" pitchFamily="34" charset="0"/>
                <a:cs typeface="Calibri" panose="020F0502020204030204" pitchFamily="34" charset="0"/>
              </a:rPr>
              <a:t>Premium Tier </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App Service Environments</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Hybrid Connections / VPN Support</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Scheduled Backup</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Azure Active Directory Integration </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Site Resiliency, HA, and DR</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Web Jobs</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Role Base Access Control </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Audit / Compliance </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Enterprise Migration</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Client Certs </a:t>
            </a:r>
          </a:p>
          <a:p>
            <a:pPr defTabSz="914224">
              <a:spcAft>
                <a:spcPts val="224"/>
              </a:spcAft>
              <a:defRPr/>
            </a:pPr>
            <a:r>
              <a:rPr lang="en-US" sz="1399" kern="0" dirty="0" err="1">
                <a:latin typeface="Segoe UI"/>
                <a:ea typeface="Calibri" panose="020F0502020204030204" pitchFamily="34" charset="0"/>
                <a:cs typeface="Calibri" panose="020F0502020204030204" pitchFamily="34" charset="0"/>
              </a:rPr>
              <a:t>Redis</a:t>
            </a:r>
            <a:r>
              <a:rPr lang="en-US" sz="1399" kern="0" dirty="0">
                <a:latin typeface="Segoe UI"/>
                <a:ea typeface="Calibri" panose="020F0502020204030204" pitchFamily="34" charset="0"/>
                <a:cs typeface="Calibri" panose="020F0502020204030204" pitchFamily="34" charset="0"/>
              </a:rPr>
              <a:t> Caching</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IP Restrictions/ SSL</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Web Sockets</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SQL, MySQL, </a:t>
            </a:r>
            <a:r>
              <a:rPr lang="en-US" sz="1399" kern="0" dirty="0" err="1">
                <a:latin typeface="Segoe UI"/>
                <a:ea typeface="Calibri" panose="020F0502020204030204" pitchFamily="34" charset="0"/>
                <a:cs typeface="Calibri" panose="020F0502020204030204" pitchFamily="34" charset="0"/>
              </a:rPr>
              <a:t>DocDB</a:t>
            </a:r>
            <a:r>
              <a:rPr lang="en-US" sz="1399" kern="0" dirty="0">
                <a:latin typeface="Segoe UI"/>
                <a:ea typeface="Calibri" panose="020F0502020204030204" pitchFamily="34" charset="0"/>
                <a:cs typeface="Calibri" panose="020F0502020204030204" pitchFamily="34" charset="0"/>
              </a:rPr>
              <a:t>, &amp; Mongo</a:t>
            </a:r>
          </a:p>
        </p:txBody>
      </p:sp>
      <p:sp>
        <p:nvSpPr>
          <p:cNvPr id="31" name="TextBox 30"/>
          <p:cNvSpPr txBox="1"/>
          <p:nvPr/>
        </p:nvSpPr>
        <p:spPr>
          <a:xfrm>
            <a:off x="4812087" y="2320554"/>
            <a:ext cx="2661532" cy="3302763"/>
          </a:xfrm>
          <a:prstGeom prst="rect">
            <a:avLst/>
          </a:prstGeom>
          <a:noFill/>
          <a:ln>
            <a:noFill/>
          </a:ln>
        </p:spPr>
        <p:txBody>
          <a:bodyPr wrap="square" lIns="137121" tIns="109696" rIns="137121" bIns="109696" rtlCol="0">
            <a:spAutoFit/>
          </a:bodyPr>
          <a:lstStyle/>
          <a:p>
            <a:pPr defTabSz="914224">
              <a:spcAft>
                <a:spcPts val="224"/>
              </a:spcAft>
              <a:defRPr/>
            </a:pPr>
            <a:r>
              <a:rPr lang="en-US" sz="1399" kern="0" dirty="0">
                <a:latin typeface="Segoe UI"/>
                <a:ea typeface="Calibri" panose="020F0502020204030204" pitchFamily="34" charset="0"/>
                <a:cs typeface="Calibri" panose="020F0502020204030204" pitchFamily="34" charset="0"/>
              </a:rPr>
              <a:t>Automated Deployment</a:t>
            </a:r>
            <a:br>
              <a:rPr lang="en-US" sz="1399" kern="0" dirty="0">
                <a:latin typeface="Segoe UI"/>
                <a:ea typeface="Calibri" panose="020F0502020204030204" pitchFamily="34" charset="0"/>
                <a:cs typeface="Calibri" panose="020F0502020204030204" pitchFamily="34" charset="0"/>
              </a:rPr>
            </a:br>
            <a:r>
              <a:rPr lang="en-US" sz="1399" kern="0" dirty="0" err="1">
                <a:latin typeface="Segoe UI"/>
                <a:ea typeface="Calibri" panose="020F0502020204030204" pitchFamily="34" charset="0"/>
                <a:cs typeface="Calibri" panose="020F0502020204030204" pitchFamily="34" charset="0"/>
              </a:rPr>
              <a:t>AutoScale</a:t>
            </a: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Built-in Load Balancing</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WW Datacenter Coverage</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End Point Monitoring &amp; Alerts</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DR Site Support</a:t>
            </a:r>
          </a:p>
          <a:p>
            <a:pPr defTabSz="914224">
              <a:spcAft>
                <a:spcPts val="224"/>
              </a:spcAft>
              <a:defRPr/>
            </a:pPr>
            <a:r>
              <a:rPr lang="en-US" sz="1399" kern="0" dirty="0" err="1">
                <a:latin typeface="Segoe UI"/>
                <a:ea typeface="Calibri" panose="020F0502020204030204" pitchFamily="34" charset="0"/>
                <a:cs typeface="Calibri" panose="020F0502020204030204" pitchFamily="34" charset="0"/>
              </a:rPr>
              <a:t>WildCard</a:t>
            </a:r>
            <a:r>
              <a:rPr lang="en-US" sz="1399" kern="0" dirty="0">
                <a:latin typeface="Segoe UI"/>
                <a:ea typeface="Calibri" panose="020F0502020204030204" pitchFamily="34" charset="0"/>
                <a:cs typeface="Calibri" panose="020F0502020204030204" pitchFamily="34" charset="0"/>
              </a:rPr>
              <a:t> Support</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Dedicated IP address</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HTTP Compression </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Premium WordPress</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Sticky Sessions</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App Service Environment </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p:txBody>
      </p:sp>
      <p:sp>
        <p:nvSpPr>
          <p:cNvPr id="32" name="TextBox 31"/>
          <p:cNvSpPr txBox="1"/>
          <p:nvPr/>
        </p:nvSpPr>
        <p:spPr>
          <a:xfrm>
            <a:off x="8342060" y="2318647"/>
            <a:ext cx="3427985" cy="4399460"/>
          </a:xfrm>
          <a:prstGeom prst="rect">
            <a:avLst/>
          </a:prstGeom>
          <a:noFill/>
          <a:ln>
            <a:noFill/>
          </a:ln>
        </p:spPr>
        <p:txBody>
          <a:bodyPr wrap="square" lIns="137121" tIns="109696" rIns="137121" bIns="109696" rtlCol="0">
            <a:spAutoFit/>
          </a:bodyPr>
          <a:lstStyle/>
          <a:p>
            <a:pPr defTabSz="914224">
              <a:spcAft>
                <a:spcPts val="224"/>
              </a:spcAft>
              <a:defRPr/>
            </a:pPr>
            <a:r>
              <a:rPr lang="en-US" sz="1399" kern="0" dirty="0">
                <a:latin typeface="Segoe UI"/>
                <a:ea typeface="Calibri" panose="020F0502020204030204" pitchFamily="34" charset="0"/>
                <a:cs typeface="Calibri" panose="020F0502020204030204" pitchFamily="34" charset="0"/>
              </a:rPr>
              <a:t>Remote Debugging w/ Visual Studio </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Site Staging Slots</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Traffic Routing</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Continuous Integration/Deployment </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Git, Visual Studio Online and GitHub</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App &amp; Site Diagnostics</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OS &amp; Framework Patching  </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Site Extensions Gallery </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NET, PHP, Python, Node, Java</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Framework Installer</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Browser-based editing</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Auto-Healing</a:t>
            </a: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Logging and Auditing </a:t>
            </a:r>
          </a:p>
          <a:p>
            <a:pPr defTabSz="914224">
              <a:spcAft>
                <a:spcPts val="306"/>
              </a:spcAft>
              <a:defRPr/>
            </a:pPr>
            <a:r>
              <a:rPr lang="en-US" sz="1399" kern="0" dirty="0">
                <a:latin typeface="Segoe UI Light" charset="0"/>
                <a:ea typeface="Calibri" panose="020F0502020204030204" pitchFamily="34" charset="0"/>
                <a:cs typeface="Calibri" panose="020F0502020204030204" pitchFamily="34" charset="0"/>
              </a:rPr>
              <a:t>Admin-Site</a:t>
            </a:r>
          </a:p>
          <a:p>
            <a:pPr defTabSz="914224">
              <a:spcAft>
                <a:spcPts val="306"/>
              </a:spcAft>
              <a:defRPr/>
            </a:pPr>
            <a:r>
              <a:rPr lang="en-US" sz="1399" kern="0" dirty="0">
                <a:latin typeface="Segoe UI Light" charset="0"/>
                <a:ea typeface="Calibri" panose="020F0502020204030204" pitchFamily="34" charset="0"/>
                <a:cs typeface="Calibri" panose="020F0502020204030204" pitchFamily="34" charset="0"/>
              </a:rPr>
              <a:t>Support Site Extension </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p:txBody>
      </p:sp>
      <p:sp>
        <p:nvSpPr>
          <p:cNvPr id="33" name="Rectangle 32"/>
          <p:cNvSpPr/>
          <p:nvPr/>
        </p:nvSpPr>
        <p:spPr>
          <a:xfrm>
            <a:off x="987609" y="1669928"/>
            <a:ext cx="45712" cy="43963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endParaRPr lang="en-US" sz="2400" kern="0">
              <a:solidFill>
                <a:schemeClr val="accent3"/>
              </a:solidFill>
            </a:endParaRPr>
          </a:p>
        </p:txBody>
      </p:sp>
      <p:sp>
        <p:nvSpPr>
          <p:cNvPr id="34" name="Rectangle 33"/>
          <p:cNvSpPr/>
          <p:nvPr/>
        </p:nvSpPr>
        <p:spPr>
          <a:xfrm>
            <a:off x="4698947" y="1678272"/>
            <a:ext cx="45705" cy="43880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endParaRPr lang="en-US" sz="2400" kern="0">
              <a:solidFill>
                <a:schemeClr val="tx1"/>
              </a:solidFill>
            </a:endParaRPr>
          </a:p>
        </p:txBody>
      </p:sp>
      <p:sp>
        <p:nvSpPr>
          <p:cNvPr id="35" name="Rectangle 34"/>
          <p:cNvSpPr/>
          <p:nvPr/>
        </p:nvSpPr>
        <p:spPr>
          <a:xfrm>
            <a:off x="8288477" y="1669928"/>
            <a:ext cx="45712" cy="45004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6" rIns="137121" bIns="109696" numCol="1" spcCol="0" rtlCol="0" fromWordArt="0" anchor="ctr" anchorCtr="0" forceAA="0" compatLnSpc="1">
            <a:prstTxWarp prst="textNoShape">
              <a:avLst/>
            </a:prstTxWarp>
            <a:noAutofit/>
          </a:bodyPr>
          <a:lstStyle/>
          <a:p>
            <a:pPr defTabSz="699085">
              <a:lnSpc>
                <a:spcPct val="90000"/>
              </a:lnSpc>
            </a:pPr>
            <a:endParaRPr lang="en-US" sz="2400" kern="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64444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Apps: more than just hosting</a:t>
            </a:r>
          </a:p>
        </p:txBody>
      </p:sp>
      <p:sp>
        <p:nvSpPr>
          <p:cNvPr id="3" name="Text Placeholder 2"/>
          <p:cNvSpPr>
            <a:spLocks noGrp="1"/>
          </p:cNvSpPr>
          <p:nvPr>
            <p:ph type="body" sz="quarter" idx="10"/>
          </p:nvPr>
        </p:nvSpPr>
        <p:spPr>
          <a:xfrm>
            <a:off x="4321700" y="1737988"/>
            <a:ext cx="7413100" cy="4221990"/>
          </a:xfrm>
        </p:spPr>
        <p:txBody>
          <a:bodyPr lIns="0" tIns="0"/>
          <a:lstStyle/>
          <a:p>
            <a:pPr marL="0" lvl="1" indent="0" defTabSz="896181">
              <a:lnSpc>
                <a:spcPct val="100000"/>
              </a:lnSpc>
              <a:spcBef>
                <a:spcPts val="0"/>
              </a:spcBef>
              <a:spcAft>
                <a:spcPts val="2400"/>
              </a:spcAft>
              <a:buSzTx/>
              <a:buNone/>
              <a:defRPr/>
            </a:pPr>
            <a:r>
              <a:rPr lang="en-US" dirty="0">
                <a:solidFill>
                  <a:srgbClr val="505050"/>
                </a:solidFill>
              </a:rPr>
              <a:t>Cross platform web application hosting</a:t>
            </a:r>
          </a:p>
          <a:p>
            <a:pPr marL="0" lvl="1" indent="0" defTabSz="896181">
              <a:lnSpc>
                <a:spcPct val="100000"/>
              </a:lnSpc>
              <a:spcBef>
                <a:spcPts val="0"/>
              </a:spcBef>
              <a:spcAft>
                <a:spcPts val="2400"/>
              </a:spcAft>
              <a:buSzTx/>
              <a:buNone/>
              <a:defRPr/>
            </a:pPr>
            <a:r>
              <a:rPr lang="en-US" dirty="0">
                <a:solidFill>
                  <a:srgbClr val="505050"/>
                </a:solidFill>
              </a:rPr>
              <a:t>Simple authentication: Azure AD, Facebook, Google, Twitter, Microsoft Account</a:t>
            </a:r>
          </a:p>
          <a:p>
            <a:pPr marL="0" lvl="1" indent="0" defTabSz="896181">
              <a:lnSpc>
                <a:spcPct val="100000"/>
              </a:lnSpc>
              <a:spcBef>
                <a:spcPts val="0"/>
              </a:spcBef>
              <a:spcAft>
                <a:spcPts val="2400"/>
              </a:spcAft>
              <a:buSzTx/>
              <a:buNone/>
              <a:defRPr/>
            </a:pPr>
            <a:r>
              <a:rPr lang="en-US" dirty="0">
                <a:solidFill>
                  <a:srgbClr val="505050"/>
                </a:solidFill>
              </a:rPr>
              <a:t>Easily scale out and scale up, including auto-scaling</a:t>
            </a:r>
          </a:p>
          <a:p>
            <a:pPr marL="0" lvl="1" indent="0" defTabSz="896181">
              <a:lnSpc>
                <a:spcPct val="100000"/>
              </a:lnSpc>
              <a:spcBef>
                <a:spcPts val="0"/>
              </a:spcBef>
              <a:spcAft>
                <a:spcPts val="2400"/>
              </a:spcAft>
              <a:buSzTx/>
              <a:buNone/>
              <a:defRPr/>
            </a:pPr>
            <a:r>
              <a:rPr lang="en-US" dirty="0" err="1">
                <a:solidFill>
                  <a:srgbClr val="505050"/>
                </a:solidFill>
              </a:rPr>
              <a:t>WebJobs</a:t>
            </a:r>
            <a:r>
              <a:rPr lang="en-US" dirty="0">
                <a:solidFill>
                  <a:srgbClr val="505050"/>
                </a:solidFill>
              </a:rPr>
              <a:t> for background processing</a:t>
            </a:r>
          </a:p>
          <a:p>
            <a:pPr marL="0" lvl="1" indent="0" defTabSz="896181">
              <a:lnSpc>
                <a:spcPct val="100000"/>
              </a:lnSpc>
              <a:spcBef>
                <a:spcPts val="0"/>
              </a:spcBef>
              <a:spcAft>
                <a:spcPts val="2400"/>
              </a:spcAft>
              <a:buSzTx/>
              <a:buNone/>
              <a:defRPr/>
            </a:pPr>
            <a:r>
              <a:rPr lang="en-US" dirty="0">
                <a:solidFill>
                  <a:srgbClr val="505050"/>
                </a:solidFill>
              </a:rPr>
              <a:t>Configurable Deployment Slots</a:t>
            </a:r>
          </a:p>
          <a:p>
            <a:pPr marL="0" lvl="1" indent="0" defTabSz="896181">
              <a:lnSpc>
                <a:spcPct val="100000"/>
              </a:lnSpc>
              <a:spcBef>
                <a:spcPts val="0"/>
              </a:spcBef>
              <a:spcAft>
                <a:spcPts val="2400"/>
              </a:spcAft>
              <a:buSzTx/>
              <a:buNone/>
              <a:defRPr/>
            </a:pPr>
            <a:r>
              <a:rPr lang="en-US" dirty="0">
                <a:solidFill>
                  <a:srgbClr val="505050"/>
                </a:solidFill>
              </a:rPr>
              <a:t>Full </a:t>
            </a:r>
            <a:r>
              <a:rPr lang="en-US" dirty="0">
                <a:solidFill>
                  <a:srgbClr val="505050"/>
                </a:solidFill>
                <a:hlinkClick r:id="rId3"/>
              </a:rPr>
              <a:t>Kudu</a:t>
            </a:r>
            <a:r>
              <a:rPr lang="en-US" dirty="0">
                <a:solidFill>
                  <a:srgbClr val="505050"/>
                </a:solidFill>
              </a:rPr>
              <a:t> support </a:t>
            </a:r>
          </a:p>
        </p:txBody>
      </p:sp>
      <p:sp>
        <p:nvSpPr>
          <p:cNvPr id="4" name="Slide Number Placeholder 3"/>
          <p:cNvSpPr>
            <a:spLocks noGrp="1"/>
          </p:cNvSpPr>
          <p:nvPr>
            <p:ph type="sldNum" sz="quarter" idx="4"/>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81750B2-C378-4896-80E6-341FDC8E0FED}" type="slidenum">
              <a:rPr kumimoji="0" lang="en-IN" sz="12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5" name="Group 4"/>
          <p:cNvGrpSpPr/>
          <p:nvPr/>
        </p:nvGrpSpPr>
        <p:grpSpPr>
          <a:xfrm>
            <a:off x="434975" y="1688077"/>
            <a:ext cx="3533691" cy="3209425"/>
            <a:chOff x="434975" y="1688077"/>
            <a:chExt cx="3533691" cy="3209425"/>
          </a:xfrm>
        </p:grpSpPr>
        <p:sp>
          <p:nvSpPr>
            <p:cNvPr id="10" name="Rectangle 9"/>
            <p:cNvSpPr/>
            <p:nvPr/>
          </p:nvSpPr>
          <p:spPr bwMode="auto">
            <a:xfrm>
              <a:off x="434975" y="1688077"/>
              <a:ext cx="3533691" cy="3209425"/>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733285"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10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49" name="Rectangle 48"/>
            <p:cNvSpPr/>
            <p:nvPr/>
          </p:nvSpPr>
          <p:spPr>
            <a:xfrm>
              <a:off x="742531" y="3715625"/>
              <a:ext cx="2905091" cy="830997"/>
            </a:xfrm>
            <a:prstGeom prst="rect">
              <a:avLst/>
            </a:prstGeom>
            <a:noFill/>
          </p:spPr>
          <p:txBody>
            <a:bodyPr wrap="none">
              <a:spAutoFit/>
            </a:bodyPr>
            <a:lstStyle/>
            <a:p>
              <a:pPr lvl="0" algn="ctr" defTabSz="896181">
                <a:defRPr/>
              </a:pPr>
              <a:r>
                <a:rPr lang="en-US" sz="2400" dirty="0">
                  <a:solidFill>
                    <a:srgbClr val="FFFFFF"/>
                  </a:solidFill>
                  <a:latin typeface="Segoe UI Light"/>
                </a:rPr>
                <a:t>Web Apps that scale </a:t>
              </a:r>
              <a:br>
                <a:rPr lang="en-US" sz="2400" dirty="0">
                  <a:solidFill>
                    <a:srgbClr val="FFFFFF"/>
                  </a:solidFill>
                  <a:latin typeface="Segoe UI Light"/>
                </a:rPr>
              </a:br>
              <a:r>
                <a:rPr lang="en-US" sz="2400" dirty="0">
                  <a:solidFill>
                    <a:srgbClr val="FFFFFF"/>
                  </a:solidFill>
                  <a:latin typeface="Segoe UI Light"/>
                </a:rPr>
                <a:t>with your business</a:t>
              </a:r>
            </a:p>
          </p:txBody>
        </p:sp>
        <p:sp>
          <p:nvSpPr>
            <p:cNvPr id="17" name="TextBox 16"/>
            <p:cNvSpPr txBox="1"/>
            <p:nvPr/>
          </p:nvSpPr>
          <p:spPr>
            <a:xfrm>
              <a:off x="904263" y="3129906"/>
              <a:ext cx="2635519" cy="3881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1" i="0" u="none" strike="noStrike" kern="0" cap="all" spc="0" normalizeH="0" baseline="0" noProof="0" dirty="0">
                  <a:ln>
                    <a:noFill/>
                  </a:ln>
                  <a:solidFill>
                    <a:srgbClr val="FFFFFF"/>
                  </a:solidFill>
                  <a:effectLst/>
                  <a:uLnTx/>
                  <a:uFillTx/>
                  <a:latin typeface="Segoe UI"/>
                  <a:ea typeface="+mn-ea"/>
                  <a:cs typeface="+mn-cs"/>
                </a:rPr>
                <a:t>WEB Apps</a:t>
              </a:r>
            </a:p>
          </p:txBody>
        </p:sp>
      </p:grpSp>
      <p:pic>
        <p:nvPicPr>
          <p:cNvPr id="11" name="Picture 10"/>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1709202" y="2090958"/>
            <a:ext cx="971726" cy="949071"/>
          </a:xfrm>
          <a:prstGeom prst="rect">
            <a:avLst/>
          </a:prstGeom>
        </p:spPr>
      </p:pic>
    </p:spTree>
    <p:extLst>
      <p:ext uri="{BB962C8B-B14F-4D97-AF65-F5344CB8AC3E}">
        <p14:creationId xmlns:p14="http://schemas.microsoft.com/office/powerpoint/2010/main" val="643223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100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9E52-ED22-42F4-8BDB-42770D27CCE9}"/>
              </a:ext>
            </a:extLst>
          </p:cNvPr>
          <p:cNvSpPr>
            <a:spLocks noGrp="1"/>
          </p:cNvSpPr>
          <p:nvPr>
            <p:ph type="title"/>
          </p:nvPr>
        </p:nvSpPr>
        <p:spPr>
          <a:xfrm>
            <a:off x="296868" y="206139"/>
            <a:ext cx="10726460" cy="1351952"/>
          </a:xfrm>
        </p:spPr>
        <p:txBody>
          <a:bodyPr/>
          <a:lstStyle/>
          <a:p>
            <a:r>
              <a:rPr lang="en-US" dirty="0"/>
              <a:t>What is Cloud?</a:t>
            </a:r>
          </a:p>
        </p:txBody>
      </p:sp>
    </p:spTree>
    <p:extLst>
      <p:ext uri="{BB962C8B-B14F-4D97-AF65-F5344CB8AC3E}">
        <p14:creationId xmlns:p14="http://schemas.microsoft.com/office/powerpoint/2010/main" val="2340124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p:spPr>
        <p:txBody>
          <a:bodyPr/>
          <a:lstStyle/>
          <a:p>
            <a:r>
              <a:rPr lang="en-US" dirty="0"/>
              <a:t>Mobile Apps: scalable, globally available</a:t>
            </a:r>
          </a:p>
        </p:txBody>
      </p:sp>
      <p:sp>
        <p:nvSpPr>
          <p:cNvPr id="3" name="Text Placeholder 2"/>
          <p:cNvSpPr>
            <a:spLocks noGrp="1"/>
          </p:cNvSpPr>
          <p:nvPr>
            <p:ph type="body" sz="quarter" idx="10"/>
          </p:nvPr>
        </p:nvSpPr>
        <p:spPr>
          <a:xfrm>
            <a:off x="4321700" y="1737988"/>
            <a:ext cx="7413100" cy="4221990"/>
          </a:xfrm>
        </p:spPr>
        <p:txBody>
          <a:bodyPr lIns="0" tIns="0"/>
          <a:lstStyle/>
          <a:p>
            <a:pPr marL="0" lvl="1" indent="0" defTabSz="896181">
              <a:lnSpc>
                <a:spcPct val="100000"/>
              </a:lnSpc>
              <a:spcBef>
                <a:spcPts val="0"/>
              </a:spcBef>
              <a:spcAft>
                <a:spcPts val="2400"/>
              </a:spcAft>
              <a:buSzTx/>
              <a:buNone/>
              <a:defRPr/>
            </a:pPr>
            <a:r>
              <a:rPr lang="en-US" dirty="0">
                <a:solidFill>
                  <a:srgbClr val="505050"/>
                </a:solidFill>
              </a:rPr>
              <a:t>Build native and cross platform apps</a:t>
            </a:r>
          </a:p>
          <a:p>
            <a:pPr marL="0" lvl="1" indent="0" defTabSz="896181">
              <a:lnSpc>
                <a:spcPct val="100000"/>
              </a:lnSpc>
              <a:spcBef>
                <a:spcPts val="0"/>
              </a:spcBef>
              <a:spcAft>
                <a:spcPts val="2400"/>
              </a:spcAft>
              <a:buSzTx/>
              <a:buNone/>
              <a:defRPr/>
            </a:pPr>
            <a:r>
              <a:rPr lang="en-US" dirty="0">
                <a:solidFill>
                  <a:srgbClr val="505050"/>
                </a:solidFill>
              </a:rPr>
              <a:t>Connect to your enterprise systems</a:t>
            </a:r>
          </a:p>
          <a:p>
            <a:pPr marL="0" lvl="1" indent="0" defTabSz="896181">
              <a:lnSpc>
                <a:spcPct val="100000"/>
              </a:lnSpc>
              <a:spcBef>
                <a:spcPts val="0"/>
              </a:spcBef>
              <a:spcAft>
                <a:spcPts val="2400"/>
              </a:spcAft>
              <a:buSzTx/>
              <a:buNone/>
              <a:defRPr/>
            </a:pPr>
            <a:r>
              <a:rPr lang="en-US" dirty="0">
                <a:solidFill>
                  <a:srgbClr val="505050"/>
                </a:solidFill>
              </a:rPr>
              <a:t>Build offline-ready apps with data sync</a:t>
            </a:r>
          </a:p>
          <a:p>
            <a:pPr marL="0" lvl="1" indent="0" defTabSz="896181">
              <a:lnSpc>
                <a:spcPct val="100000"/>
              </a:lnSpc>
              <a:spcBef>
                <a:spcPts val="0"/>
              </a:spcBef>
              <a:spcAft>
                <a:spcPts val="2400"/>
              </a:spcAft>
              <a:buSzTx/>
              <a:buNone/>
              <a:defRPr/>
            </a:pPr>
            <a:r>
              <a:rPr lang="en-US" dirty="0">
                <a:solidFill>
                  <a:srgbClr val="505050"/>
                </a:solidFill>
              </a:rPr>
              <a:t>Push Notifications to millions in seconds</a:t>
            </a:r>
          </a:p>
          <a:p>
            <a:pPr marL="0" lvl="1" indent="0" defTabSz="896181">
              <a:lnSpc>
                <a:spcPct val="100000"/>
              </a:lnSpc>
              <a:spcBef>
                <a:spcPts val="0"/>
              </a:spcBef>
              <a:spcAft>
                <a:spcPts val="2400"/>
              </a:spcAft>
              <a:buSzTx/>
              <a:buNone/>
              <a:defRPr/>
            </a:pPr>
            <a:r>
              <a:rPr lang="en-US" dirty="0">
                <a:solidFill>
                  <a:srgbClr val="505050"/>
                </a:solidFill>
              </a:rPr>
              <a:t>Complete set of open-source client SDKs for iOS, Android and Windows development</a:t>
            </a:r>
          </a:p>
          <a:p>
            <a:pPr marL="0" lvl="1" indent="0" defTabSz="896181">
              <a:lnSpc>
                <a:spcPct val="100000"/>
              </a:lnSpc>
              <a:spcBef>
                <a:spcPts val="0"/>
              </a:spcBef>
              <a:spcAft>
                <a:spcPts val="2400"/>
              </a:spcAft>
              <a:buSzTx/>
              <a:buNone/>
              <a:defRPr/>
            </a:pPr>
            <a:endParaRPr lang="en-US" dirty="0">
              <a:solidFill>
                <a:srgbClr val="505050"/>
              </a:solidFill>
            </a:endParaRPr>
          </a:p>
        </p:txBody>
      </p:sp>
      <p:sp>
        <p:nvSpPr>
          <p:cNvPr id="4" name="Slide Number Placeholder 3"/>
          <p:cNvSpPr>
            <a:spLocks noGrp="1"/>
          </p:cNvSpPr>
          <p:nvPr>
            <p:ph type="sldNum" sz="quarter" idx="4"/>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81750B2-C378-4896-80E6-341FDC8E0FED}" type="slidenum">
              <a:rPr kumimoji="0" lang="en-IN" sz="12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5" name="Group 4"/>
          <p:cNvGrpSpPr/>
          <p:nvPr/>
        </p:nvGrpSpPr>
        <p:grpSpPr>
          <a:xfrm>
            <a:off x="434975" y="1688077"/>
            <a:ext cx="3533691" cy="3209425"/>
            <a:chOff x="434975" y="1688077"/>
            <a:chExt cx="3533691" cy="3209425"/>
          </a:xfrm>
        </p:grpSpPr>
        <p:sp>
          <p:nvSpPr>
            <p:cNvPr id="10" name="Rectangle 9"/>
            <p:cNvSpPr/>
            <p:nvPr/>
          </p:nvSpPr>
          <p:spPr bwMode="auto">
            <a:xfrm>
              <a:off x="434975" y="1688077"/>
              <a:ext cx="3533691" cy="3209425"/>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733285"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10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49" name="Rectangle 48"/>
            <p:cNvSpPr/>
            <p:nvPr/>
          </p:nvSpPr>
          <p:spPr>
            <a:xfrm>
              <a:off x="953391" y="3715625"/>
              <a:ext cx="2483372" cy="830997"/>
            </a:xfrm>
            <a:prstGeom prst="rect">
              <a:avLst/>
            </a:prstGeom>
            <a:noFill/>
          </p:spPr>
          <p:txBody>
            <a:bodyPr wrap="none">
              <a:spAutoFit/>
            </a:bodyPr>
            <a:lstStyle/>
            <a:p>
              <a:pPr lvl="0" algn="ctr" defTabSz="896181">
                <a:defRPr/>
              </a:pPr>
              <a:r>
                <a:rPr lang="en-US" sz="2400" dirty="0">
                  <a:solidFill>
                    <a:srgbClr val="FFFFFF"/>
                  </a:solidFill>
                  <a:latin typeface="Segoe UI Light"/>
                </a:rPr>
                <a:t>Build mobile apps</a:t>
              </a:r>
              <a:br>
                <a:rPr lang="en-US" sz="2400" dirty="0">
                  <a:solidFill>
                    <a:srgbClr val="FFFFFF"/>
                  </a:solidFill>
                  <a:latin typeface="Segoe UI Light"/>
                </a:rPr>
              </a:br>
              <a:r>
                <a:rPr lang="en-US" sz="2400" dirty="0">
                  <a:solidFill>
                    <a:srgbClr val="FFFFFF"/>
                  </a:solidFill>
                  <a:latin typeface="Segoe UI Light"/>
                </a:rPr>
                <a:t>for any device</a:t>
              </a:r>
            </a:p>
          </p:txBody>
        </p:sp>
        <p:sp>
          <p:nvSpPr>
            <p:cNvPr id="17" name="TextBox 16"/>
            <p:cNvSpPr txBox="1"/>
            <p:nvPr/>
          </p:nvSpPr>
          <p:spPr>
            <a:xfrm>
              <a:off x="904263" y="3129906"/>
              <a:ext cx="2635519" cy="3881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1" i="0" u="none" strike="noStrike" kern="0" cap="all" spc="0" normalizeH="0" baseline="0" noProof="0" dirty="0">
                  <a:ln>
                    <a:noFill/>
                  </a:ln>
                  <a:solidFill>
                    <a:srgbClr val="FFFFFF"/>
                  </a:solidFill>
                  <a:effectLst/>
                  <a:uLnTx/>
                  <a:uFillTx/>
                  <a:latin typeface="Segoe UI"/>
                  <a:ea typeface="+mn-ea"/>
                  <a:cs typeface="+mn-cs"/>
                </a:rPr>
                <a:t>MOBILE Apps</a:t>
              </a:r>
            </a:p>
          </p:txBody>
        </p:sp>
      </p:grpSp>
      <p:pic>
        <p:nvPicPr>
          <p:cNvPr id="11" name="Picture 10"/>
          <p:cNvPicPr>
            <a:picLocks noChangeAspect="1"/>
          </p:cNvPicPr>
          <p:nvPr/>
        </p:nvPicPr>
        <p:blipFill>
          <a:blip r:embed="rId3">
            <a:duotone>
              <a:prstClr val="black"/>
              <a:schemeClr val="accent5">
                <a:tint val="45000"/>
                <a:satMod val="400000"/>
              </a:schemeClr>
            </a:duotone>
            <a:lum bright="100000" contrast="-40000"/>
          </a:blip>
          <a:stretch>
            <a:fillRect/>
          </a:stretch>
        </p:blipFill>
        <p:spPr>
          <a:xfrm>
            <a:off x="1709202" y="2090958"/>
            <a:ext cx="971726" cy="949071"/>
          </a:xfrm>
          <a:prstGeom prst="rect">
            <a:avLst/>
          </a:prstGeom>
        </p:spPr>
      </p:pic>
    </p:spTree>
    <p:extLst>
      <p:ext uri="{BB962C8B-B14F-4D97-AF65-F5344CB8AC3E}">
        <p14:creationId xmlns:p14="http://schemas.microsoft.com/office/powerpoint/2010/main" val="3227349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100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 Apps: for easy automation</a:t>
            </a:r>
          </a:p>
        </p:txBody>
      </p:sp>
      <p:sp>
        <p:nvSpPr>
          <p:cNvPr id="3" name="Text Placeholder 2"/>
          <p:cNvSpPr>
            <a:spLocks noGrp="1"/>
          </p:cNvSpPr>
          <p:nvPr>
            <p:ph type="body" sz="quarter" idx="10"/>
          </p:nvPr>
        </p:nvSpPr>
        <p:spPr>
          <a:xfrm>
            <a:off x="4321701" y="1737988"/>
            <a:ext cx="5081018" cy="3477875"/>
          </a:xfrm>
        </p:spPr>
        <p:txBody>
          <a:bodyPr lIns="0" tIns="0"/>
          <a:lstStyle/>
          <a:p>
            <a:pPr marL="0" lvl="1" indent="0" defTabSz="896181">
              <a:lnSpc>
                <a:spcPct val="100000"/>
              </a:lnSpc>
              <a:spcBef>
                <a:spcPts val="0"/>
              </a:spcBef>
              <a:spcAft>
                <a:spcPts val="2400"/>
              </a:spcAft>
              <a:buSzTx/>
              <a:buNone/>
              <a:defRPr/>
            </a:pPr>
            <a:r>
              <a:rPr lang="en-US" dirty="0">
                <a:solidFill>
                  <a:srgbClr val="505050"/>
                </a:solidFill>
              </a:rPr>
              <a:t>Design end-to-end in the browser </a:t>
            </a:r>
          </a:p>
          <a:p>
            <a:pPr marL="0" lvl="1" indent="0" defTabSz="896181">
              <a:lnSpc>
                <a:spcPct val="100000"/>
              </a:lnSpc>
              <a:spcBef>
                <a:spcPts val="0"/>
              </a:spcBef>
              <a:spcAft>
                <a:spcPts val="2400"/>
              </a:spcAft>
              <a:buSzTx/>
              <a:buNone/>
              <a:defRPr/>
            </a:pPr>
            <a:r>
              <a:rPr lang="en-US" dirty="0">
                <a:solidFill>
                  <a:srgbClr val="505050"/>
                </a:solidFill>
              </a:rPr>
              <a:t>Usable with custom API apps of your own</a:t>
            </a:r>
          </a:p>
          <a:p>
            <a:pPr marL="0" lvl="1" indent="0" defTabSz="896181">
              <a:lnSpc>
                <a:spcPct val="100000"/>
              </a:lnSpc>
              <a:spcBef>
                <a:spcPts val="0"/>
              </a:spcBef>
              <a:spcAft>
                <a:spcPts val="2400"/>
              </a:spcAft>
              <a:buSzTx/>
              <a:buNone/>
              <a:defRPr/>
            </a:pPr>
            <a:r>
              <a:rPr lang="en-US" dirty="0">
                <a:solidFill>
                  <a:srgbClr val="505050"/>
                </a:solidFill>
              </a:rPr>
              <a:t>Dozens of pre-built templates to get started quickly </a:t>
            </a:r>
          </a:p>
          <a:p>
            <a:pPr marL="0" lvl="1" indent="0" defTabSz="896181">
              <a:lnSpc>
                <a:spcPct val="100000"/>
              </a:lnSpc>
              <a:spcBef>
                <a:spcPts val="0"/>
              </a:spcBef>
              <a:spcAft>
                <a:spcPts val="2400"/>
              </a:spcAft>
              <a:buSzTx/>
              <a:buNone/>
              <a:defRPr/>
            </a:pPr>
            <a:r>
              <a:rPr lang="en-US" dirty="0">
                <a:solidFill>
                  <a:srgbClr val="505050"/>
                </a:solidFill>
              </a:rPr>
              <a:t>Out of box support for popular SaaS and on-premises apps</a:t>
            </a:r>
          </a:p>
          <a:p>
            <a:pPr marL="0" lvl="1" indent="0" defTabSz="896181">
              <a:lnSpc>
                <a:spcPct val="100000"/>
              </a:lnSpc>
              <a:spcBef>
                <a:spcPts val="0"/>
              </a:spcBef>
              <a:spcAft>
                <a:spcPts val="2400"/>
              </a:spcAft>
              <a:buSzTx/>
              <a:buNone/>
              <a:defRPr/>
            </a:pPr>
            <a:r>
              <a:rPr lang="en-US" dirty="0">
                <a:solidFill>
                  <a:srgbClr val="505050"/>
                </a:solidFill>
              </a:rPr>
              <a:t>BizTalk APIs for expert integration scenarios</a:t>
            </a:r>
          </a:p>
        </p:txBody>
      </p:sp>
      <p:sp>
        <p:nvSpPr>
          <p:cNvPr id="4" name="Slide Number Placeholder 3"/>
          <p:cNvSpPr>
            <a:spLocks noGrp="1"/>
          </p:cNvSpPr>
          <p:nvPr>
            <p:ph type="sldNum" sz="quarter" idx="4"/>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81750B2-C378-4896-80E6-341FDC8E0FED}" type="slidenum">
              <a:rPr kumimoji="0" lang="en-IN" sz="12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5" name="Group 4"/>
          <p:cNvGrpSpPr/>
          <p:nvPr/>
        </p:nvGrpSpPr>
        <p:grpSpPr>
          <a:xfrm>
            <a:off x="434975" y="1688077"/>
            <a:ext cx="3533691" cy="3209425"/>
            <a:chOff x="434975" y="1688077"/>
            <a:chExt cx="3533691" cy="3209425"/>
          </a:xfrm>
        </p:grpSpPr>
        <p:sp>
          <p:nvSpPr>
            <p:cNvPr id="10" name="Rectangle 9"/>
            <p:cNvSpPr/>
            <p:nvPr/>
          </p:nvSpPr>
          <p:spPr bwMode="auto">
            <a:xfrm>
              <a:off x="434975" y="1688077"/>
              <a:ext cx="3533691" cy="3209425"/>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733285"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10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49" name="Rectangle 48"/>
            <p:cNvSpPr/>
            <p:nvPr/>
          </p:nvSpPr>
          <p:spPr>
            <a:xfrm>
              <a:off x="718411" y="3715625"/>
              <a:ext cx="2953309" cy="830997"/>
            </a:xfrm>
            <a:prstGeom prst="rect">
              <a:avLst/>
            </a:prstGeom>
            <a:noFill/>
          </p:spPr>
          <p:txBody>
            <a:bodyPr wrap="none">
              <a:spAutoFit/>
            </a:bodyPr>
            <a:lstStyle/>
            <a:p>
              <a:pPr lvl="0" algn="ctr" defTabSz="896181">
                <a:defRPr/>
              </a:pPr>
              <a:r>
                <a:rPr lang="en-US" sz="2400" dirty="0">
                  <a:solidFill>
                    <a:srgbClr val="FFFFFF"/>
                  </a:solidFill>
                  <a:latin typeface="Segoe UI Light"/>
                </a:rPr>
                <a:t>Automate SaaS and</a:t>
              </a:r>
            </a:p>
            <a:p>
              <a:pPr lvl="0" algn="ctr" defTabSz="896181">
                <a:defRPr/>
              </a:pPr>
              <a:r>
                <a:rPr lang="en-US" sz="2400" dirty="0">
                  <a:solidFill>
                    <a:srgbClr val="FFFFFF"/>
                  </a:solidFill>
                  <a:latin typeface="Segoe UI Light"/>
                </a:rPr>
                <a:t>on-premises systems</a:t>
              </a:r>
            </a:p>
          </p:txBody>
        </p:sp>
        <p:grpSp>
          <p:nvGrpSpPr>
            <p:cNvPr id="16" name="Group 15"/>
            <p:cNvGrpSpPr/>
            <p:nvPr/>
          </p:nvGrpSpPr>
          <p:grpSpPr>
            <a:xfrm>
              <a:off x="904263" y="2005191"/>
              <a:ext cx="2635519" cy="1512844"/>
              <a:chOff x="8878944" y="3698730"/>
              <a:chExt cx="2635519" cy="1512844"/>
            </a:xfrm>
            <a:noFill/>
          </p:grpSpPr>
          <p:sp>
            <p:nvSpPr>
              <p:cNvPr id="17" name="TextBox 16"/>
              <p:cNvSpPr txBox="1"/>
              <p:nvPr/>
            </p:nvSpPr>
            <p:spPr>
              <a:xfrm>
                <a:off x="8878944" y="4823445"/>
                <a:ext cx="2635519" cy="388129"/>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1" i="0" u="none" strike="noStrike" kern="0" cap="all" spc="0" normalizeH="0" baseline="0" noProof="0" dirty="0">
                    <a:ln>
                      <a:noFill/>
                    </a:ln>
                    <a:solidFill>
                      <a:srgbClr val="FFFFFF"/>
                    </a:solidFill>
                    <a:effectLst/>
                    <a:uLnTx/>
                    <a:uFillTx/>
                    <a:latin typeface="Segoe UI"/>
                    <a:ea typeface="+mn-ea"/>
                    <a:cs typeface="+mn-cs"/>
                  </a:rPr>
                  <a:t>LOGIC Apps</a:t>
                </a:r>
              </a:p>
            </p:txBody>
          </p:sp>
          <p:pic>
            <p:nvPicPr>
              <p:cNvPr id="18" name="Picture 17"/>
              <p:cNvPicPr>
                <a:picLocks noChangeAspect="1"/>
              </p:cNvPicPr>
              <p:nvPr/>
            </p:nvPicPr>
            <p:blipFill>
              <a:blip r:embed="rId3"/>
              <a:stretch>
                <a:fillRect/>
              </a:stretch>
            </p:blipFill>
            <p:spPr>
              <a:xfrm>
                <a:off x="9670167" y="3698730"/>
                <a:ext cx="994360" cy="993248"/>
              </a:xfrm>
              <a:prstGeom prst="rect">
                <a:avLst/>
              </a:prstGeom>
              <a:grpFill/>
            </p:spPr>
          </p:pic>
        </p:grpSp>
      </p:grpSp>
    </p:spTree>
    <p:extLst>
      <p:ext uri="{BB962C8B-B14F-4D97-AF65-F5344CB8AC3E}">
        <p14:creationId xmlns:p14="http://schemas.microsoft.com/office/powerpoint/2010/main" val="2720968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34975" y="1688077"/>
            <a:ext cx="3533691" cy="3209425"/>
            <a:chOff x="434975" y="1688077"/>
            <a:chExt cx="3533691" cy="3209425"/>
          </a:xfrm>
        </p:grpSpPr>
        <p:sp>
          <p:nvSpPr>
            <p:cNvPr id="10" name="Rectangle 9"/>
            <p:cNvSpPr/>
            <p:nvPr/>
          </p:nvSpPr>
          <p:spPr bwMode="auto">
            <a:xfrm>
              <a:off x="434975" y="1688077"/>
              <a:ext cx="3533691" cy="3209425"/>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733285"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10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49" name="Rectangle 48"/>
            <p:cNvSpPr/>
            <p:nvPr/>
          </p:nvSpPr>
          <p:spPr>
            <a:xfrm>
              <a:off x="699175" y="3715625"/>
              <a:ext cx="2991781" cy="830997"/>
            </a:xfrm>
            <a:prstGeom prst="rect">
              <a:avLst/>
            </a:prstGeom>
          </p:spPr>
          <p:txBody>
            <a:bodyPr wrap="none">
              <a:spAutoFit/>
            </a:bodyPr>
            <a:lstStyle/>
            <a:p>
              <a:pPr marL="0" marR="0" lvl="0" indent="0" algn="ctr" defTabSz="89618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Light"/>
                  <a:ea typeface="+mn-ea"/>
                  <a:cs typeface="+mn-cs"/>
                </a:rPr>
                <a:t>Create, consume, and</a:t>
              </a:r>
            </a:p>
            <a:p>
              <a:pPr marL="0" marR="0" lvl="0" indent="0" algn="ctr" defTabSz="89618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Light"/>
                  <a:ea typeface="+mn-ea"/>
                  <a:cs typeface="+mn-cs"/>
                </a:rPr>
                <a:t>host APIs more easily</a:t>
              </a:r>
            </a:p>
          </p:txBody>
        </p:sp>
        <p:sp>
          <p:nvSpPr>
            <p:cNvPr id="9" name="TextBox 8"/>
            <p:cNvSpPr txBox="1"/>
            <p:nvPr/>
          </p:nvSpPr>
          <p:spPr>
            <a:xfrm>
              <a:off x="474464" y="3113085"/>
              <a:ext cx="3441190" cy="496848"/>
            </a:xfrm>
            <a:prstGeom prst="flowChartOffpageConnector">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all" spc="0" normalizeH="0" baseline="0" noProof="0" dirty="0">
                  <a:ln>
                    <a:noFill/>
                  </a:ln>
                  <a:solidFill>
                    <a:schemeClr val="bg1"/>
                  </a:solidFill>
                  <a:effectLst/>
                  <a:uLnTx/>
                  <a:uFillTx/>
                  <a:latin typeface="Segoe UI"/>
                  <a:ea typeface="+mn-ea"/>
                  <a:cs typeface="+mn-cs"/>
                </a:rPr>
                <a:t>Api Apps</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9726" y="1899080"/>
              <a:ext cx="1170662" cy="1170664"/>
            </a:xfrm>
            <a:prstGeom prst="flowChartOffpageConnector">
              <a:avLst/>
            </a:prstGeom>
            <a:noFill/>
          </p:spPr>
        </p:pic>
      </p:grpSp>
      <p:sp>
        <p:nvSpPr>
          <p:cNvPr id="2" name="Title 1"/>
          <p:cNvSpPr>
            <a:spLocks noGrp="1"/>
          </p:cNvSpPr>
          <p:nvPr>
            <p:ph type="title"/>
          </p:nvPr>
        </p:nvSpPr>
        <p:spPr/>
        <p:txBody>
          <a:bodyPr/>
          <a:lstStyle/>
          <a:p>
            <a:r>
              <a:rPr lang="en-US" dirty="0"/>
              <a:t>API Apps: easily use cloud or custom APIs:</a:t>
            </a:r>
          </a:p>
        </p:txBody>
      </p:sp>
      <p:sp>
        <p:nvSpPr>
          <p:cNvPr id="3" name="Text Placeholder 2"/>
          <p:cNvSpPr>
            <a:spLocks noGrp="1"/>
          </p:cNvSpPr>
          <p:nvPr>
            <p:ph type="body" sz="quarter" idx="10"/>
          </p:nvPr>
        </p:nvSpPr>
        <p:spPr>
          <a:xfrm>
            <a:off x="4321702" y="1737988"/>
            <a:ext cx="7000722" cy="2862322"/>
          </a:xfrm>
        </p:spPr>
        <p:txBody>
          <a:bodyPr lIns="0" tIns="0"/>
          <a:lstStyle/>
          <a:p>
            <a:pPr marL="0" lvl="1" indent="0" defTabSz="896181">
              <a:lnSpc>
                <a:spcPct val="100000"/>
              </a:lnSpc>
              <a:spcBef>
                <a:spcPts val="0"/>
              </a:spcBef>
              <a:spcAft>
                <a:spcPts val="2400"/>
              </a:spcAft>
              <a:buSzTx/>
              <a:buNone/>
              <a:defRPr/>
            </a:pPr>
            <a:r>
              <a:rPr lang="en-US" dirty="0"/>
              <a:t>Integrated Swagger support for easy consumption </a:t>
            </a:r>
          </a:p>
          <a:p>
            <a:pPr marL="0" lvl="1" indent="0" defTabSz="896181">
              <a:lnSpc>
                <a:spcPct val="100000"/>
              </a:lnSpc>
              <a:spcBef>
                <a:spcPts val="0"/>
              </a:spcBef>
              <a:spcAft>
                <a:spcPts val="2400"/>
              </a:spcAft>
              <a:buSzTx/>
              <a:buNone/>
              <a:defRPr/>
            </a:pPr>
            <a:r>
              <a:rPr lang="en-US" dirty="0"/>
              <a:t>Simple access control with built-in authentication services</a:t>
            </a:r>
          </a:p>
          <a:p>
            <a:pPr marL="0" lvl="1" indent="0" defTabSz="896181">
              <a:lnSpc>
                <a:spcPct val="100000"/>
              </a:lnSpc>
              <a:spcBef>
                <a:spcPts val="0"/>
              </a:spcBef>
              <a:spcAft>
                <a:spcPts val="2400"/>
              </a:spcAft>
              <a:buSzTx/>
              <a:buNone/>
              <a:defRPr/>
            </a:pPr>
            <a:r>
              <a:rPr lang="en-US" dirty="0"/>
              <a:t>Dedicated tools in Visual Studio for API app development </a:t>
            </a:r>
          </a:p>
          <a:p>
            <a:pPr marL="0" lvl="1" indent="0" defTabSz="896181">
              <a:lnSpc>
                <a:spcPct val="100000"/>
              </a:lnSpc>
              <a:spcBef>
                <a:spcPts val="0"/>
              </a:spcBef>
              <a:spcAft>
                <a:spcPts val="2400"/>
              </a:spcAft>
              <a:buSzTx/>
              <a:buNone/>
              <a:defRPr/>
            </a:pPr>
            <a:r>
              <a:rPr lang="en-US" dirty="0">
                <a:solidFill>
                  <a:srgbClr val="505050"/>
                </a:solidFill>
              </a:rPr>
              <a:t>Integration with Logic Apps </a:t>
            </a:r>
          </a:p>
          <a:p>
            <a:pPr marL="0" lvl="1" indent="0" defTabSz="896181">
              <a:lnSpc>
                <a:spcPct val="100000"/>
              </a:lnSpc>
              <a:spcBef>
                <a:spcPts val="0"/>
              </a:spcBef>
              <a:spcAft>
                <a:spcPts val="2400"/>
              </a:spcAft>
              <a:buSzTx/>
              <a:buNone/>
              <a:defRPr/>
            </a:pPr>
            <a:r>
              <a:rPr lang="en-US" dirty="0">
                <a:solidFill>
                  <a:srgbClr val="505050"/>
                </a:solidFill>
              </a:rPr>
              <a:t>No code changes required for existing APIs </a:t>
            </a:r>
          </a:p>
        </p:txBody>
      </p:sp>
      <p:sp>
        <p:nvSpPr>
          <p:cNvPr id="4" name="Slide Number Placeholder 3"/>
          <p:cNvSpPr>
            <a:spLocks noGrp="1"/>
          </p:cNvSpPr>
          <p:nvPr>
            <p:ph type="sldNum" sz="quarter" idx="4"/>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81750B2-C378-4896-80E6-341FDC8E0FED}" type="slidenum">
              <a:rPr kumimoji="0" lang="en-IN" sz="12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770074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100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3500"/>
                            </p:stCondLst>
                            <p:childTnLst>
                              <p:par>
                                <p:cTn id="17" presetID="10" presetClass="entr" presetSubtype="0" fill="hold" grpId="0" nodeType="afterEffect">
                                  <p:stCondLst>
                                    <p:cond delay="100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Demo</a:t>
            </a:r>
          </a:p>
        </p:txBody>
      </p:sp>
    </p:spTree>
    <p:extLst>
      <p:ext uri="{BB962C8B-B14F-4D97-AF65-F5344CB8AC3E}">
        <p14:creationId xmlns:p14="http://schemas.microsoft.com/office/powerpoint/2010/main" val="512220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Management</a:t>
            </a:r>
          </a:p>
        </p:txBody>
      </p:sp>
    </p:spTree>
    <p:extLst>
      <p:ext uri="{BB962C8B-B14F-4D97-AF65-F5344CB8AC3E}">
        <p14:creationId xmlns:p14="http://schemas.microsoft.com/office/powerpoint/2010/main" val="21686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800" y="249129"/>
            <a:ext cx="7170138" cy="9278999"/>
          </a:xfrm>
          <a:prstGeom prst="rect">
            <a:avLst/>
          </a:prstGeom>
        </p:spPr>
      </p:pic>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682387" y="401814"/>
            <a:ext cx="357226" cy="818953"/>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809679" y="2044473"/>
            <a:ext cx="1139099" cy="3618147"/>
          </a:xfrm>
          <a:prstGeom prst="rect">
            <a:avLst/>
          </a:prstGeom>
        </p:spPr>
      </p:pic>
      <p:pic>
        <p:nvPicPr>
          <p:cNvPr id="24" name="Picture 2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245809" y="683390"/>
            <a:ext cx="1391677" cy="3768412"/>
          </a:xfrm>
          <a:prstGeom prst="rect">
            <a:avLst/>
          </a:prstGeom>
        </p:spPr>
      </p:pic>
      <p:grpSp>
        <p:nvGrpSpPr>
          <p:cNvPr id="2" name="Group 1"/>
          <p:cNvGrpSpPr/>
          <p:nvPr/>
        </p:nvGrpSpPr>
        <p:grpSpPr>
          <a:xfrm>
            <a:off x="2694351" y="575125"/>
            <a:ext cx="688746" cy="3760621"/>
            <a:chOff x="2483226" y="169953"/>
            <a:chExt cx="675398" cy="3687741"/>
          </a:xfrm>
        </p:grpSpPr>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b="4343"/>
            <a:stretch/>
          </p:blipFill>
          <p:spPr>
            <a:xfrm>
              <a:off x="2487244" y="169953"/>
              <a:ext cx="671380" cy="1870006"/>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487240" y="2049150"/>
              <a:ext cx="671380" cy="585771"/>
            </a:xfrm>
            <a:prstGeom prst="rect">
              <a:avLst/>
            </a:prstGeom>
          </p:spPr>
        </p:pic>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483226" y="2694844"/>
              <a:ext cx="671380" cy="1162850"/>
            </a:xfrm>
            <a:prstGeom prst="rect">
              <a:avLst/>
            </a:prstGeom>
          </p:spPr>
        </p:pic>
      </p:grpSp>
      <p:pic>
        <p:nvPicPr>
          <p:cNvPr id="31" name="Picture 30"/>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797448" y="1300427"/>
            <a:ext cx="1379451" cy="4572228"/>
          </a:xfrm>
          <a:prstGeom prst="rect">
            <a:avLst/>
          </a:prstGeom>
        </p:spPr>
      </p:pic>
      <p:sp>
        <p:nvSpPr>
          <p:cNvPr id="9" name="Text Placeholder 8"/>
          <p:cNvSpPr>
            <a:spLocks noGrp="1"/>
          </p:cNvSpPr>
          <p:nvPr>
            <p:ph type="body" sz="quarter" idx="4294967295"/>
          </p:nvPr>
        </p:nvSpPr>
        <p:spPr>
          <a:xfrm>
            <a:off x="7453614" y="1445860"/>
            <a:ext cx="4981979" cy="6654513"/>
          </a:xfrm>
        </p:spPr>
        <p:txBody>
          <a:bodyPr/>
          <a:lstStyle/>
          <a:p>
            <a:pPr marL="0" indent="0">
              <a:lnSpc>
                <a:spcPct val="100000"/>
              </a:lnSpc>
              <a:buNone/>
            </a:pPr>
            <a:r>
              <a:rPr lang="en-US" sz="2040" dirty="0"/>
              <a:t>“In the age of the customer, every business is a digital business. This means software is central for today’s enterprises, and </a:t>
            </a:r>
            <a:r>
              <a:rPr lang="en-US" sz="2040" b="1" dirty="0"/>
              <a:t>APIs are central for today’s software</a:t>
            </a:r>
            <a:r>
              <a:rPr lang="en-US" sz="2040" dirty="0"/>
              <a:t>.”</a:t>
            </a:r>
          </a:p>
          <a:p>
            <a:pPr marL="0" indent="0">
              <a:lnSpc>
                <a:spcPct val="100000"/>
              </a:lnSpc>
              <a:buNone/>
            </a:pPr>
            <a:endParaRPr lang="en-US" sz="2040" dirty="0"/>
          </a:p>
          <a:p>
            <a:pPr marL="0" indent="0">
              <a:lnSpc>
                <a:spcPct val="100000"/>
              </a:lnSpc>
              <a:buNone/>
            </a:pPr>
            <a:r>
              <a:rPr lang="en-US" sz="2040" dirty="0"/>
              <a:t>”... APIs play on the frontlines of business opportunity, creating new sources of revenue and market presence; they play behind the scenes, unlocking data and transactions buried in back-office systems; and they play anywhere in between.”</a:t>
            </a:r>
          </a:p>
          <a:p>
            <a:pPr marL="0" indent="0">
              <a:lnSpc>
                <a:spcPct val="100000"/>
              </a:lnSpc>
              <a:buNone/>
            </a:pPr>
            <a:endParaRPr lang="en-US" sz="2040" dirty="0"/>
          </a:p>
          <a:p>
            <a:pPr marL="0" indent="0" algn="r">
              <a:lnSpc>
                <a:spcPct val="100000"/>
              </a:lnSpc>
              <a:spcBef>
                <a:spcPts val="0"/>
              </a:spcBef>
              <a:buNone/>
            </a:pPr>
            <a:r>
              <a:rPr lang="en-US" sz="1632" dirty="0"/>
              <a:t>“Sizing The Market For API Management Solutions” </a:t>
            </a:r>
          </a:p>
          <a:p>
            <a:pPr marL="0" indent="0" algn="r">
              <a:lnSpc>
                <a:spcPct val="100000"/>
              </a:lnSpc>
              <a:spcBef>
                <a:spcPts val="0"/>
              </a:spcBef>
              <a:buNone/>
            </a:pPr>
            <a:r>
              <a:rPr lang="en-US" sz="1632" dirty="0"/>
              <a:t>Randy Heffner and Michael Yamnitsky</a:t>
            </a:r>
          </a:p>
          <a:p>
            <a:pPr marL="0" indent="0" algn="r">
              <a:lnSpc>
                <a:spcPct val="100000"/>
              </a:lnSpc>
              <a:spcBef>
                <a:spcPts val="0"/>
              </a:spcBef>
              <a:buNone/>
            </a:pPr>
            <a:r>
              <a:rPr lang="en-US" sz="1632" dirty="0"/>
              <a:t>Forrester Research Inc.</a:t>
            </a:r>
          </a:p>
          <a:p>
            <a:pPr marL="0" indent="0" algn="r">
              <a:lnSpc>
                <a:spcPct val="100000"/>
              </a:lnSpc>
              <a:spcBef>
                <a:spcPts val="0"/>
              </a:spcBef>
              <a:buNone/>
            </a:pPr>
            <a:r>
              <a:rPr lang="en-US" sz="1632" dirty="0"/>
              <a:t>April 2, 2015 </a:t>
            </a:r>
          </a:p>
          <a:p>
            <a:pPr marL="0" indent="0">
              <a:lnSpc>
                <a:spcPct val="100000"/>
              </a:lnSpc>
              <a:buNone/>
            </a:pPr>
            <a:endParaRPr lang="en-US" sz="2040" dirty="0"/>
          </a:p>
          <a:p>
            <a:pPr marL="0" indent="0">
              <a:lnSpc>
                <a:spcPct val="100000"/>
              </a:lnSpc>
              <a:buNone/>
            </a:pPr>
            <a:endParaRPr lang="en-US" sz="2040" dirty="0"/>
          </a:p>
          <a:p>
            <a:pPr marL="0" indent="0">
              <a:lnSpc>
                <a:spcPct val="100000"/>
              </a:lnSpc>
              <a:buNone/>
            </a:pPr>
            <a:endParaRPr lang="en-US" sz="2040" dirty="0"/>
          </a:p>
          <a:p>
            <a:pPr marL="0" indent="0">
              <a:lnSpc>
                <a:spcPct val="100000"/>
              </a:lnSpc>
              <a:buNone/>
            </a:pPr>
            <a:endParaRPr lang="en-US" sz="2040" dirty="0"/>
          </a:p>
        </p:txBody>
      </p:sp>
      <p:sp>
        <p:nvSpPr>
          <p:cNvPr id="7" name="Title 6"/>
          <p:cNvSpPr>
            <a:spLocks noGrp="1"/>
          </p:cNvSpPr>
          <p:nvPr>
            <p:ph type="title" idx="4294967295"/>
          </p:nvPr>
        </p:nvSpPr>
        <p:spPr>
          <a:xfrm>
            <a:off x="526450" y="294677"/>
            <a:ext cx="11887454" cy="918032"/>
          </a:xfrm>
        </p:spPr>
        <p:txBody>
          <a:bodyPr/>
          <a:lstStyle/>
          <a:p>
            <a:pPr algn="r"/>
            <a:r>
              <a:rPr lang="en-US" dirty="0"/>
              <a:t>The rise of APIs</a:t>
            </a:r>
          </a:p>
        </p:txBody>
      </p:sp>
    </p:spTree>
    <p:extLst>
      <p:ext uri="{BB962C8B-B14F-4D97-AF65-F5344CB8AC3E}">
        <p14:creationId xmlns:p14="http://schemas.microsoft.com/office/powerpoint/2010/main" val="1220925139"/>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Azure API Management</a:t>
            </a:r>
          </a:p>
        </p:txBody>
      </p:sp>
      <p:sp>
        <p:nvSpPr>
          <p:cNvPr id="18" name="Rectangle 17"/>
          <p:cNvSpPr/>
          <p:nvPr/>
        </p:nvSpPr>
        <p:spPr bwMode="auto">
          <a:xfrm>
            <a:off x="714713" y="2564658"/>
            <a:ext cx="10818866" cy="26666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867093" y="3265292"/>
            <a:ext cx="2517668" cy="1805217"/>
          </a:xfrm>
          <a:prstGeom prst="rect">
            <a:avLst/>
          </a:prstGeom>
          <a:solidFill>
            <a:schemeClr val="tx2">
              <a:lumMod val="60000"/>
              <a:lumOff val="40000"/>
            </a:schemeClr>
          </a:solidFill>
        </p:spPr>
        <p:txBody>
          <a:bodyPr wrap="square" lIns="186494" tIns="149196" rIns="186494" bIns="149196" rtlCol="0" anchor="ctr" anchorCtr="0">
            <a:noAutofit/>
          </a:bodyPr>
          <a:lstStyle/>
          <a:p>
            <a:pPr algn="ctr" defTabSz="932418">
              <a:lnSpc>
                <a:spcPct val="90000"/>
              </a:lnSpc>
              <a:spcAft>
                <a:spcPts val="612"/>
              </a:spcAft>
            </a:pPr>
            <a:r>
              <a:rPr lang="en-US" sz="2800" dirty="0">
                <a:gradFill>
                  <a:gsLst>
                    <a:gs pos="2917">
                      <a:srgbClr val="FFFFFF"/>
                    </a:gs>
                    <a:gs pos="30000">
                      <a:srgbClr val="FFFFFF"/>
                    </a:gs>
                  </a:gsLst>
                  <a:lin ang="5400000" scaled="0"/>
                </a:gradFill>
              </a:rPr>
              <a:t>Facade</a:t>
            </a:r>
          </a:p>
          <a:p>
            <a:pPr algn="ctr" defTabSz="932418">
              <a:lnSpc>
                <a:spcPct val="90000"/>
              </a:lnSpc>
              <a:spcAft>
                <a:spcPts val="612"/>
              </a:spcAft>
            </a:pPr>
            <a:r>
              <a:rPr lang="en-US" sz="1599" dirty="0">
                <a:gradFill>
                  <a:gsLst>
                    <a:gs pos="2917">
                      <a:srgbClr val="FFFFFF"/>
                    </a:gs>
                    <a:gs pos="30000">
                      <a:srgbClr val="FFFFFF"/>
                    </a:gs>
                  </a:gsLst>
                  <a:lin ang="5400000" scaled="0"/>
                </a:gradFill>
              </a:rPr>
              <a:t>decouple</a:t>
            </a:r>
          </a:p>
          <a:p>
            <a:pPr algn="ctr" defTabSz="932418">
              <a:lnSpc>
                <a:spcPct val="90000"/>
              </a:lnSpc>
              <a:spcAft>
                <a:spcPts val="612"/>
              </a:spcAft>
            </a:pPr>
            <a:r>
              <a:rPr lang="en-US" sz="1599" dirty="0">
                <a:gradFill>
                  <a:gsLst>
                    <a:gs pos="2917">
                      <a:srgbClr val="FFFFFF"/>
                    </a:gs>
                    <a:gs pos="30000">
                      <a:srgbClr val="FFFFFF"/>
                    </a:gs>
                  </a:gsLst>
                  <a:lin ang="5400000" scaled="0"/>
                </a:gradFill>
              </a:rPr>
              <a:t>modernize</a:t>
            </a:r>
          </a:p>
          <a:p>
            <a:pPr algn="ctr" defTabSz="932418">
              <a:lnSpc>
                <a:spcPct val="90000"/>
              </a:lnSpc>
              <a:spcAft>
                <a:spcPts val="612"/>
              </a:spcAft>
            </a:pPr>
            <a:r>
              <a:rPr lang="en-US" sz="1599" dirty="0">
                <a:gradFill>
                  <a:gsLst>
                    <a:gs pos="2917">
                      <a:srgbClr val="FFFFFF"/>
                    </a:gs>
                    <a:gs pos="30000">
                      <a:srgbClr val="FFFFFF"/>
                    </a:gs>
                  </a:gsLst>
                  <a:lin ang="5400000" scaled="0"/>
                </a:gradFill>
              </a:rPr>
              <a:t>optimize</a:t>
            </a:r>
          </a:p>
          <a:p>
            <a:pPr algn="ctr" defTabSz="932418">
              <a:lnSpc>
                <a:spcPct val="90000"/>
              </a:lnSpc>
              <a:spcAft>
                <a:spcPts val="612"/>
              </a:spcAft>
            </a:pPr>
            <a:r>
              <a:rPr lang="en-US" sz="1599" dirty="0">
                <a:gradFill>
                  <a:gsLst>
                    <a:gs pos="2917">
                      <a:srgbClr val="FFFFFF"/>
                    </a:gs>
                    <a:gs pos="30000">
                      <a:srgbClr val="FFFFFF"/>
                    </a:gs>
                  </a:gsLst>
                  <a:lin ang="5400000" scaled="0"/>
                </a:gradFill>
              </a:rPr>
              <a:t>...</a:t>
            </a:r>
            <a:endParaRPr lang="en-US" sz="2800" dirty="0">
              <a:gradFill>
                <a:gsLst>
                  <a:gs pos="2917">
                    <a:srgbClr val="FFFFFF"/>
                  </a:gs>
                  <a:gs pos="30000">
                    <a:srgbClr val="FFFFFF"/>
                  </a:gs>
                </a:gsLst>
                <a:lin ang="5400000" scaled="0"/>
              </a:gradFill>
            </a:endParaRPr>
          </a:p>
        </p:txBody>
      </p:sp>
      <p:sp>
        <p:nvSpPr>
          <p:cNvPr id="20" name="TextBox 19"/>
          <p:cNvSpPr txBox="1"/>
          <p:nvPr/>
        </p:nvSpPr>
        <p:spPr>
          <a:xfrm>
            <a:off x="3537141" y="3265292"/>
            <a:ext cx="2517668" cy="1805217"/>
          </a:xfrm>
          <a:prstGeom prst="rect">
            <a:avLst/>
          </a:prstGeom>
          <a:solidFill>
            <a:schemeClr val="tx2">
              <a:lumMod val="60000"/>
              <a:lumOff val="40000"/>
            </a:schemeClr>
          </a:solidFill>
        </p:spPr>
        <p:txBody>
          <a:bodyPr wrap="square" lIns="186494" tIns="149196" rIns="186494" bIns="149196" rtlCol="0" anchor="ctr" anchorCtr="0">
            <a:noAutofit/>
          </a:bodyPr>
          <a:lstStyle/>
          <a:p>
            <a:pPr algn="ctr" defTabSz="932418">
              <a:lnSpc>
                <a:spcPct val="90000"/>
              </a:lnSpc>
              <a:spcAft>
                <a:spcPts val="612"/>
              </a:spcAft>
            </a:pPr>
            <a:r>
              <a:rPr lang="en-US" sz="2800" dirty="0">
                <a:gradFill>
                  <a:gsLst>
                    <a:gs pos="2917">
                      <a:srgbClr val="FFFFFF"/>
                    </a:gs>
                    <a:gs pos="30000">
                      <a:srgbClr val="FFFFFF"/>
                    </a:gs>
                  </a:gsLst>
                  <a:lin ang="5400000" scaled="0"/>
                </a:gradFill>
              </a:rPr>
              <a:t>Middleware</a:t>
            </a:r>
          </a:p>
          <a:p>
            <a:pPr algn="ctr" defTabSz="932418">
              <a:lnSpc>
                <a:spcPct val="90000"/>
              </a:lnSpc>
              <a:spcAft>
                <a:spcPts val="612"/>
              </a:spcAft>
            </a:pPr>
            <a:r>
              <a:rPr lang="en-US" sz="1599" dirty="0">
                <a:gradFill>
                  <a:gsLst>
                    <a:gs pos="2917">
                      <a:srgbClr val="FFFFFF"/>
                    </a:gs>
                    <a:gs pos="30000">
                      <a:srgbClr val="FFFFFF"/>
                    </a:gs>
                  </a:gsLst>
                  <a:lin ang="5400000" scaled="0"/>
                </a:gradFill>
              </a:rPr>
              <a:t>secure</a:t>
            </a:r>
          </a:p>
          <a:p>
            <a:pPr algn="ctr" defTabSz="932418">
              <a:lnSpc>
                <a:spcPct val="90000"/>
              </a:lnSpc>
              <a:spcAft>
                <a:spcPts val="612"/>
              </a:spcAft>
            </a:pPr>
            <a:r>
              <a:rPr lang="en-US" sz="1599" dirty="0">
                <a:gradFill>
                  <a:gsLst>
                    <a:gs pos="2917">
                      <a:srgbClr val="FFFFFF"/>
                    </a:gs>
                    <a:gs pos="30000">
                      <a:srgbClr val="FFFFFF"/>
                    </a:gs>
                  </a:gsLst>
                  <a:lin ang="5400000" scaled="0"/>
                </a:gradFill>
              </a:rPr>
              <a:t>protect</a:t>
            </a:r>
          </a:p>
          <a:p>
            <a:pPr algn="ctr" defTabSz="932418">
              <a:lnSpc>
                <a:spcPct val="90000"/>
              </a:lnSpc>
              <a:spcAft>
                <a:spcPts val="612"/>
              </a:spcAft>
            </a:pPr>
            <a:r>
              <a:rPr lang="en-US" sz="1599" dirty="0">
                <a:gradFill>
                  <a:gsLst>
                    <a:gs pos="2917">
                      <a:srgbClr val="FFFFFF"/>
                    </a:gs>
                    <a:gs pos="30000">
                      <a:srgbClr val="FFFFFF"/>
                    </a:gs>
                  </a:gsLst>
                  <a:lin ang="5400000" scaled="0"/>
                </a:gradFill>
              </a:rPr>
              <a:t>cache</a:t>
            </a:r>
          </a:p>
          <a:p>
            <a:pPr algn="ctr" defTabSz="932418">
              <a:lnSpc>
                <a:spcPct val="90000"/>
              </a:lnSpc>
              <a:spcAft>
                <a:spcPts val="612"/>
              </a:spcAft>
            </a:pPr>
            <a:r>
              <a:rPr lang="en-US" sz="1599" dirty="0">
                <a:gradFill>
                  <a:gsLst>
                    <a:gs pos="2917">
                      <a:srgbClr val="FFFFFF"/>
                    </a:gs>
                    <a:gs pos="30000">
                      <a:srgbClr val="FFFFFF"/>
                    </a:gs>
                  </a:gsLst>
                  <a:lin ang="5400000" scaled="0"/>
                </a:gradFill>
              </a:rPr>
              <a:t>...</a:t>
            </a:r>
          </a:p>
        </p:txBody>
      </p:sp>
      <p:sp>
        <p:nvSpPr>
          <p:cNvPr id="21" name="TextBox 20"/>
          <p:cNvSpPr txBox="1"/>
          <p:nvPr/>
        </p:nvSpPr>
        <p:spPr>
          <a:xfrm>
            <a:off x="6196912" y="3265292"/>
            <a:ext cx="2517668" cy="1805217"/>
          </a:xfrm>
          <a:prstGeom prst="rect">
            <a:avLst/>
          </a:prstGeom>
          <a:solidFill>
            <a:schemeClr val="tx2">
              <a:lumMod val="60000"/>
              <a:lumOff val="40000"/>
            </a:schemeClr>
          </a:solidFill>
        </p:spPr>
        <p:txBody>
          <a:bodyPr wrap="square" lIns="186494" tIns="149196" rIns="186494" bIns="149196" rtlCol="0" anchor="ctr" anchorCtr="0">
            <a:noAutofit/>
          </a:bodyPr>
          <a:lstStyle/>
          <a:p>
            <a:pPr algn="ctr" defTabSz="932418">
              <a:lnSpc>
                <a:spcPct val="90000"/>
              </a:lnSpc>
              <a:spcAft>
                <a:spcPts val="612"/>
              </a:spcAft>
            </a:pPr>
            <a:r>
              <a:rPr lang="en-US" sz="2800" dirty="0">
                <a:gradFill>
                  <a:gsLst>
                    <a:gs pos="2917">
                      <a:srgbClr val="FFFFFF"/>
                    </a:gs>
                    <a:gs pos="30000">
                      <a:srgbClr val="FFFFFF"/>
                    </a:gs>
                  </a:gsLst>
                  <a:lin ang="5400000" scaled="0"/>
                </a:gradFill>
              </a:rPr>
              <a:t>Monitoring</a:t>
            </a:r>
          </a:p>
          <a:p>
            <a:pPr algn="ctr" defTabSz="932418">
              <a:lnSpc>
                <a:spcPct val="90000"/>
              </a:lnSpc>
              <a:spcAft>
                <a:spcPts val="612"/>
              </a:spcAft>
            </a:pPr>
            <a:r>
              <a:rPr lang="en-US" sz="1599" dirty="0">
                <a:gradFill>
                  <a:gsLst>
                    <a:gs pos="2917">
                      <a:srgbClr val="FFFFFF"/>
                    </a:gs>
                    <a:gs pos="30000">
                      <a:srgbClr val="FFFFFF"/>
                    </a:gs>
                  </a:gsLst>
                  <a:lin ang="5400000" scaled="0"/>
                </a:gradFill>
              </a:rPr>
              <a:t>usage</a:t>
            </a:r>
          </a:p>
          <a:p>
            <a:pPr algn="ctr" defTabSz="932418">
              <a:lnSpc>
                <a:spcPct val="90000"/>
              </a:lnSpc>
              <a:spcAft>
                <a:spcPts val="612"/>
              </a:spcAft>
            </a:pPr>
            <a:r>
              <a:rPr lang="en-US" sz="1599" dirty="0">
                <a:gradFill>
                  <a:gsLst>
                    <a:gs pos="2917">
                      <a:srgbClr val="FFFFFF"/>
                    </a:gs>
                    <a:gs pos="30000">
                      <a:srgbClr val="FFFFFF"/>
                    </a:gs>
                  </a:gsLst>
                  <a:lin ang="5400000" scaled="0"/>
                </a:gradFill>
              </a:rPr>
              <a:t>health</a:t>
            </a:r>
          </a:p>
          <a:p>
            <a:pPr algn="ctr" defTabSz="932418">
              <a:lnSpc>
                <a:spcPct val="90000"/>
              </a:lnSpc>
              <a:spcAft>
                <a:spcPts val="612"/>
              </a:spcAft>
            </a:pPr>
            <a:r>
              <a:rPr lang="en-US" sz="1599" dirty="0">
                <a:gradFill>
                  <a:gsLst>
                    <a:gs pos="2917">
                      <a:srgbClr val="FFFFFF"/>
                    </a:gs>
                    <a:gs pos="30000">
                      <a:srgbClr val="FFFFFF"/>
                    </a:gs>
                  </a:gsLst>
                  <a:lin ang="5400000" scaled="0"/>
                </a:gradFill>
              </a:rPr>
              <a:t>monetization</a:t>
            </a:r>
          </a:p>
          <a:p>
            <a:pPr algn="ctr" defTabSz="932418">
              <a:lnSpc>
                <a:spcPct val="90000"/>
              </a:lnSpc>
              <a:spcAft>
                <a:spcPts val="612"/>
              </a:spcAft>
            </a:pPr>
            <a:r>
              <a:rPr lang="en-US" sz="1599" dirty="0">
                <a:gradFill>
                  <a:gsLst>
                    <a:gs pos="2917">
                      <a:srgbClr val="FFFFFF"/>
                    </a:gs>
                    <a:gs pos="30000">
                      <a:srgbClr val="FFFFFF"/>
                    </a:gs>
                  </a:gsLst>
                  <a:lin ang="5400000" scaled="0"/>
                </a:gradFill>
              </a:rPr>
              <a:t>...</a:t>
            </a:r>
          </a:p>
        </p:txBody>
      </p:sp>
      <p:sp>
        <p:nvSpPr>
          <p:cNvPr id="22" name="TextBox 21"/>
          <p:cNvSpPr txBox="1"/>
          <p:nvPr/>
        </p:nvSpPr>
        <p:spPr>
          <a:xfrm>
            <a:off x="8866958" y="3265292"/>
            <a:ext cx="2517668" cy="1805217"/>
          </a:xfrm>
          <a:prstGeom prst="rect">
            <a:avLst/>
          </a:prstGeom>
          <a:solidFill>
            <a:schemeClr val="tx2">
              <a:lumMod val="60000"/>
              <a:lumOff val="40000"/>
            </a:schemeClr>
          </a:solidFill>
        </p:spPr>
        <p:txBody>
          <a:bodyPr wrap="square" lIns="186494" tIns="149196" rIns="186494" bIns="149196" rtlCol="0" anchor="ctr" anchorCtr="0">
            <a:noAutofit/>
          </a:bodyPr>
          <a:lstStyle/>
          <a:p>
            <a:pPr algn="ctr" defTabSz="932418">
              <a:lnSpc>
                <a:spcPct val="90000"/>
              </a:lnSpc>
              <a:spcAft>
                <a:spcPts val="612"/>
              </a:spcAft>
            </a:pPr>
            <a:r>
              <a:rPr lang="en-US" sz="2800" dirty="0">
                <a:gradFill>
                  <a:gsLst>
                    <a:gs pos="2917">
                      <a:srgbClr val="FFFFFF"/>
                    </a:gs>
                    <a:gs pos="30000">
                      <a:srgbClr val="FFFFFF"/>
                    </a:gs>
                  </a:gsLst>
                  <a:lin ang="5400000" scaled="0"/>
                </a:gradFill>
              </a:rPr>
              <a:t>Developer</a:t>
            </a:r>
          </a:p>
          <a:p>
            <a:pPr algn="ctr" defTabSz="932418">
              <a:lnSpc>
                <a:spcPct val="90000"/>
              </a:lnSpc>
              <a:spcAft>
                <a:spcPts val="612"/>
              </a:spcAft>
            </a:pPr>
            <a:r>
              <a:rPr lang="en-US" sz="1599" dirty="0">
                <a:gradFill>
                  <a:gsLst>
                    <a:gs pos="2917">
                      <a:srgbClr val="FFFFFF"/>
                    </a:gs>
                    <a:gs pos="30000">
                      <a:srgbClr val="FFFFFF"/>
                    </a:gs>
                  </a:gsLst>
                  <a:lin ang="5400000" scaled="0"/>
                </a:gradFill>
              </a:rPr>
              <a:t>discover</a:t>
            </a:r>
          </a:p>
          <a:p>
            <a:pPr algn="ctr" defTabSz="932418">
              <a:lnSpc>
                <a:spcPct val="90000"/>
              </a:lnSpc>
              <a:spcAft>
                <a:spcPts val="612"/>
              </a:spcAft>
            </a:pPr>
            <a:r>
              <a:rPr lang="en-US" sz="1599" dirty="0">
                <a:gradFill>
                  <a:gsLst>
                    <a:gs pos="2917">
                      <a:srgbClr val="FFFFFF"/>
                    </a:gs>
                    <a:gs pos="30000">
                      <a:srgbClr val="FFFFFF"/>
                    </a:gs>
                  </a:gsLst>
                  <a:lin ang="5400000" scaled="0"/>
                </a:gradFill>
              </a:rPr>
              <a:t>document</a:t>
            </a:r>
          </a:p>
          <a:p>
            <a:pPr algn="ctr" defTabSz="932418">
              <a:lnSpc>
                <a:spcPct val="90000"/>
              </a:lnSpc>
              <a:spcAft>
                <a:spcPts val="612"/>
              </a:spcAft>
            </a:pPr>
            <a:r>
              <a:rPr lang="en-US" sz="1599" dirty="0">
                <a:gradFill>
                  <a:gsLst>
                    <a:gs pos="2917">
                      <a:srgbClr val="FFFFFF"/>
                    </a:gs>
                    <a:gs pos="30000">
                      <a:srgbClr val="FFFFFF"/>
                    </a:gs>
                  </a:gsLst>
                  <a:lin ang="5400000" scaled="0"/>
                </a:gradFill>
              </a:rPr>
              <a:t>on-board</a:t>
            </a:r>
          </a:p>
          <a:p>
            <a:pPr algn="ctr" defTabSz="932418">
              <a:lnSpc>
                <a:spcPct val="90000"/>
              </a:lnSpc>
              <a:spcAft>
                <a:spcPts val="612"/>
              </a:spcAft>
            </a:pPr>
            <a:r>
              <a:rPr lang="en-US" sz="1599" dirty="0">
                <a:gradFill>
                  <a:gsLst>
                    <a:gs pos="2917">
                      <a:srgbClr val="FFFFFF"/>
                    </a:gs>
                    <a:gs pos="30000">
                      <a:srgbClr val="FFFFFF"/>
                    </a:gs>
                  </a:gsLst>
                  <a:lin ang="5400000" scaled="0"/>
                </a:gradFill>
              </a:rPr>
              <a:t>...</a:t>
            </a:r>
          </a:p>
        </p:txBody>
      </p:sp>
      <p:sp>
        <p:nvSpPr>
          <p:cNvPr id="25" name="TextBox 24"/>
          <p:cNvSpPr txBox="1"/>
          <p:nvPr/>
        </p:nvSpPr>
        <p:spPr>
          <a:xfrm>
            <a:off x="1421572" y="2694184"/>
            <a:ext cx="3926378" cy="515113"/>
          </a:xfrm>
          <a:prstGeom prst="rect">
            <a:avLst/>
          </a:prstGeom>
          <a:noFill/>
        </p:spPr>
        <p:txBody>
          <a:bodyPr wrap="square" lIns="182828" tIns="146262" rIns="182828" bIns="146262" rtlCol="0">
            <a:spAutoFit/>
          </a:bodyPr>
          <a:lstStyle/>
          <a:p>
            <a:pPr defTabSz="932418"/>
            <a:r>
              <a:rPr lang="en-US" sz="1428" dirty="0">
                <a:solidFill>
                  <a:schemeClr val="accent1"/>
                </a:solidFill>
              </a:rPr>
              <a:t>AZURE </a:t>
            </a:r>
            <a:r>
              <a:rPr lang="en-US" sz="1428">
                <a:solidFill>
                  <a:schemeClr val="accent1"/>
                </a:solidFill>
              </a:rPr>
              <a:t>API MANAGEMENT</a:t>
            </a:r>
            <a:endParaRPr lang="en-US" sz="1428" dirty="0">
              <a:solidFill>
                <a:schemeClr val="accent1"/>
              </a:solidFill>
            </a:endParaRP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170" y="2732086"/>
            <a:ext cx="530484" cy="442549"/>
          </a:xfrm>
          <a:prstGeom prst="rect">
            <a:avLst/>
          </a:prstGeom>
        </p:spPr>
      </p:pic>
    </p:spTree>
    <p:extLst>
      <p:ext uri="{BB962C8B-B14F-4D97-AF65-F5344CB8AC3E}">
        <p14:creationId xmlns:p14="http://schemas.microsoft.com/office/powerpoint/2010/main" val="388131835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714713" y="2564658"/>
            <a:ext cx="10818866" cy="266666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867093" y="3265292"/>
            <a:ext cx="2517668" cy="1805217"/>
          </a:xfrm>
          <a:prstGeom prst="rect">
            <a:avLst/>
          </a:prstGeom>
          <a:solidFill>
            <a:schemeClr val="tx2">
              <a:lumMod val="60000"/>
              <a:lumOff val="40000"/>
            </a:schemeClr>
          </a:solidFill>
        </p:spPr>
        <p:txBody>
          <a:bodyPr wrap="square" lIns="186494" tIns="149196" rIns="186494" bIns="149196" rtlCol="0" anchor="ctr" anchorCtr="0">
            <a:noAutofit/>
          </a:bodyPr>
          <a:lstStyle/>
          <a:p>
            <a:pPr algn="ctr" defTabSz="932418">
              <a:lnSpc>
                <a:spcPct val="90000"/>
              </a:lnSpc>
              <a:spcAft>
                <a:spcPts val="612"/>
              </a:spcAft>
            </a:pPr>
            <a:r>
              <a:rPr lang="en-US" sz="2800" dirty="0">
                <a:gradFill>
                  <a:gsLst>
                    <a:gs pos="2917">
                      <a:srgbClr val="FFFFFF"/>
                    </a:gs>
                    <a:gs pos="30000">
                      <a:srgbClr val="FFFFFF"/>
                    </a:gs>
                  </a:gsLst>
                  <a:lin ang="5400000" scaled="0"/>
                </a:gradFill>
              </a:rPr>
              <a:t>Facade</a:t>
            </a:r>
          </a:p>
          <a:p>
            <a:pPr algn="ctr" defTabSz="932418">
              <a:lnSpc>
                <a:spcPct val="90000"/>
              </a:lnSpc>
              <a:spcAft>
                <a:spcPts val="612"/>
              </a:spcAft>
            </a:pPr>
            <a:r>
              <a:rPr lang="en-US" sz="1599" dirty="0">
                <a:gradFill>
                  <a:gsLst>
                    <a:gs pos="2917">
                      <a:srgbClr val="FFFFFF"/>
                    </a:gs>
                    <a:gs pos="30000">
                      <a:srgbClr val="FFFFFF"/>
                    </a:gs>
                  </a:gsLst>
                  <a:lin ang="5400000" scaled="0"/>
                </a:gradFill>
              </a:rPr>
              <a:t>decouple</a:t>
            </a:r>
          </a:p>
          <a:p>
            <a:pPr algn="ctr" defTabSz="932418">
              <a:lnSpc>
                <a:spcPct val="90000"/>
              </a:lnSpc>
              <a:spcAft>
                <a:spcPts val="612"/>
              </a:spcAft>
            </a:pPr>
            <a:r>
              <a:rPr lang="en-US" sz="1599" dirty="0">
                <a:gradFill>
                  <a:gsLst>
                    <a:gs pos="2917">
                      <a:srgbClr val="FFFFFF"/>
                    </a:gs>
                    <a:gs pos="30000">
                      <a:srgbClr val="FFFFFF"/>
                    </a:gs>
                  </a:gsLst>
                  <a:lin ang="5400000" scaled="0"/>
                </a:gradFill>
              </a:rPr>
              <a:t>modernize</a:t>
            </a:r>
          </a:p>
          <a:p>
            <a:pPr algn="ctr" defTabSz="932418">
              <a:lnSpc>
                <a:spcPct val="90000"/>
              </a:lnSpc>
              <a:spcAft>
                <a:spcPts val="612"/>
              </a:spcAft>
            </a:pPr>
            <a:r>
              <a:rPr lang="en-US" sz="1599" dirty="0">
                <a:gradFill>
                  <a:gsLst>
                    <a:gs pos="2917">
                      <a:srgbClr val="FFFFFF"/>
                    </a:gs>
                    <a:gs pos="30000">
                      <a:srgbClr val="FFFFFF"/>
                    </a:gs>
                  </a:gsLst>
                  <a:lin ang="5400000" scaled="0"/>
                </a:gradFill>
              </a:rPr>
              <a:t>optimize</a:t>
            </a:r>
          </a:p>
          <a:p>
            <a:pPr algn="ctr" defTabSz="932418">
              <a:lnSpc>
                <a:spcPct val="90000"/>
              </a:lnSpc>
              <a:spcAft>
                <a:spcPts val="612"/>
              </a:spcAft>
            </a:pPr>
            <a:r>
              <a:rPr lang="en-US" sz="1599" dirty="0">
                <a:gradFill>
                  <a:gsLst>
                    <a:gs pos="2917">
                      <a:srgbClr val="FFFFFF"/>
                    </a:gs>
                    <a:gs pos="30000">
                      <a:srgbClr val="FFFFFF"/>
                    </a:gs>
                  </a:gsLst>
                  <a:lin ang="5400000" scaled="0"/>
                </a:gradFill>
              </a:rPr>
              <a:t>...</a:t>
            </a:r>
            <a:endParaRPr lang="en-US" sz="2800" dirty="0">
              <a:gradFill>
                <a:gsLst>
                  <a:gs pos="2917">
                    <a:srgbClr val="FFFFFF"/>
                  </a:gs>
                  <a:gs pos="30000">
                    <a:srgbClr val="FFFFFF"/>
                  </a:gs>
                </a:gsLst>
                <a:lin ang="5400000" scaled="0"/>
              </a:gradFill>
            </a:endParaRPr>
          </a:p>
        </p:txBody>
      </p:sp>
      <p:sp>
        <p:nvSpPr>
          <p:cNvPr id="8" name="TextBox 7"/>
          <p:cNvSpPr txBox="1"/>
          <p:nvPr/>
        </p:nvSpPr>
        <p:spPr>
          <a:xfrm>
            <a:off x="3537141" y="3265292"/>
            <a:ext cx="2517668" cy="1805217"/>
          </a:xfrm>
          <a:prstGeom prst="rect">
            <a:avLst/>
          </a:prstGeom>
          <a:solidFill>
            <a:schemeClr val="tx2">
              <a:lumMod val="60000"/>
              <a:lumOff val="40000"/>
            </a:schemeClr>
          </a:solidFill>
        </p:spPr>
        <p:txBody>
          <a:bodyPr wrap="square" lIns="186494" tIns="149196" rIns="186494" bIns="149196" rtlCol="0" anchor="ctr" anchorCtr="0">
            <a:noAutofit/>
          </a:bodyPr>
          <a:lstStyle/>
          <a:p>
            <a:pPr algn="ctr" defTabSz="932418">
              <a:lnSpc>
                <a:spcPct val="90000"/>
              </a:lnSpc>
              <a:spcAft>
                <a:spcPts val="612"/>
              </a:spcAft>
            </a:pPr>
            <a:r>
              <a:rPr lang="en-US" sz="2800" dirty="0">
                <a:gradFill>
                  <a:gsLst>
                    <a:gs pos="2917">
                      <a:srgbClr val="FFFFFF"/>
                    </a:gs>
                    <a:gs pos="30000">
                      <a:srgbClr val="FFFFFF"/>
                    </a:gs>
                  </a:gsLst>
                  <a:lin ang="5400000" scaled="0"/>
                </a:gradFill>
              </a:rPr>
              <a:t>Middleware</a:t>
            </a:r>
          </a:p>
          <a:p>
            <a:pPr algn="ctr" defTabSz="932418">
              <a:lnSpc>
                <a:spcPct val="90000"/>
              </a:lnSpc>
              <a:spcAft>
                <a:spcPts val="612"/>
              </a:spcAft>
            </a:pPr>
            <a:r>
              <a:rPr lang="en-US" sz="1599" dirty="0">
                <a:gradFill>
                  <a:gsLst>
                    <a:gs pos="2917">
                      <a:srgbClr val="FFFFFF"/>
                    </a:gs>
                    <a:gs pos="30000">
                      <a:srgbClr val="FFFFFF"/>
                    </a:gs>
                  </a:gsLst>
                  <a:lin ang="5400000" scaled="0"/>
                </a:gradFill>
              </a:rPr>
              <a:t>secure</a:t>
            </a:r>
          </a:p>
          <a:p>
            <a:pPr algn="ctr" defTabSz="932418">
              <a:lnSpc>
                <a:spcPct val="90000"/>
              </a:lnSpc>
              <a:spcAft>
                <a:spcPts val="612"/>
              </a:spcAft>
            </a:pPr>
            <a:r>
              <a:rPr lang="en-US" sz="1599" dirty="0">
                <a:gradFill>
                  <a:gsLst>
                    <a:gs pos="2917">
                      <a:srgbClr val="FFFFFF"/>
                    </a:gs>
                    <a:gs pos="30000">
                      <a:srgbClr val="FFFFFF"/>
                    </a:gs>
                  </a:gsLst>
                  <a:lin ang="5400000" scaled="0"/>
                </a:gradFill>
              </a:rPr>
              <a:t>protect</a:t>
            </a:r>
          </a:p>
          <a:p>
            <a:pPr algn="ctr" defTabSz="932418">
              <a:lnSpc>
                <a:spcPct val="90000"/>
              </a:lnSpc>
              <a:spcAft>
                <a:spcPts val="612"/>
              </a:spcAft>
            </a:pPr>
            <a:r>
              <a:rPr lang="en-US" sz="1599" dirty="0">
                <a:gradFill>
                  <a:gsLst>
                    <a:gs pos="2917">
                      <a:srgbClr val="FFFFFF"/>
                    </a:gs>
                    <a:gs pos="30000">
                      <a:srgbClr val="FFFFFF"/>
                    </a:gs>
                  </a:gsLst>
                  <a:lin ang="5400000" scaled="0"/>
                </a:gradFill>
              </a:rPr>
              <a:t>cache</a:t>
            </a:r>
          </a:p>
          <a:p>
            <a:pPr algn="ctr" defTabSz="932418">
              <a:lnSpc>
                <a:spcPct val="90000"/>
              </a:lnSpc>
              <a:spcAft>
                <a:spcPts val="612"/>
              </a:spcAft>
            </a:pPr>
            <a:r>
              <a:rPr lang="en-US" sz="1599" dirty="0">
                <a:gradFill>
                  <a:gsLst>
                    <a:gs pos="2917">
                      <a:srgbClr val="FFFFFF"/>
                    </a:gs>
                    <a:gs pos="30000">
                      <a:srgbClr val="FFFFFF"/>
                    </a:gs>
                  </a:gsLst>
                  <a:lin ang="5400000" scaled="0"/>
                </a:gradFill>
              </a:rPr>
              <a:t>...</a:t>
            </a:r>
          </a:p>
        </p:txBody>
      </p:sp>
      <p:sp>
        <p:nvSpPr>
          <p:cNvPr id="9" name="TextBox 8"/>
          <p:cNvSpPr txBox="1"/>
          <p:nvPr/>
        </p:nvSpPr>
        <p:spPr>
          <a:xfrm>
            <a:off x="6196912" y="3265292"/>
            <a:ext cx="2517668" cy="1805217"/>
          </a:xfrm>
          <a:prstGeom prst="rect">
            <a:avLst/>
          </a:prstGeom>
          <a:solidFill>
            <a:schemeClr val="tx2">
              <a:lumMod val="60000"/>
              <a:lumOff val="40000"/>
            </a:schemeClr>
          </a:solidFill>
        </p:spPr>
        <p:txBody>
          <a:bodyPr wrap="square" lIns="186494" tIns="149196" rIns="186494" bIns="149196" rtlCol="0" anchor="ctr" anchorCtr="0">
            <a:noAutofit/>
          </a:bodyPr>
          <a:lstStyle/>
          <a:p>
            <a:pPr algn="ctr" defTabSz="932418">
              <a:lnSpc>
                <a:spcPct val="90000"/>
              </a:lnSpc>
              <a:spcAft>
                <a:spcPts val="612"/>
              </a:spcAft>
            </a:pPr>
            <a:r>
              <a:rPr lang="en-US" sz="2800" dirty="0">
                <a:gradFill>
                  <a:gsLst>
                    <a:gs pos="2917">
                      <a:srgbClr val="FFFFFF"/>
                    </a:gs>
                    <a:gs pos="30000">
                      <a:srgbClr val="FFFFFF"/>
                    </a:gs>
                  </a:gsLst>
                  <a:lin ang="5400000" scaled="0"/>
                </a:gradFill>
              </a:rPr>
              <a:t>Monitoring</a:t>
            </a:r>
          </a:p>
          <a:p>
            <a:pPr algn="ctr" defTabSz="932418">
              <a:lnSpc>
                <a:spcPct val="90000"/>
              </a:lnSpc>
              <a:spcAft>
                <a:spcPts val="612"/>
              </a:spcAft>
            </a:pPr>
            <a:r>
              <a:rPr lang="en-US" sz="1599" dirty="0">
                <a:gradFill>
                  <a:gsLst>
                    <a:gs pos="2917">
                      <a:srgbClr val="FFFFFF"/>
                    </a:gs>
                    <a:gs pos="30000">
                      <a:srgbClr val="FFFFFF"/>
                    </a:gs>
                  </a:gsLst>
                  <a:lin ang="5400000" scaled="0"/>
                </a:gradFill>
              </a:rPr>
              <a:t>usage</a:t>
            </a:r>
          </a:p>
          <a:p>
            <a:pPr algn="ctr" defTabSz="932418">
              <a:lnSpc>
                <a:spcPct val="90000"/>
              </a:lnSpc>
              <a:spcAft>
                <a:spcPts val="612"/>
              </a:spcAft>
            </a:pPr>
            <a:r>
              <a:rPr lang="en-US" sz="1599" dirty="0">
                <a:gradFill>
                  <a:gsLst>
                    <a:gs pos="2917">
                      <a:srgbClr val="FFFFFF"/>
                    </a:gs>
                    <a:gs pos="30000">
                      <a:srgbClr val="FFFFFF"/>
                    </a:gs>
                  </a:gsLst>
                  <a:lin ang="5400000" scaled="0"/>
                </a:gradFill>
              </a:rPr>
              <a:t>health</a:t>
            </a:r>
          </a:p>
          <a:p>
            <a:pPr algn="ctr" defTabSz="932418">
              <a:lnSpc>
                <a:spcPct val="90000"/>
              </a:lnSpc>
              <a:spcAft>
                <a:spcPts val="612"/>
              </a:spcAft>
            </a:pPr>
            <a:r>
              <a:rPr lang="en-US" sz="1599" dirty="0">
                <a:gradFill>
                  <a:gsLst>
                    <a:gs pos="2917">
                      <a:srgbClr val="FFFFFF"/>
                    </a:gs>
                    <a:gs pos="30000">
                      <a:srgbClr val="FFFFFF"/>
                    </a:gs>
                  </a:gsLst>
                  <a:lin ang="5400000" scaled="0"/>
                </a:gradFill>
              </a:rPr>
              <a:t>monetization</a:t>
            </a:r>
          </a:p>
          <a:p>
            <a:pPr algn="ctr" defTabSz="932418">
              <a:lnSpc>
                <a:spcPct val="90000"/>
              </a:lnSpc>
              <a:spcAft>
                <a:spcPts val="612"/>
              </a:spcAft>
            </a:pPr>
            <a:r>
              <a:rPr lang="en-US" sz="1599" dirty="0">
                <a:gradFill>
                  <a:gsLst>
                    <a:gs pos="2917">
                      <a:srgbClr val="FFFFFF"/>
                    </a:gs>
                    <a:gs pos="30000">
                      <a:srgbClr val="FFFFFF"/>
                    </a:gs>
                  </a:gsLst>
                  <a:lin ang="5400000" scaled="0"/>
                </a:gradFill>
              </a:rPr>
              <a:t>...</a:t>
            </a:r>
          </a:p>
        </p:txBody>
      </p:sp>
      <p:sp>
        <p:nvSpPr>
          <p:cNvPr id="10" name="TextBox 9"/>
          <p:cNvSpPr txBox="1"/>
          <p:nvPr/>
        </p:nvSpPr>
        <p:spPr>
          <a:xfrm>
            <a:off x="8866958" y="3265292"/>
            <a:ext cx="2517668" cy="1805217"/>
          </a:xfrm>
          <a:prstGeom prst="rect">
            <a:avLst/>
          </a:prstGeom>
          <a:solidFill>
            <a:schemeClr val="tx2">
              <a:lumMod val="60000"/>
              <a:lumOff val="40000"/>
            </a:schemeClr>
          </a:solidFill>
        </p:spPr>
        <p:txBody>
          <a:bodyPr wrap="square" lIns="186494" tIns="149196" rIns="186494" bIns="149196" rtlCol="0" anchor="ctr" anchorCtr="0">
            <a:noAutofit/>
          </a:bodyPr>
          <a:lstStyle/>
          <a:p>
            <a:pPr algn="ctr" defTabSz="932418">
              <a:lnSpc>
                <a:spcPct val="90000"/>
              </a:lnSpc>
              <a:spcAft>
                <a:spcPts val="612"/>
              </a:spcAft>
            </a:pPr>
            <a:r>
              <a:rPr lang="en-US" sz="2800" dirty="0">
                <a:gradFill>
                  <a:gsLst>
                    <a:gs pos="2917">
                      <a:srgbClr val="FFFFFF"/>
                    </a:gs>
                    <a:gs pos="30000">
                      <a:srgbClr val="FFFFFF"/>
                    </a:gs>
                  </a:gsLst>
                  <a:lin ang="5400000" scaled="0"/>
                </a:gradFill>
              </a:rPr>
              <a:t>Developer</a:t>
            </a:r>
          </a:p>
          <a:p>
            <a:pPr algn="ctr" defTabSz="932418">
              <a:lnSpc>
                <a:spcPct val="90000"/>
              </a:lnSpc>
              <a:spcAft>
                <a:spcPts val="612"/>
              </a:spcAft>
            </a:pPr>
            <a:r>
              <a:rPr lang="en-US" sz="1599" dirty="0">
                <a:gradFill>
                  <a:gsLst>
                    <a:gs pos="2917">
                      <a:srgbClr val="FFFFFF"/>
                    </a:gs>
                    <a:gs pos="30000">
                      <a:srgbClr val="FFFFFF"/>
                    </a:gs>
                  </a:gsLst>
                  <a:lin ang="5400000" scaled="0"/>
                </a:gradFill>
              </a:rPr>
              <a:t>discover</a:t>
            </a:r>
          </a:p>
          <a:p>
            <a:pPr algn="ctr" defTabSz="932418">
              <a:lnSpc>
                <a:spcPct val="90000"/>
              </a:lnSpc>
              <a:spcAft>
                <a:spcPts val="612"/>
              </a:spcAft>
            </a:pPr>
            <a:r>
              <a:rPr lang="en-US" sz="1599" dirty="0">
                <a:gradFill>
                  <a:gsLst>
                    <a:gs pos="2917">
                      <a:srgbClr val="FFFFFF"/>
                    </a:gs>
                    <a:gs pos="30000">
                      <a:srgbClr val="FFFFFF"/>
                    </a:gs>
                  </a:gsLst>
                  <a:lin ang="5400000" scaled="0"/>
                </a:gradFill>
              </a:rPr>
              <a:t>document</a:t>
            </a:r>
          </a:p>
          <a:p>
            <a:pPr algn="ctr" defTabSz="932418">
              <a:lnSpc>
                <a:spcPct val="90000"/>
              </a:lnSpc>
              <a:spcAft>
                <a:spcPts val="612"/>
              </a:spcAft>
            </a:pPr>
            <a:r>
              <a:rPr lang="en-US" sz="1599" dirty="0">
                <a:gradFill>
                  <a:gsLst>
                    <a:gs pos="2917">
                      <a:srgbClr val="FFFFFF"/>
                    </a:gs>
                    <a:gs pos="30000">
                      <a:srgbClr val="FFFFFF"/>
                    </a:gs>
                  </a:gsLst>
                  <a:lin ang="5400000" scaled="0"/>
                </a:gradFill>
              </a:rPr>
              <a:t>on-board</a:t>
            </a:r>
          </a:p>
          <a:p>
            <a:pPr algn="ctr" defTabSz="932418">
              <a:lnSpc>
                <a:spcPct val="90000"/>
              </a:lnSpc>
              <a:spcAft>
                <a:spcPts val="612"/>
              </a:spcAft>
            </a:pPr>
            <a:r>
              <a:rPr lang="en-US" sz="1599" dirty="0">
                <a:gradFill>
                  <a:gsLst>
                    <a:gs pos="2917">
                      <a:srgbClr val="FFFFFF"/>
                    </a:gs>
                    <a:gs pos="30000">
                      <a:srgbClr val="FFFFFF"/>
                    </a:gs>
                  </a:gsLst>
                  <a:lin ang="5400000" scaled="0"/>
                </a:gradFill>
              </a:rPr>
              <a:t>...</a:t>
            </a:r>
          </a:p>
        </p:txBody>
      </p:sp>
      <p:sp>
        <p:nvSpPr>
          <p:cNvPr id="5" name="Title 4"/>
          <p:cNvSpPr>
            <a:spLocks noGrp="1"/>
          </p:cNvSpPr>
          <p:nvPr>
            <p:ph type="title"/>
          </p:nvPr>
        </p:nvSpPr>
        <p:spPr>
          <a:xfrm>
            <a:off x="855008" y="372394"/>
            <a:ext cx="10726460" cy="1351952"/>
          </a:xfrm>
        </p:spPr>
        <p:txBody>
          <a:bodyPr/>
          <a:lstStyle/>
          <a:p>
            <a:r>
              <a:rPr lang="en-US" dirty="0"/>
              <a:t>Azure API Management</a:t>
            </a:r>
          </a:p>
        </p:txBody>
      </p:sp>
      <p:sp>
        <p:nvSpPr>
          <p:cNvPr id="16" name="Rectangle 15"/>
          <p:cNvSpPr/>
          <p:nvPr/>
        </p:nvSpPr>
        <p:spPr>
          <a:xfrm>
            <a:off x="6320448" y="5594340"/>
            <a:ext cx="2358041" cy="1091972"/>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r>
              <a:rPr lang="en-US" sz="1836" dirty="0">
                <a:solidFill>
                  <a:srgbClr val="FFFFFF"/>
                </a:solidFill>
              </a:rPr>
              <a:t>On-prem APIs</a:t>
            </a:r>
          </a:p>
        </p:txBody>
      </p:sp>
      <p:sp>
        <p:nvSpPr>
          <p:cNvPr id="17" name="Rectangle 16"/>
          <p:cNvSpPr/>
          <p:nvPr/>
        </p:nvSpPr>
        <p:spPr>
          <a:xfrm>
            <a:off x="9026585" y="5594340"/>
            <a:ext cx="2358041" cy="1091972"/>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r>
              <a:rPr lang="en-US" sz="1836" dirty="0">
                <a:solidFill>
                  <a:srgbClr val="FFFFFF"/>
                </a:solidFill>
              </a:rPr>
              <a:t>3</a:t>
            </a:r>
            <a:r>
              <a:rPr lang="en-US" sz="1836" baseline="30000" dirty="0">
                <a:solidFill>
                  <a:srgbClr val="FFFFFF"/>
                </a:solidFill>
              </a:rPr>
              <a:t>rd</a:t>
            </a:r>
            <a:r>
              <a:rPr lang="en-US" sz="1836" dirty="0">
                <a:solidFill>
                  <a:srgbClr val="FFFFFF"/>
                </a:solidFill>
              </a:rPr>
              <a:t> party APIs</a:t>
            </a:r>
          </a:p>
        </p:txBody>
      </p:sp>
      <p:sp>
        <p:nvSpPr>
          <p:cNvPr id="21" name="TextBox 20"/>
          <p:cNvSpPr txBox="1"/>
          <p:nvPr/>
        </p:nvSpPr>
        <p:spPr>
          <a:xfrm>
            <a:off x="1421572" y="2694184"/>
            <a:ext cx="3926378" cy="515113"/>
          </a:xfrm>
          <a:prstGeom prst="rect">
            <a:avLst/>
          </a:prstGeom>
          <a:noFill/>
        </p:spPr>
        <p:txBody>
          <a:bodyPr wrap="square" lIns="182828" tIns="146262" rIns="182828" bIns="146262" rtlCol="0">
            <a:spAutoFit/>
          </a:bodyPr>
          <a:lstStyle/>
          <a:p>
            <a:pPr defTabSz="932418"/>
            <a:r>
              <a:rPr lang="en-US" sz="1428" dirty="0">
                <a:solidFill>
                  <a:schemeClr val="accent1"/>
                </a:solidFill>
              </a:rPr>
              <a:t>AZURE </a:t>
            </a:r>
            <a:r>
              <a:rPr lang="en-US" sz="1428">
                <a:solidFill>
                  <a:schemeClr val="accent1"/>
                </a:solidFill>
              </a:rPr>
              <a:t>API MANAGEMENT</a:t>
            </a:r>
            <a:endParaRPr lang="en-US" sz="1428" dirty="0">
              <a:solidFill>
                <a:schemeClr val="accent1"/>
              </a:solidFill>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170" y="2732086"/>
            <a:ext cx="530484" cy="442549"/>
          </a:xfrm>
          <a:prstGeom prst="rect">
            <a:avLst/>
          </a:prstGeom>
        </p:spPr>
      </p:pic>
      <p:sp>
        <p:nvSpPr>
          <p:cNvPr id="24" name="Rectangle 23"/>
          <p:cNvSpPr/>
          <p:nvPr/>
        </p:nvSpPr>
        <p:spPr>
          <a:xfrm>
            <a:off x="908170" y="5594340"/>
            <a:ext cx="2358041" cy="1091972"/>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r>
              <a:rPr lang="en-US" sz="1836" dirty="0">
                <a:solidFill>
                  <a:srgbClr val="FFFFFF"/>
                </a:solidFill>
              </a:rPr>
              <a:t>APIs on Azure</a:t>
            </a:r>
          </a:p>
        </p:txBody>
      </p:sp>
      <p:sp>
        <p:nvSpPr>
          <p:cNvPr id="25" name="Rectangle 24"/>
          <p:cNvSpPr/>
          <p:nvPr/>
        </p:nvSpPr>
        <p:spPr>
          <a:xfrm>
            <a:off x="3614309" y="5594340"/>
            <a:ext cx="2358041" cy="1091972"/>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r>
              <a:rPr lang="en-US" sz="1836" dirty="0">
                <a:solidFill>
                  <a:srgbClr val="FFFFFF"/>
                </a:solidFill>
              </a:rPr>
              <a:t>Azure APIs</a:t>
            </a:r>
          </a:p>
        </p:txBody>
      </p:sp>
      <p:sp>
        <p:nvSpPr>
          <p:cNvPr id="14" name="Rectangle 13"/>
          <p:cNvSpPr/>
          <p:nvPr/>
        </p:nvSpPr>
        <p:spPr>
          <a:xfrm>
            <a:off x="867094" y="1504059"/>
            <a:ext cx="10666486" cy="778089"/>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r>
              <a:rPr lang="en-US" sz="1836" dirty="0">
                <a:solidFill>
                  <a:srgbClr val="FFFFFF"/>
                </a:solidFill>
              </a:rPr>
              <a:t>API consumers</a:t>
            </a:r>
          </a:p>
        </p:txBody>
      </p:sp>
    </p:spTree>
    <p:extLst>
      <p:ext uri="{BB962C8B-B14F-4D97-AF65-F5344CB8AC3E}">
        <p14:creationId xmlns:p14="http://schemas.microsoft.com/office/powerpoint/2010/main" val="348742861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p:nvPr/>
        </p:nvCxnSpPr>
        <p:spPr>
          <a:xfrm>
            <a:off x="267891" y="2277760"/>
            <a:ext cx="691422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3788215" y="1402070"/>
            <a:ext cx="929299"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3707595" y="3267429"/>
            <a:ext cx="943869"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3788215" y="5452469"/>
            <a:ext cx="929299"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1139613" y="2277761"/>
            <a:ext cx="8899" cy="31992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duotone>
              <a:prstClr val="black"/>
              <a:schemeClr val="tx2">
                <a:tint val="45000"/>
                <a:satMod val="400000"/>
              </a:schemeClr>
            </a:duotone>
          </a:blip>
          <a:stretch>
            <a:fillRect/>
          </a:stretch>
        </p:blipFill>
        <p:spPr>
          <a:xfrm>
            <a:off x="303105" y="844777"/>
            <a:ext cx="3000483" cy="1030915"/>
          </a:xfrm>
          <a:prstGeom prst="rect">
            <a:avLst/>
          </a:prstGeom>
        </p:spPr>
      </p:pic>
      <p:pic>
        <p:nvPicPr>
          <p:cNvPr id="6" name="Picture 5"/>
          <p:cNvPicPr>
            <a:picLocks noChangeAspect="1"/>
          </p:cNvPicPr>
          <p:nvPr/>
        </p:nvPicPr>
        <p:blipFill>
          <a:blip r:embed="rId4">
            <a:duotone>
              <a:prstClr val="black"/>
              <a:schemeClr val="accent1">
                <a:tint val="45000"/>
                <a:satMod val="400000"/>
              </a:schemeClr>
            </a:duotone>
          </a:blip>
          <a:stretch>
            <a:fillRect/>
          </a:stretch>
        </p:blipFill>
        <p:spPr>
          <a:xfrm>
            <a:off x="267891" y="4483550"/>
            <a:ext cx="3011760" cy="1609901"/>
          </a:xfrm>
          <a:prstGeom prst="rect">
            <a:avLst/>
          </a:prstGeom>
        </p:spPr>
      </p:pic>
      <p:sp>
        <p:nvSpPr>
          <p:cNvPr id="71" name="TextBox 70"/>
          <p:cNvSpPr txBox="1"/>
          <p:nvPr/>
        </p:nvSpPr>
        <p:spPr>
          <a:xfrm>
            <a:off x="346448" y="1890969"/>
            <a:ext cx="1759200" cy="343492"/>
          </a:xfrm>
          <a:prstGeom prst="rect">
            <a:avLst/>
          </a:prstGeom>
          <a:noFill/>
        </p:spPr>
        <p:txBody>
          <a:bodyPr wrap="none" rtlCol="0">
            <a:spAutoFit/>
          </a:bodyPr>
          <a:lstStyle/>
          <a:p>
            <a:pPr defTabSz="932418"/>
            <a:r>
              <a:rPr lang="en-US" sz="1632" dirty="0">
                <a:solidFill>
                  <a:srgbClr val="FFFFFF"/>
                </a:solidFill>
              </a:rPr>
              <a:t>APP </a:t>
            </a:r>
            <a:r>
              <a:rPr lang="en-US" sz="1632" dirty="0">
                <a:solidFill>
                  <a:srgbClr val="505050"/>
                </a:solidFill>
              </a:rPr>
              <a:t>DEVELOPERS</a:t>
            </a:r>
          </a:p>
        </p:txBody>
      </p:sp>
      <p:sp>
        <p:nvSpPr>
          <p:cNvPr id="73" name="TextBox 72"/>
          <p:cNvSpPr txBox="1"/>
          <p:nvPr/>
        </p:nvSpPr>
        <p:spPr>
          <a:xfrm>
            <a:off x="346445" y="3974458"/>
            <a:ext cx="647934" cy="343492"/>
          </a:xfrm>
          <a:prstGeom prst="rect">
            <a:avLst/>
          </a:prstGeom>
          <a:noFill/>
        </p:spPr>
        <p:txBody>
          <a:bodyPr wrap="none" rtlCol="0">
            <a:spAutoFit/>
          </a:bodyPr>
          <a:lstStyle/>
          <a:p>
            <a:pPr defTabSz="932418"/>
            <a:r>
              <a:rPr lang="en-US" sz="1632" dirty="0">
                <a:solidFill>
                  <a:srgbClr val="505050"/>
                </a:solidFill>
              </a:rPr>
              <a:t>APPS</a:t>
            </a:r>
          </a:p>
        </p:txBody>
      </p:sp>
      <p:sp>
        <p:nvSpPr>
          <p:cNvPr id="81" name="TextBox 80"/>
          <p:cNvSpPr txBox="1"/>
          <p:nvPr/>
        </p:nvSpPr>
        <p:spPr>
          <a:xfrm>
            <a:off x="346447" y="6070804"/>
            <a:ext cx="1645051" cy="350330"/>
          </a:xfrm>
          <a:prstGeom prst="rect">
            <a:avLst/>
          </a:prstGeom>
          <a:noFill/>
        </p:spPr>
        <p:txBody>
          <a:bodyPr wrap="none" rtlCol="0">
            <a:spAutoFit/>
          </a:bodyPr>
          <a:lstStyle/>
          <a:p>
            <a:pPr defTabSz="932418"/>
            <a:r>
              <a:rPr lang="en-US" sz="1632" dirty="0">
                <a:solidFill>
                  <a:srgbClr val="505050"/>
                </a:solidFill>
              </a:rPr>
              <a:t>API PUBLISHERS</a:t>
            </a:r>
          </a:p>
        </p:txBody>
      </p:sp>
      <p:pic>
        <p:nvPicPr>
          <p:cNvPr id="82" name="Picture 81"/>
          <p:cNvPicPr>
            <a:picLocks noChangeAspect="1"/>
          </p:cNvPicPr>
          <p:nvPr/>
        </p:nvPicPr>
        <p:blipFill>
          <a:blip r:embed="rId5">
            <a:duotone>
              <a:prstClr val="black"/>
              <a:schemeClr val="accent1">
                <a:tint val="45000"/>
                <a:satMod val="400000"/>
              </a:schemeClr>
            </a:duotone>
          </a:blip>
          <a:stretch>
            <a:fillRect/>
          </a:stretch>
        </p:blipFill>
        <p:spPr>
          <a:xfrm>
            <a:off x="460032" y="2621333"/>
            <a:ext cx="2510637" cy="1456648"/>
          </a:xfrm>
          <a:prstGeom prst="rect">
            <a:avLst/>
          </a:prstGeom>
        </p:spPr>
      </p:pic>
      <p:cxnSp>
        <p:nvCxnSpPr>
          <p:cNvPr id="83" name="Straight Connector 82"/>
          <p:cNvCxnSpPr/>
          <p:nvPr/>
        </p:nvCxnSpPr>
        <p:spPr>
          <a:xfrm>
            <a:off x="267891" y="4404960"/>
            <a:ext cx="691422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593119" y="3267429"/>
            <a:ext cx="943869"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827174" y="2097726"/>
            <a:ext cx="1026919" cy="2133711"/>
          </a:xfrm>
          <a:prstGeom prst="rect">
            <a:avLst/>
          </a:prstGeom>
        </p:spPr>
      </p:pic>
      <p:pic>
        <p:nvPicPr>
          <p:cNvPr id="35" name="Picture 34"/>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10800000">
            <a:off x="9079485" y="3140162"/>
            <a:ext cx="764013" cy="310785"/>
          </a:xfrm>
          <a:prstGeom prst="rect">
            <a:avLst/>
          </a:prstGeom>
        </p:spPr>
      </p:pic>
      <p:sp>
        <p:nvSpPr>
          <p:cNvPr id="42" name="TextBox 41"/>
          <p:cNvSpPr txBox="1"/>
          <p:nvPr/>
        </p:nvSpPr>
        <p:spPr>
          <a:xfrm>
            <a:off x="9054204" y="4640100"/>
            <a:ext cx="2645679" cy="1118647"/>
          </a:xfrm>
          <a:prstGeom prst="rect">
            <a:avLst/>
          </a:prstGeom>
          <a:noFill/>
        </p:spPr>
        <p:txBody>
          <a:bodyPr wrap="square" rtlCol="0">
            <a:spAutoFit/>
          </a:bodyPr>
          <a:lstStyle/>
          <a:p>
            <a:pPr algn="ctr" defTabSz="932418"/>
            <a:r>
              <a:rPr lang="en-US" sz="1632" dirty="0">
                <a:solidFill>
                  <a:srgbClr val="505050"/>
                </a:solidFill>
              </a:rPr>
              <a:t>Hosted </a:t>
            </a:r>
            <a:r>
              <a:rPr lang="en-US" sz="1632" b="1" dirty="0">
                <a:solidFill>
                  <a:srgbClr val="505050"/>
                </a:solidFill>
              </a:rPr>
              <a:t>anywhere</a:t>
            </a:r>
            <a:r>
              <a:rPr lang="en-US" sz="1632" dirty="0">
                <a:solidFill>
                  <a:srgbClr val="505050"/>
                </a:solidFill>
              </a:rPr>
              <a:t>.</a:t>
            </a:r>
          </a:p>
          <a:p>
            <a:pPr algn="ctr" defTabSz="932418"/>
            <a:endParaRPr lang="en-US" sz="1632" dirty="0">
              <a:solidFill>
                <a:srgbClr val="505050"/>
              </a:solidFill>
            </a:endParaRPr>
          </a:p>
          <a:p>
            <a:pPr algn="ctr" defTabSz="932418"/>
            <a:r>
              <a:rPr lang="en-US" sz="1632" dirty="0">
                <a:solidFill>
                  <a:srgbClr val="505050"/>
                </a:solidFill>
              </a:rPr>
              <a:t>Developed using </a:t>
            </a:r>
            <a:r>
              <a:rPr lang="en-US" sz="1632" b="1" dirty="0">
                <a:solidFill>
                  <a:srgbClr val="505050"/>
                </a:solidFill>
              </a:rPr>
              <a:t>any</a:t>
            </a:r>
            <a:r>
              <a:rPr lang="en-US" sz="1632" dirty="0">
                <a:solidFill>
                  <a:srgbClr val="505050"/>
                </a:solidFill>
              </a:rPr>
              <a:t> technology.</a:t>
            </a:r>
          </a:p>
        </p:txBody>
      </p:sp>
      <p:sp>
        <p:nvSpPr>
          <p:cNvPr id="43" name="TextBox 42"/>
          <p:cNvSpPr txBox="1"/>
          <p:nvPr/>
        </p:nvSpPr>
        <p:spPr>
          <a:xfrm>
            <a:off x="8861507" y="3529469"/>
            <a:ext cx="950453" cy="531812"/>
          </a:xfrm>
          <a:prstGeom prst="rect">
            <a:avLst/>
          </a:prstGeom>
          <a:noFill/>
        </p:spPr>
        <p:txBody>
          <a:bodyPr wrap="none" rtlCol="0">
            <a:spAutoFit/>
          </a:bodyPr>
          <a:lstStyle/>
          <a:p>
            <a:pPr algn="ctr" defTabSz="932418"/>
            <a:r>
              <a:rPr lang="en-US" sz="1428" dirty="0">
                <a:solidFill>
                  <a:srgbClr val="505050"/>
                </a:solidFill>
              </a:rPr>
              <a:t>BACKEND</a:t>
            </a:r>
          </a:p>
          <a:p>
            <a:pPr algn="ctr" defTabSz="932418"/>
            <a:r>
              <a:rPr lang="en-US" sz="1428" dirty="0">
                <a:solidFill>
                  <a:srgbClr val="505050"/>
                </a:solidFill>
              </a:rPr>
              <a:t>APIs</a:t>
            </a:r>
          </a:p>
        </p:txBody>
      </p:sp>
      <p:sp>
        <p:nvSpPr>
          <p:cNvPr id="28" name="TextBox 27"/>
          <p:cNvSpPr txBox="1"/>
          <p:nvPr/>
        </p:nvSpPr>
        <p:spPr>
          <a:xfrm>
            <a:off x="7535177" y="3538331"/>
            <a:ext cx="1059752" cy="542399"/>
          </a:xfrm>
          <a:prstGeom prst="rect">
            <a:avLst/>
          </a:prstGeom>
          <a:noFill/>
        </p:spPr>
        <p:txBody>
          <a:bodyPr wrap="none" rtlCol="0">
            <a:spAutoFit/>
          </a:bodyPr>
          <a:lstStyle/>
          <a:p>
            <a:pPr algn="ctr" defTabSz="932418"/>
            <a:r>
              <a:rPr lang="en-US" sz="1428" dirty="0">
                <a:solidFill>
                  <a:srgbClr val="505050"/>
                </a:solidFill>
              </a:rPr>
              <a:t>DIRECT OR</a:t>
            </a:r>
          </a:p>
          <a:p>
            <a:pPr algn="ctr" defTabSz="932418"/>
            <a:r>
              <a:rPr lang="en-US" sz="1428" dirty="0">
                <a:solidFill>
                  <a:srgbClr val="505050"/>
                </a:solidFill>
              </a:rPr>
              <a:t>VPN</a:t>
            </a:r>
          </a:p>
        </p:txBody>
      </p:sp>
      <p:pic>
        <p:nvPicPr>
          <p:cNvPr id="3" name="Picture 2"/>
          <p:cNvPicPr>
            <a:picLocks noChangeAspect="1"/>
          </p:cNvPicPr>
          <p:nvPr/>
        </p:nvPicPr>
        <p:blipFill>
          <a:blip r:embed="rId8">
            <a:biLevel thresh="75000"/>
          </a:blip>
          <a:stretch>
            <a:fillRect/>
          </a:stretch>
        </p:blipFill>
        <p:spPr>
          <a:xfrm>
            <a:off x="3788218" y="6088315"/>
            <a:ext cx="345163" cy="345163"/>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39574" y="5592469"/>
            <a:ext cx="454529" cy="454529"/>
          </a:xfrm>
          <a:prstGeom prst="rect">
            <a:avLst/>
          </a:prstGeom>
        </p:spPr>
      </p:pic>
      <p:pic>
        <p:nvPicPr>
          <p:cNvPr id="9" name="Picture 8"/>
          <p:cNvPicPr>
            <a:picLocks noChangeAspect="1"/>
          </p:cNvPicPr>
          <p:nvPr/>
        </p:nvPicPr>
        <p:blipFill>
          <a:blip r:embed="rId10">
            <a:biLevel thresh="75000"/>
          </a:blip>
          <a:stretch>
            <a:fillRect/>
          </a:stretch>
        </p:blipFill>
        <p:spPr>
          <a:xfrm>
            <a:off x="3802787" y="6499978"/>
            <a:ext cx="770052" cy="320855"/>
          </a:xfrm>
          <a:prstGeom prst="rect">
            <a:avLst/>
          </a:prstGeom>
        </p:spPr>
      </p:pic>
      <p:grpSp>
        <p:nvGrpSpPr>
          <p:cNvPr id="36" name="Group 35"/>
          <p:cNvGrpSpPr/>
          <p:nvPr/>
        </p:nvGrpSpPr>
        <p:grpSpPr>
          <a:xfrm>
            <a:off x="5125293" y="-23361"/>
            <a:ext cx="2236258" cy="7017390"/>
            <a:chOff x="5024388" y="-22905"/>
            <a:chExt cx="2192609" cy="6880419"/>
          </a:xfrm>
        </p:grpSpPr>
        <p:sp>
          <p:nvSpPr>
            <p:cNvPr id="7" name="Rectangle 6"/>
            <p:cNvSpPr/>
            <p:nvPr/>
          </p:nvSpPr>
          <p:spPr bwMode="auto">
            <a:xfrm>
              <a:off x="5024388" y="487"/>
              <a:ext cx="2192609" cy="6857027"/>
            </a:xfrm>
            <a:prstGeom prst="rect">
              <a:avLst/>
            </a:prstGeom>
            <a:ln>
              <a:solidFill>
                <a:schemeClr val="accent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solidFill>
                  <a:srgbClr val="2F3781"/>
                </a:solidFill>
              </a:endParaRPr>
            </a:p>
          </p:txBody>
        </p:sp>
        <p:sp>
          <p:nvSpPr>
            <p:cNvPr id="8" name="TextBox 7"/>
            <p:cNvSpPr txBox="1"/>
            <p:nvPr/>
          </p:nvSpPr>
          <p:spPr>
            <a:xfrm>
              <a:off x="5606513" y="-22905"/>
              <a:ext cx="1610484" cy="729094"/>
            </a:xfrm>
            <a:prstGeom prst="rect">
              <a:avLst/>
            </a:prstGeom>
            <a:noFill/>
          </p:spPr>
          <p:txBody>
            <a:bodyPr wrap="square" lIns="182828" tIns="146262" rIns="182828" bIns="146262" rtlCol="0">
              <a:spAutoFit/>
            </a:bodyPr>
            <a:lstStyle/>
            <a:p>
              <a:pPr defTabSz="932418"/>
              <a:r>
                <a:rPr lang="en-US" sz="1428" b="1" dirty="0">
                  <a:gradFill>
                    <a:gsLst>
                      <a:gs pos="2917">
                        <a:srgbClr val="FFFFFF"/>
                      </a:gs>
                      <a:gs pos="30000">
                        <a:srgbClr val="FFFFFF"/>
                      </a:gs>
                    </a:gsLst>
                    <a:lin ang="5400000" scaled="0"/>
                  </a:gradFill>
                  <a:latin typeface="Segoe UI Light"/>
                </a:rPr>
                <a:t>AZURE API </a:t>
              </a:r>
            </a:p>
            <a:p>
              <a:pPr defTabSz="932418"/>
              <a:r>
                <a:rPr lang="en-US" sz="1428" b="1" dirty="0">
                  <a:gradFill>
                    <a:gsLst>
                      <a:gs pos="2917">
                        <a:srgbClr val="FFFFFF"/>
                      </a:gs>
                      <a:gs pos="30000">
                        <a:srgbClr val="FFFFFF"/>
                      </a:gs>
                    </a:gsLst>
                    <a:lin ang="5400000" scaled="0"/>
                  </a:gradFill>
                  <a:latin typeface="Segoe UI Light"/>
                </a:rPr>
                <a:t>MANAGEMENT</a:t>
              </a:r>
            </a:p>
          </p:txBody>
        </p:sp>
        <p:pic>
          <p:nvPicPr>
            <p:cNvPr id="13" name="Picture 12"/>
            <p:cNvPicPr>
              <a:picLocks noChangeAspect="1"/>
            </p:cNvPicPr>
            <p:nvPr/>
          </p:nvPicPr>
          <p:blipFill>
            <a:blip r:embed="rId11"/>
            <a:stretch>
              <a:fillRect/>
            </a:stretch>
          </p:blipFill>
          <p:spPr>
            <a:xfrm>
              <a:off x="5329376" y="2631624"/>
              <a:ext cx="1304621" cy="1144057"/>
            </a:xfrm>
            <a:prstGeom prst="rect">
              <a:avLst/>
            </a:prstGeom>
          </p:spPr>
        </p:pic>
        <p:pic>
          <p:nvPicPr>
            <p:cNvPr id="14" name="Picture 13"/>
            <p:cNvPicPr>
              <a:picLocks noChangeAspect="1"/>
            </p:cNvPicPr>
            <p:nvPr/>
          </p:nvPicPr>
          <p:blipFill>
            <a:blip r:embed="rId12"/>
            <a:stretch>
              <a:fillRect/>
            </a:stretch>
          </p:blipFill>
          <p:spPr>
            <a:xfrm>
              <a:off x="5311780" y="4833590"/>
              <a:ext cx="1329931" cy="1024909"/>
            </a:xfrm>
            <a:prstGeom prst="rect">
              <a:avLst/>
            </a:prstGeom>
          </p:spPr>
        </p:pic>
        <p:sp>
          <p:nvSpPr>
            <p:cNvPr id="15" name="TextBox 14"/>
            <p:cNvSpPr txBox="1"/>
            <p:nvPr/>
          </p:nvSpPr>
          <p:spPr>
            <a:xfrm>
              <a:off x="5213365" y="5898890"/>
              <a:ext cx="1562799" cy="343492"/>
            </a:xfrm>
            <a:prstGeom prst="rect">
              <a:avLst/>
            </a:prstGeom>
            <a:noFill/>
          </p:spPr>
          <p:txBody>
            <a:bodyPr wrap="none" rtlCol="0">
              <a:spAutoFit/>
            </a:bodyPr>
            <a:lstStyle/>
            <a:p>
              <a:pPr algn="ctr" defTabSz="932418"/>
              <a:r>
                <a:rPr lang="en-US" sz="1632" dirty="0">
                  <a:solidFill>
                    <a:srgbClr val="FFFFFF"/>
                  </a:solidFill>
                </a:rPr>
                <a:t>Publisher portal</a:t>
              </a:r>
            </a:p>
          </p:txBody>
        </p:sp>
        <p:sp>
          <p:nvSpPr>
            <p:cNvPr id="65" name="TextBox 64"/>
            <p:cNvSpPr txBox="1"/>
            <p:nvPr/>
          </p:nvSpPr>
          <p:spPr>
            <a:xfrm>
              <a:off x="5497951" y="3896881"/>
              <a:ext cx="936474" cy="343492"/>
            </a:xfrm>
            <a:prstGeom prst="rect">
              <a:avLst/>
            </a:prstGeom>
            <a:noFill/>
          </p:spPr>
          <p:txBody>
            <a:bodyPr wrap="none" rtlCol="0">
              <a:spAutoFit/>
            </a:bodyPr>
            <a:lstStyle/>
            <a:p>
              <a:pPr algn="ctr" defTabSz="932418"/>
              <a:r>
                <a:rPr lang="en-US" sz="1632" dirty="0">
                  <a:solidFill>
                    <a:srgbClr val="FFFFFF"/>
                  </a:solidFill>
                </a:rPr>
                <a:t>Gateway</a:t>
              </a:r>
            </a:p>
          </p:txBody>
        </p:sp>
        <p:sp>
          <p:nvSpPr>
            <p:cNvPr id="70" name="TextBox 69"/>
            <p:cNvSpPr txBox="1"/>
            <p:nvPr/>
          </p:nvSpPr>
          <p:spPr>
            <a:xfrm>
              <a:off x="5198919" y="1854059"/>
              <a:ext cx="1648849" cy="343492"/>
            </a:xfrm>
            <a:prstGeom prst="rect">
              <a:avLst/>
            </a:prstGeom>
            <a:noFill/>
          </p:spPr>
          <p:txBody>
            <a:bodyPr wrap="none" rtlCol="0">
              <a:spAutoFit/>
            </a:bodyPr>
            <a:lstStyle/>
            <a:p>
              <a:pPr algn="ctr" defTabSz="932418"/>
              <a:r>
                <a:rPr lang="en-US" sz="1632" dirty="0">
                  <a:solidFill>
                    <a:srgbClr val="FFFFFF"/>
                  </a:solidFill>
                </a:rPr>
                <a:t>Developer Portal</a:t>
              </a:r>
            </a:p>
          </p:txBody>
        </p:sp>
        <p:pic>
          <p:nvPicPr>
            <p:cNvPr id="32" name="Picture 3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50810" y="769171"/>
              <a:ext cx="1305189" cy="1044150"/>
            </a:xfrm>
            <a:prstGeom prst="rect">
              <a:avLst/>
            </a:prstGeom>
          </p:spPr>
        </p:pic>
        <p:pic>
          <p:nvPicPr>
            <p:cNvPr id="33" name="Picture 32"/>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5180243" y="118279"/>
              <a:ext cx="520130" cy="433911"/>
            </a:xfrm>
            <a:prstGeom prst="rect">
              <a:avLst/>
            </a:prstGeom>
          </p:spPr>
        </p:pic>
      </p:grpSp>
      <p:grpSp>
        <p:nvGrpSpPr>
          <p:cNvPr id="30" name="Group 29"/>
          <p:cNvGrpSpPr/>
          <p:nvPr/>
        </p:nvGrpSpPr>
        <p:grpSpPr>
          <a:xfrm>
            <a:off x="6777628" y="1330415"/>
            <a:ext cx="153594" cy="4135520"/>
            <a:chOff x="6633997" y="1291246"/>
            <a:chExt cx="150596" cy="4054799"/>
          </a:xfrm>
        </p:grpSpPr>
        <p:cxnSp>
          <p:nvCxnSpPr>
            <p:cNvPr id="17" name="Elbow Connector 16"/>
            <p:cNvCxnSpPr/>
            <p:nvPr/>
          </p:nvCxnSpPr>
          <p:spPr>
            <a:xfrm flipH="1" flipV="1">
              <a:off x="6641711" y="1291246"/>
              <a:ext cx="142882" cy="4054799"/>
            </a:xfrm>
            <a:prstGeom prst="bentConnector3">
              <a:avLst>
                <a:gd name="adj1" fmla="val -19999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4" idx="3"/>
              <a:endCxn id="13" idx="3"/>
            </p:cNvCxnSpPr>
            <p:nvPr/>
          </p:nvCxnSpPr>
          <p:spPr>
            <a:xfrm flipH="1" flipV="1">
              <a:off x="6633997" y="3203653"/>
              <a:ext cx="7714" cy="2142392"/>
            </a:xfrm>
            <a:prstGeom prst="bentConnector3">
              <a:avLst>
                <a:gd name="adj1" fmla="val -2963443"/>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1323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P spid="81" grpId="0"/>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Demo</a:t>
            </a:r>
          </a:p>
        </p:txBody>
      </p:sp>
    </p:spTree>
    <p:extLst>
      <p:ext uri="{BB962C8B-B14F-4D97-AF65-F5344CB8AC3E}">
        <p14:creationId xmlns:p14="http://schemas.microsoft.com/office/powerpoint/2010/main" val="1961449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Left Brace 61"/>
          <p:cNvSpPr/>
          <p:nvPr/>
        </p:nvSpPr>
        <p:spPr>
          <a:xfrm>
            <a:off x="1132825" y="2489543"/>
            <a:ext cx="308883" cy="3692297"/>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084"/>
            <a:endParaRPr lang="en-US" sz="1836" kern="0"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252367" y="56624"/>
            <a:ext cx="8766562" cy="1346903"/>
          </a:xfrm>
        </p:spPr>
        <p:txBody>
          <a:bodyPr/>
          <a:lstStyle/>
          <a:p>
            <a:r>
              <a:rPr lang="en-US" dirty="0">
                <a:solidFill>
                  <a:schemeClr val="tx1"/>
                </a:solidFill>
              </a:rPr>
              <a:t>Analogy – “Pizza As A Service”</a:t>
            </a:r>
          </a:p>
        </p:txBody>
      </p:sp>
      <p:grpSp>
        <p:nvGrpSpPr>
          <p:cNvPr id="4" name="Group 3"/>
          <p:cNvGrpSpPr/>
          <p:nvPr/>
        </p:nvGrpSpPr>
        <p:grpSpPr>
          <a:xfrm>
            <a:off x="814481" y="1569716"/>
            <a:ext cx="2475895" cy="4586628"/>
            <a:chOff x="855665" y="1876063"/>
            <a:chExt cx="2427913" cy="4497741"/>
          </a:xfrm>
        </p:grpSpPr>
        <p:sp>
          <p:nvSpPr>
            <p:cNvPr id="124" name="Rectangle 123"/>
            <p:cNvSpPr/>
            <p:nvPr/>
          </p:nvSpPr>
          <p:spPr>
            <a:xfrm>
              <a:off x="1416806" y="187606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2982" fontAlgn="base">
                <a:spcAft>
                  <a:spcPct val="0"/>
                </a:spcAft>
              </a:pPr>
              <a:r>
                <a:rPr lang="en-US" sz="2040" dirty="0">
                  <a:solidFill>
                    <a:prstClr val="black"/>
                  </a:solidFill>
                  <a:ea typeface="Kozuka Gothic Pro R" pitchFamily="34" charset="-128"/>
                </a:rPr>
                <a:t>On-Premises</a:t>
              </a:r>
            </a:p>
            <a:p>
              <a:pPr marL="0" lvl="1" defTabSz="1242982" fontAlgn="base">
                <a:spcAft>
                  <a:spcPct val="0"/>
                </a:spcAft>
              </a:pPr>
              <a:r>
                <a:rPr lang="en-US" sz="1632" dirty="0">
                  <a:solidFill>
                    <a:prstClr val="black"/>
                  </a:solidFill>
                  <a:ea typeface="Kozuka Gothic Pro R" pitchFamily="34" charset="-128"/>
                </a:rPr>
                <a:t>( Private Cloud )</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Toppings</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Sauce</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Cheese</a:t>
              </a:r>
            </a:p>
          </p:txBody>
        </p:sp>
        <p:sp>
          <p:nvSpPr>
            <p:cNvPr id="131" name="Rectangle 130"/>
            <p:cNvSpPr/>
            <p:nvPr/>
          </p:nvSpPr>
          <p:spPr>
            <a:xfrm>
              <a:off x="1396458" y="461728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Pizza Dough</a:t>
              </a:r>
            </a:p>
          </p:txBody>
        </p:sp>
        <p:sp>
          <p:nvSpPr>
            <p:cNvPr id="132" name="Rectangle 131"/>
            <p:cNvSpPr/>
            <p:nvPr/>
          </p:nvSpPr>
          <p:spPr>
            <a:xfrm>
              <a:off x="1396458" y="416246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Oven</a:t>
              </a:r>
            </a:p>
          </p:txBody>
        </p:sp>
        <p:sp>
          <p:nvSpPr>
            <p:cNvPr id="134" name="Rectangle 133"/>
            <p:cNvSpPr/>
            <p:nvPr/>
          </p:nvSpPr>
          <p:spPr>
            <a:xfrm>
              <a:off x="1396458" y="325282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Drinks</a:t>
              </a:r>
            </a:p>
          </p:txBody>
        </p:sp>
        <p:sp>
          <p:nvSpPr>
            <p:cNvPr id="135" name="Rectangle 134"/>
            <p:cNvSpPr/>
            <p:nvPr/>
          </p:nvSpPr>
          <p:spPr>
            <a:xfrm>
              <a:off x="1396458" y="279800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Dining Table</a:t>
              </a:r>
            </a:p>
          </p:txBody>
        </p:sp>
        <p:sp>
          <p:nvSpPr>
            <p:cNvPr id="136" name="Rectangle 135"/>
            <p:cNvSpPr/>
            <p:nvPr/>
          </p:nvSpPr>
          <p:spPr>
            <a:xfrm>
              <a:off x="1396458" y="370764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Electric / Gas</a:t>
              </a:r>
            </a:p>
            <a:p>
              <a:pPr algn="ctr" defTabSz="1243084"/>
              <a:endParaRPr lang="en-US" sz="1530" dirty="0">
                <a:solidFill>
                  <a:srgbClr val="EFEFEF">
                    <a:alpha val="99000"/>
                  </a:srgbClr>
                </a:solidFill>
                <a:ea typeface="Segoe UI" pitchFamily="34" charset="0"/>
                <a:cs typeface="Segoe UI" pitchFamily="34" charset="0"/>
              </a:endParaRPr>
            </a:p>
          </p:txBody>
        </p:sp>
        <p:sp>
          <p:nvSpPr>
            <p:cNvPr id="127" name="TextBox 52"/>
            <p:cNvSpPr txBox="1"/>
            <p:nvPr/>
          </p:nvSpPr>
          <p:spPr>
            <a:xfrm>
              <a:off x="855665" y="3396406"/>
              <a:ext cx="396569" cy="1919399"/>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982" fontAlgn="base">
                <a:spcAft>
                  <a:spcPct val="0"/>
                </a:spcAft>
              </a:pPr>
              <a:r>
                <a:rPr lang="en-US" sz="1428" dirty="0">
                  <a:solidFill>
                    <a:prstClr val="black">
                      <a:alpha val="99000"/>
                    </a:prstClr>
                  </a:solidFill>
                  <a:ea typeface="Kozuka Gothic Pro R" pitchFamily="34" charset="-128"/>
                </a:rPr>
                <a:t>You Provision &amp; Manage</a:t>
              </a:r>
            </a:p>
          </p:txBody>
        </p:sp>
      </p:grpSp>
      <p:sp>
        <p:nvSpPr>
          <p:cNvPr id="138" name="Rectangle 137"/>
          <p:cNvSpPr/>
          <p:nvPr/>
        </p:nvSpPr>
        <p:spPr>
          <a:xfrm>
            <a:off x="4470253" y="1542028"/>
            <a:ext cx="2150175" cy="65273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2982" fontAlgn="base">
              <a:spcAft>
                <a:spcPct val="0"/>
              </a:spcAft>
            </a:pPr>
            <a:r>
              <a:rPr lang="en-US" sz="2040" b="1" dirty="0">
                <a:solidFill>
                  <a:srgbClr val="595959">
                    <a:alpha val="99000"/>
                  </a:srgbClr>
                </a:solidFill>
                <a:ea typeface="Kozuka Gothic Pro R" pitchFamily="34" charset="-128"/>
              </a:rPr>
              <a:t>Infrastructure</a:t>
            </a:r>
          </a:p>
          <a:p>
            <a:pPr defTabSz="1243084"/>
            <a:r>
              <a:rPr lang="en-US" sz="1632" b="1" dirty="0">
                <a:solidFill>
                  <a:srgbClr val="595959">
                    <a:alpha val="99000"/>
                  </a:srgbClr>
                </a:solidFill>
                <a:ea typeface="Kozuka Gothic Pro R" pitchFamily="34" charset="-128"/>
              </a:rPr>
              <a:t>( as a Service )</a:t>
            </a:r>
          </a:p>
        </p:txBody>
      </p:sp>
      <p:sp>
        <p:nvSpPr>
          <p:cNvPr id="140" name="Left Brace 139"/>
          <p:cNvSpPr/>
          <p:nvPr/>
        </p:nvSpPr>
        <p:spPr>
          <a:xfrm flipH="1">
            <a:off x="6206594" y="4362035"/>
            <a:ext cx="207545" cy="1808173"/>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084"/>
            <a:endParaRPr lang="en-US" sz="1836" kern="0" dirty="0">
              <a:solidFill>
                <a:srgbClr val="FFFFFF"/>
              </a:solidFill>
              <a:ea typeface="Segoe UI" pitchFamily="34" charset="0"/>
              <a:cs typeface="Segoe UI" pitchFamily="34" charset="0"/>
            </a:endParaRPr>
          </a:p>
        </p:txBody>
      </p:sp>
      <p:sp>
        <p:nvSpPr>
          <p:cNvPr id="141" name="TextBox 56"/>
          <p:cNvSpPr txBox="1"/>
          <p:nvPr/>
        </p:nvSpPr>
        <p:spPr>
          <a:xfrm flipH="1">
            <a:off x="6303030" y="3496235"/>
            <a:ext cx="404406" cy="292599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982" fontAlgn="base">
              <a:spcAft>
                <a:spcPct val="0"/>
              </a:spcAft>
            </a:pPr>
            <a:r>
              <a:rPr lang="en-US" sz="1428" dirty="0">
                <a:solidFill>
                  <a:srgbClr val="595959">
                    <a:alpha val="99000"/>
                  </a:srgbClr>
                </a:solidFill>
                <a:ea typeface="Kozuka Gothic Pro R" pitchFamily="34" charset="-128"/>
              </a:rPr>
              <a:t>Provisioned and managed by Vendor</a:t>
            </a:r>
          </a:p>
        </p:txBody>
      </p:sp>
      <p:sp>
        <p:nvSpPr>
          <p:cNvPr id="142" name="Left Brace 141"/>
          <p:cNvSpPr/>
          <p:nvPr/>
        </p:nvSpPr>
        <p:spPr>
          <a:xfrm>
            <a:off x="4300285" y="2496167"/>
            <a:ext cx="178238" cy="180120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084"/>
            <a:endParaRPr lang="en-US" sz="1836" kern="0" dirty="0">
              <a:solidFill>
                <a:srgbClr val="FFFFFF"/>
              </a:solidFill>
              <a:ea typeface="Segoe UI" pitchFamily="34" charset="0"/>
              <a:cs typeface="Segoe UI" pitchFamily="34" charset="0"/>
            </a:endParaRPr>
          </a:p>
        </p:txBody>
      </p:sp>
      <p:sp>
        <p:nvSpPr>
          <p:cNvPr id="143" name="TextBox 58"/>
          <p:cNvSpPr txBox="1"/>
          <p:nvPr/>
        </p:nvSpPr>
        <p:spPr>
          <a:xfrm>
            <a:off x="3875126" y="2635085"/>
            <a:ext cx="404406" cy="195733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982" fontAlgn="base">
              <a:spcAft>
                <a:spcPct val="0"/>
              </a:spcAft>
            </a:pPr>
            <a:r>
              <a:rPr lang="en-US" sz="1428" dirty="0">
                <a:solidFill>
                  <a:srgbClr val="595959">
                    <a:alpha val="99000"/>
                  </a:srgbClr>
                </a:solidFill>
                <a:ea typeface="Kozuka Gothic Pro R" pitchFamily="34" charset="-128"/>
              </a:rPr>
              <a:t>You Provision &amp; Manage</a:t>
            </a:r>
          </a:p>
        </p:txBody>
      </p:sp>
      <p:sp>
        <p:nvSpPr>
          <p:cNvPr id="154" name="Rectangle 153"/>
          <p:cNvSpPr/>
          <p:nvPr/>
        </p:nvSpPr>
        <p:spPr>
          <a:xfrm>
            <a:off x="7027551" y="1531782"/>
            <a:ext cx="2039843" cy="65273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2982" fontAlgn="base">
              <a:spcAft>
                <a:spcPct val="0"/>
              </a:spcAft>
            </a:pPr>
            <a:r>
              <a:rPr lang="en-US" sz="2040" b="1" dirty="0">
                <a:solidFill>
                  <a:srgbClr val="595959">
                    <a:alpha val="99000"/>
                  </a:srgbClr>
                </a:solidFill>
                <a:ea typeface="Kozuka Gothic Pro R" pitchFamily="34" charset="-128"/>
              </a:rPr>
              <a:t>Platform</a:t>
            </a:r>
          </a:p>
          <a:p>
            <a:pPr defTabSz="1243084"/>
            <a:r>
              <a:rPr lang="en-US" sz="1632" b="1" dirty="0">
                <a:solidFill>
                  <a:srgbClr val="595959">
                    <a:alpha val="99000"/>
                  </a:srgbClr>
                </a:solidFill>
                <a:ea typeface="Kozuka Gothic Pro R" pitchFamily="34" charset="-128"/>
              </a:rPr>
              <a:t>( as a Service )</a:t>
            </a:r>
          </a:p>
        </p:txBody>
      </p:sp>
      <p:sp>
        <p:nvSpPr>
          <p:cNvPr id="155" name="Left Brace 154"/>
          <p:cNvSpPr/>
          <p:nvPr/>
        </p:nvSpPr>
        <p:spPr>
          <a:xfrm flipH="1">
            <a:off x="8787666" y="3437493"/>
            <a:ext cx="186136" cy="271885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084"/>
            <a:endParaRPr lang="en-US" sz="1836" kern="0" dirty="0">
              <a:solidFill>
                <a:srgbClr val="FFFFFF"/>
              </a:solidFill>
              <a:ea typeface="Segoe UI" pitchFamily="34" charset="0"/>
              <a:cs typeface="Segoe UI" pitchFamily="34" charset="0"/>
            </a:endParaRPr>
          </a:p>
        </p:txBody>
      </p:sp>
      <p:sp>
        <p:nvSpPr>
          <p:cNvPr id="156" name="TextBox 54"/>
          <p:cNvSpPr txBox="1"/>
          <p:nvPr/>
        </p:nvSpPr>
        <p:spPr>
          <a:xfrm flipH="1">
            <a:off x="8948311" y="3385405"/>
            <a:ext cx="404406" cy="276569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982" fontAlgn="base">
              <a:spcAft>
                <a:spcPct val="0"/>
              </a:spcAft>
            </a:pPr>
            <a:r>
              <a:rPr lang="en-US" sz="1428" dirty="0">
                <a:solidFill>
                  <a:srgbClr val="595959">
                    <a:alpha val="99000"/>
                  </a:srgbClr>
                </a:solidFill>
                <a:ea typeface="Kozuka Gothic Pro R" pitchFamily="34" charset="-128"/>
              </a:rPr>
              <a:t>Provisioned &amp; Managed by Vendor</a:t>
            </a:r>
          </a:p>
        </p:txBody>
      </p:sp>
      <p:sp>
        <p:nvSpPr>
          <p:cNvPr id="157" name="Left Brace 156"/>
          <p:cNvSpPr/>
          <p:nvPr/>
        </p:nvSpPr>
        <p:spPr>
          <a:xfrm>
            <a:off x="6942579" y="2490455"/>
            <a:ext cx="155411" cy="864479"/>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084"/>
            <a:endParaRPr lang="en-US" sz="1836" kern="0" dirty="0">
              <a:solidFill>
                <a:srgbClr val="FFFFFF"/>
              </a:solidFill>
              <a:ea typeface="Segoe UI" pitchFamily="34" charset="0"/>
              <a:cs typeface="Segoe UI" pitchFamily="34" charset="0"/>
            </a:endParaRPr>
          </a:p>
        </p:txBody>
      </p:sp>
      <p:sp>
        <p:nvSpPr>
          <p:cNvPr id="158" name="TextBox 60"/>
          <p:cNvSpPr txBox="1"/>
          <p:nvPr/>
        </p:nvSpPr>
        <p:spPr>
          <a:xfrm>
            <a:off x="6592809" y="2398235"/>
            <a:ext cx="404406" cy="104246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982" fontAlgn="base">
              <a:spcAft>
                <a:spcPct val="0"/>
              </a:spcAft>
            </a:pPr>
            <a:r>
              <a:rPr lang="en-US" sz="1428" dirty="0">
                <a:solidFill>
                  <a:srgbClr val="595959">
                    <a:alpha val="99000"/>
                  </a:srgbClr>
                </a:solidFill>
                <a:ea typeface="Kozuka Gothic Pro R" pitchFamily="34" charset="-128"/>
              </a:rPr>
              <a:t>You Manage</a:t>
            </a:r>
          </a:p>
        </p:txBody>
      </p:sp>
      <p:sp>
        <p:nvSpPr>
          <p:cNvPr id="170" name="Rectangle 169"/>
          <p:cNvSpPr/>
          <p:nvPr/>
        </p:nvSpPr>
        <p:spPr>
          <a:xfrm>
            <a:off x="9653536" y="1531782"/>
            <a:ext cx="2068341" cy="65273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2982" fontAlgn="base">
              <a:spcAft>
                <a:spcPct val="0"/>
              </a:spcAft>
            </a:pPr>
            <a:r>
              <a:rPr lang="en-US" sz="2040" b="1" dirty="0">
                <a:solidFill>
                  <a:srgbClr val="595959">
                    <a:alpha val="99000"/>
                  </a:srgbClr>
                </a:solidFill>
                <a:ea typeface="Kozuka Gothic Pro R" pitchFamily="34" charset="-128"/>
              </a:rPr>
              <a:t>Software</a:t>
            </a:r>
          </a:p>
          <a:p>
            <a:pPr defTabSz="1243084"/>
            <a:r>
              <a:rPr lang="en-US" sz="1632" b="1" dirty="0">
                <a:solidFill>
                  <a:srgbClr val="595959">
                    <a:alpha val="99000"/>
                  </a:srgbClr>
                </a:solidFill>
                <a:ea typeface="Kozuka Gothic Pro R" pitchFamily="34" charset="-128"/>
              </a:rPr>
              <a:t>( as a Service )</a:t>
            </a:r>
          </a:p>
        </p:txBody>
      </p:sp>
      <p:sp>
        <p:nvSpPr>
          <p:cNvPr id="172" name="TextBox 64"/>
          <p:cNvSpPr txBox="1"/>
          <p:nvPr/>
        </p:nvSpPr>
        <p:spPr>
          <a:xfrm flipH="1">
            <a:off x="11618136" y="3151001"/>
            <a:ext cx="404406" cy="276569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982" fontAlgn="base">
              <a:spcAft>
                <a:spcPct val="0"/>
              </a:spcAft>
            </a:pPr>
            <a:r>
              <a:rPr lang="en-US" sz="1428" dirty="0">
                <a:solidFill>
                  <a:srgbClr val="595959">
                    <a:alpha val="99000"/>
                  </a:srgbClr>
                </a:solidFill>
                <a:ea typeface="Kozuka Gothic Pro R" pitchFamily="34" charset="-128"/>
              </a:rPr>
              <a:t>Provisioned &amp; Managed by Vendor</a:t>
            </a:r>
          </a:p>
        </p:txBody>
      </p:sp>
      <p:sp>
        <p:nvSpPr>
          <p:cNvPr id="64" name="Left Brace 63"/>
          <p:cNvSpPr/>
          <p:nvPr/>
        </p:nvSpPr>
        <p:spPr>
          <a:xfrm flipH="1">
            <a:off x="11378095" y="2496168"/>
            <a:ext cx="236429" cy="369919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43084"/>
            <a:endParaRPr lang="en-US" sz="1836" kern="0" dirty="0">
              <a:solidFill>
                <a:srgbClr val="FFFFFF"/>
              </a:solidFill>
              <a:ea typeface="Segoe UI" pitchFamily="34" charset="0"/>
              <a:cs typeface="Segoe UI" pitchFamily="34" charset="0"/>
            </a:endParaRPr>
          </a:p>
        </p:txBody>
      </p:sp>
      <p:sp>
        <p:nvSpPr>
          <p:cNvPr id="76" name="Rectangle 75"/>
          <p:cNvSpPr/>
          <p:nvPr/>
        </p:nvSpPr>
        <p:spPr bwMode="auto">
          <a:xfrm>
            <a:off x="4470254" y="6521839"/>
            <a:ext cx="1701358" cy="490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0" tIns="46607" rIns="93210" bIns="46607" numCol="1" spcCol="0" rtlCol="0" anchor="ctr" anchorCtr="0" compatLnSpc="1">
            <a:prstTxWarp prst="textNoShape">
              <a:avLst/>
            </a:prstTxWarp>
          </a:bodyPr>
          <a:lstStyle/>
          <a:p>
            <a:pPr algn="ctr" defTabSz="931890" fontAlgn="base">
              <a:spcBef>
                <a:spcPct val="0"/>
              </a:spcBef>
              <a:spcAft>
                <a:spcPct val="0"/>
              </a:spcAft>
            </a:pPr>
            <a:r>
              <a:rPr lang="en-US" sz="1836" kern="0" dirty="0">
                <a:gradFill>
                  <a:gsLst>
                    <a:gs pos="0">
                      <a:srgbClr val="FFFFFF"/>
                    </a:gs>
                    <a:gs pos="100000">
                      <a:srgbClr val="FFFFFF"/>
                    </a:gs>
                  </a:gsLst>
                  <a:lin ang="5400000" scaled="0"/>
                </a:gradFill>
              </a:rPr>
              <a:t>Take &amp; Bake</a:t>
            </a:r>
          </a:p>
        </p:txBody>
      </p:sp>
      <p:sp>
        <p:nvSpPr>
          <p:cNvPr id="77" name="Rectangle 76"/>
          <p:cNvSpPr/>
          <p:nvPr/>
        </p:nvSpPr>
        <p:spPr bwMode="auto">
          <a:xfrm>
            <a:off x="7076863" y="6527931"/>
            <a:ext cx="1701358" cy="490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0" tIns="46607" rIns="93210" bIns="46607" numCol="1" spcCol="0" rtlCol="0" anchor="ctr" anchorCtr="0" compatLnSpc="1">
            <a:prstTxWarp prst="textNoShape">
              <a:avLst/>
            </a:prstTxWarp>
          </a:bodyPr>
          <a:lstStyle/>
          <a:p>
            <a:pPr algn="ctr" defTabSz="931890" fontAlgn="base">
              <a:spcBef>
                <a:spcPct val="0"/>
              </a:spcBef>
              <a:spcAft>
                <a:spcPct val="0"/>
              </a:spcAft>
            </a:pPr>
            <a:r>
              <a:rPr lang="en-US" sz="1836" kern="0" dirty="0">
                <a:gradFill>
                  <a:gsLst>
                    <a:gs pos="0">
                      <a:srgbClr val="FFFFFF"/>
                    </a:gs>
                    <a:gs pos="100000">
                      <a:srgbClr val="FFFFFF"/>
                    </a:gs>
                  </a:gsLst>
                  <a:lin ang="5400000" scaled="0"/>
                </a:gradFill>
              </a:rPr>
              <a:t>Delivery</a:t>
            </a:r>
          </a:p>
        </p:txBody>
      </p:sp>
      <p:sp>
        <p:nvSpPr>
          <p:cNvPr id="78" name="Rectangle 77"/>
          <p:cNvSpPr/>
          <p:nvPr/>
        </p:nvSpPr>
        <p:spPr bwMode="auto">
          <a:xfrm>
            <a:off x="9683472" y="6521839"/>
            <a:ext cx="1701358" cy="490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0" tIns="46607" rIns="93210" bIns="46607" numCol="1" spcCol="0" rtlCol="0" anchor="ctr" anchorCtr="0" compatLnSpc="1">
            <a:prstTxWarp prst="textNoShape">
              <a:avLst/>
            </a:prstTxWarp>
          </a:bodyPr>
          <a:lstStyle/>
          <a:p>
            <a:pPr algn="ctr" defTabSz="931890" fontAlgn="base">
              <a:spcBef>
                <a:spcPct val="0"/>
              </a:spcBef>
              <a:spcAft>
                <a:spcPct val="0"/>
              </a:spcAft>
            </a:pPr>
            <a:r>
              <a:rPr lang="en-US" sz="1836" kern="0" dirty="0">
                <a:gradFill>
                  <a:gsLst>
                    <a:gs pos="0">
                      <a:srgbClr val="FFFFFF"/>
                    </a:gs>
                    <a:gs pos="100000">
                      <a:srgbClr val="FFFFFF"/>
                    </a:gs>
                  </a:gsLst>
                  <a:lin ang="5400000" scaled="0"/>
                </a:gradFill>
              </a:rPr>
              <a:t>Dining Out</a:t>
            </a:r>
          </a:p>
        </p:txBody>
      </p:sp>
      <p:sp>
        <p:nvSpPr>
          <p:cNvPr id="68" name="Rectangle 67"/>
          <p:cNvSpPr/>
          <p:nvPr/>
        </p:nvSpPr>
        <p:spPr bwMode="auto">
          <a:xfrm>
            <a:off x="1335220" y="6528306"/>
            <a:ext cx="1701358" cy="490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0" tIns="46607" rIns="93210" bIns="46607" numCol="1" spcCol="0" rtlCol="0" anchor="ctr" anchorCtr="0" compatLnSpc="1">
            <a:prstTxWarp prst="textNoShape">
              <a:avLst/>
            </a:prstTxWarp>
          </a:bodyPr>
          <a:lstStyle/>
          <a:p>
            <a:pPr algn="ctr" defTabSz="931890" fontAlgn="base">
              <a:spcBef>
                <a:spcPct val="0"/>
              </a:spcBef>
              <a:spcAft>
                <a:spcPct val="0"/>
              </a:spcAft>
            </a:pPr>
            <a:r>
              <a:rPr lang="en-US" sz="1836" kern="0" dirty="0">
                <a:gradFill>
                  <a:gsLst>
                    <a:gs pos="0">
                      <a:srgbClr val="FFFFFF"/>
                    </a:gs>
                    <a:gs pos="100000">
                      <a:srgbClr val="FFFFFF"/>
                    </a:gs>
                  </a:gsLst>
                  <a:lin ang="5400000" scaled="0"/>
                </a:gradFill>
              </a:rPr>
              <a:t>Home Made</a:t>
            </a:r>
          </a:p>
        </p:txBody>
      </p:sp>
      <p:sp>
        <p:nvSpPr>
          <p:cNvPr id="70" name="Rectangle 69"/>
          <p:cNvSpPr/>
          <p:nvPr/>
        </p:nvSpPr>
        <p:spPr>
          <a:xfrm>
            <a:off x="4547621" y="5311550"/>
            <a:ext cx="1670618" cy="388530"/>
          </a:xfrm>
          <a:prstGeom prst="rect">
            <a:avLst/>
          </a:prstGeom>
          <a:solidFill>
            <a:schemeClr val="accent4"/>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Toppings</a:t>
            </a:r>
          </a:p>
        </p:txBody>
      </p:sp>
      <p:sp>
        <p:nvSpPr>
          <p:cNvPr id="71" name="Rectangle 70"/>
          <p:cNvSpPr/>
          <p:nvPr/>
        </p:nvSpPr>
        <p:spPr>
          <a:xfrm>
            <a:off x="4547621" y="4847742"/>
            <a:ext cx="1670618" cy="388530"/>
          </a:xfrm>
          <a:prstGeom prst="rect">
            <a:avLst/>
          </a:prstGeom>
          <a:solidFill>
            <a:schemeClr val="accent4"/>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Sauce</a:t>
            </a:r>
          </a:p>
        </p:txBody>
      </p:sp>
      <p:sp>
        <p:nvSpPr>
          <p:cNvPr id="72" name="Rectangle 71"/>
          <p:cNvSpPr/>
          <p:nvPr/>
        </p:nvSpPr>
        <p:spPr>
          <a:xfrm>
            <a:off x="4547621" y="5775355"/>
            <a:ext cx="1670618" cy="388530"/>
          </a:xfrm>
          <a:prstGeom prst="rect">
            <a:avLst/>
          </a:prstGeom>
          <a:solidFill>
            <a:schemeClr val="accent4"/>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Cheese</a:t>
            </a:r>
          </a:p>
        </p:txBody>
      </p:sp>
      <p:sp>
        <p:nvSpPr>
          <p:cNvPr id="73" name="Rectangle 72"/>
          <p:cNvSpPr/>
          <p:nvPr/>
        </p:nvSpPr>
        <p:spPr>
          <a:xfrm>
            <a:off x="4547621" y="4372647"/>
            <a:ext cx="1670618" cy="388530"/>
          </a:xfrm>
          <a:prstGeom prst="rect">
            <a:avLst/>
          </a:prstGeom>
          <a:solidFill>
            <a:schemeClr val="accent4"/>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Pizza Dough</a:t>
            </a:r>
          </a:p>
        </p:txBody>
      </p:sp>
      <p:sp>
        <p:nvSpPr>
          <p:cNvPr id="74" name="Rectangle 73"/>
          <p:cNvSpPr/>
          <p:nvPr/>
        </p:nvSpPr>
        <p:spPr>
          <a:xfrm>
            <a:off x="4547621" y="3908840"/>
            <a:ext cx="1670618" cy="38853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Oven</a:t>
            </a:r>
          </a:p>
        </p:txBody>
      </p:sp>
      <p:sp>
        <p:nvSpPr>
          <p:cNvPr id="75" name="Rectangle 74"/>
          <p:cNvSpPr/>
          <p:nvPr/>
        </p:nvSpPr>
        <p:spPr>
          <a:xfrm>
            <a:off x="4547621" y="2981226"/>
            <a:ext cx="1670618" cy="38853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Drinks</a:t>
            </a:r>
          </a:p>
        </p:txBody>
      </p:sp>
      <p:sp>
        <p:nvSpPr>
          <p:cNvPr id="81" name="Rectangle 80"/>
          <p:cNvSpPr/>
          <p:nvPr/>
        </p:nvSpPr>
        <p:spPr>
          <a:xfrm>
            <a:off x="4547621" y="2517418"/>
            <a:ext cx="1670618" cy="38853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Dining Table</a:t>
            </a:r>
          </a:p>
        </p:txBody>
      </p:sp>
      <p:sp>
        <p:nvSpPr>
          <p:cNvPr id="82" name="Rectangle 81"/>
          <p:cNvSpPr/>
          <p:nvPr/>
        </p:nvSpPr>
        <p:spPr>
          <a:xfrm>
            <a:off x="4547621" y="3445033"/>
            <a:ext cx="1670618" cy="38853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Electric / Gas</a:t>
            </a:r>
          </a:p>
          <a:p>
            <a:pPr algn="ctr" defTabSz="1243084"/>
            <a:endParaRPr lang="en-US" sz="1530" dirty="0">
              <a:solidFill>
                <a:srgbClr val="EFEFEF">
                  <a:alpha val="99000"/>
                </a:srgbClr>
              </a:solidFill>
              <a:ea typeface="Segoe UI" pitchFamily="34" charset="0"/>
              <a:cs typeface="Segoe UI" pitchFamily="34" charset="0"/>
            </a:endParaRPr>
          </a:p>
        </p:txBody>
      </p:sp>
      <p:sp>
        <p:nvSpPr>
          <p:cNvPr id="83" name="Rectangle 82"/>
          <p:cNvSpPr/>
          <p:nvPr/>
        </p:nvSpPr>
        <p:spPr>
          <a:xfrm>
            <a:off x="7138053" y="5300934"/>
            <a:ext cx="1670618" cy="388530"/>
          </a:xfrm>
          <a:prstGeom prst="rect">
            <a:avLst/>
          </a:prstGeom>
          <a:solidFill>
            <a:schemeClr val="accent4"/>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Toppings</a:t>
            </a:r>
          </a:p>
        </p:txBody>
      </p:sp>
      <p:sp>
        <p:nvSpPr>
          <p:cNvPr id="84" name="Rectangle 83"/>
          <p:cNvSpPr/>
          <p:nvPr/>
        </p:nvSpPr>
        <p:spPr>
          <a:xfrm>
            <a:off x="7138053" y="4837128"/>
            <a:ext cx="1670618" cy="388530"/>
          </a:xfrm>
          <a:prstGeom prst="rect">
            <a:avLst/>
          </a:prstGeom>
          <a:solidFill>
            <a:schemeClr val="accent4"/>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Sauce</a:t>
            </a:r>
          </a:p>
        </p:txBody>
      </p:sp>
      <p:sp>
        <p:nvSpPr>
          <p:cNvPr id="85" name="Rectangle 84"/>
          <p:cNvSpPr/>
          <p:nvPr/>
        </p:nvSpPr>
        <p:spPr>
          <a:xfrm>
            <a:off x="7138053" y="5764740"/>
            <a:ext cx="1670618" cy="388530"/>
          </a:xfrm>
          <a:prstGeom prst="rect">
            <a:avLst/>
          </a:prstGeom>
          <a:solidFill>
            <a:schemeClr val="accent4"/>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Cheese</a:t>
            </a:r>
          </a:p>
        </p:txBody>
      </p:sp>
      <p:sp>
        <p:nvSpPr>
          <p:cNvPr id="86" name="Rectangle 85"/>
          <p:cNvSpPr/>
          <p:nvPr/>
        </p:nvSpPr>
        <p:spPr>
          <a:xfrm>
            <a:off x="7138053" y="4362033"/>
            <a:ext cx="1670618" cy="388530"/>
          </a:xfrm>
          <a:prstGeom prst="rect">
            <a:avLst/>
          </a:prstGeom>
          <a:solidFill>
            <a:schemeClr val="accent4"/>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Pizza Dough</a:t>
            </a:r>
          </a:p>
        </p:txBody>
      </p:sp>
      <p:sp>
        <p:nvSpPr>
          <p:cNvPr id="87" name="Rectangle 86"/>
          <p:cNvSpPr/>
          <p:nvPr/>
        </p:nvSpPr>
        <p:spPr>
          <a:xfrm>
            <a:off x="7138053" y="3898226"/>
            <a:ext cx="1670618" cy="388530"/>
          </a:xfrm>
          <a:prstGeom prst="rect">
            <a:avLst/>
          </a:prstGeom>
          <a:solidFill>
            <a:schemeClr val="accent4"/>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Oven</a:t>
            </a:r>
          </a:p>
        </p:txBody>
      </p:sp>
      <p:sp>
        <p:nvSpPr>
          <p:cNvPr id="88" name="Rectangle 87"/>
          <p:cNvSpPr/>
          <p:nvPr/>
        </p:nvSpPr>
        <p:spPr>
          <a:xfrm>
            <a:off x="7138053" y="2970611"/>
            <a:ext cx="1670618" cy="38853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Drinks</a:t>
            </a:r>
          </a:p>
        </p:txBody>
      </p:sp>
      <p:sp>
        <p:nvSpPr>
          <p:cNvPr id="89" name="Rectangle 88"/>
          <p:cNvSpPr/>
          <p:nvPr/>
        </p:nvSpPr>
        <p:spPr>
          <a:xfrm>
            <a:off x="7138053" y="2506803"/>
            <a:ext cx="1670618" cy="38853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Dining Table</a:t>
            </a:r>
          </a:p>
        </p:txBody>
      </p:sp>
      <p:sp>
        <p:nvSpPr>
          <p:cNvPr id="90" name="Rectangle 89"/>
          <p:cNvSpPr/>
          <p:nvPr/>
        </p:nvSpPr>
        <p:spPr>
          <a:xfrm>
            <a:off x="7138053" y="3434419"/>
            <a:ext cx="1670618" cy="388530"/>
          </a:xfrm>
          <a:prstGeom prst="rect">
            <a:avLst/>
          </a:prstGeom>
          <a:solidFill>
            <a:schemeClr val="accent4"/>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Electric / Gas</a:t>
            </a:r>
          </a:p>
          <a:p>
            <a:pPr algn="ctr" defTabSz="1243084"/>
            <a:endParaRPr lang="en-US" sz="1530" dirty="0">
              <a:solidFill>
                <a:srgbClr val="EFEFEF">
                  <a:alpha val="99000"/>
                </a:srgbClr>
              </a:solidFill>
              <a:ea typeface="Segoe UI" pitchFamily="34" charset="0"/>
              <a:cs typeface="Segoe UI" pitchFamily="34" charset="0"/>
            </a:endParaRPr>
          </a:p>
        </p:txBody>
      </p:sp>
      <p:sp>
        <p:nvSpPr>
          <p:cNvPr id="91" name="Rectangle 90"/>
          <p:cNvSpPr/>
          <p:nvPr/>
        </p:nvSpPr>
        <p:spPr>
          <a:xfrm>
            <a:off x="9722940" y="5311550"/>
            <a:ext cx="1670618" cy="388530"/>
          </a:xfrm>
          <a:prstGeom prst="rect">
            <a:avLst/>
          </a:prstGeom>
          <a:solidFill>
            <a:schemeClr val="accent4"/>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Toppings</a:t>
            </a:r>
          </a:p>
        </p:txBody>
      </p:sp>
      <p:sp>
        <p:nvSpPr>
          <p:cNvPr id="92" name="Rectangle 91"/>
          <p:cNvSpPr/>
          <p:nvPr/>
        </p:nvSpPr>
        <p:spPr>
          <a:xfrm>
            <a:off x="9722940" y="4847742"/>
            <a:ext cx="1670618" cy="388530"/>
          </a:xfrm>
          <a:prstGeom prst="rect">
            <a:avLst/>
          </a:prstGeom>
          <a:solidFill>
            <a:schemeClr val="accent4"/>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Sauce</a:t>
            </a:r>
          </a:p>
        </p:txBody>
      </p:sp>
      <p:sp>
        <p:nvSpPr>
          <p:cNvPr id="93" name="Rectangle 92"/>
          <p:cNvSpPr/>
          <p:nvPr/>
        </p:nvSpPr>
        <p:spPr>
          <a:xfrm>
            <a:off x="9722940" y="5775355"/>
            <a:ext cx="1670618" cy="388530"/>
          </a:xfrm>
          <a:prstGeom prst="rect">
            <a:avLst/>
          </a:prstGeom>
          <a:solidFill>
            <a:schemeClr val="accent4"/>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Cheese</a:t>
            </a:r>
          </a:p>
        </p:txBody>
      </p:sp>
      <p:sp>
        <p:nvSpPr>
          <p:cNvPr id="94" name="Rectangle 93"/>
          <p:cNvSpPr/>
          <p:nvPr/>
        </p:nvSpPr>
        <p:spPr>
          <a:xfrm>
            <a:off x="9722940" y="4372647"/>
            <a:ext cx="1670618" cy="388530"/>
          </a:xfrm>
          <a:prstGeom prst="rect">
            <a:avLst/>
          </a:prstGeom>
          <a:solidFill>
            <a:schemeClr val="accent4"/>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Pizza Dough</a:t>
            </a:r>
          </a:p>
        </p:txBody>
      </p:sp>
      <p:sp>
        <p:nvSpPr>
          <p:cNvPr id="95" name="Rectangle 94"/>
          <p:cNvSpPr/>
          <p:nvPr/>
        </p:nvSpPr>
        <p:spPr>
          <a:xfrm>
            <a:off x="9722940" y="3908840"/>
            <a:ext cx="1670618" cy="388530"/>
          </a:xfrm>
          <a:prstGeom prst="rect">
            <a:avLst/>
          </a:prstGeom>
          <a:solidFill>
            <a:schemeClr val="accent4"/>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Oven</a:t>
            </a:r>
          </a:p>
        </p:txBody>
      </p:sp>
      <p:sp>
        <p:nvSpPr>
          <p:cNvPr id="96" name="Rectangle 95"/>
          <p:cNvSpPr/>
          <p:nvPr/>
        </p:nvSpPr>
        <p:spPr>
          <a:xfrm>
            <a:off x="9722940" y="2981226"/>
            <a:ext cx="1670618" cy="388530"/>
          </a:xfrm>
          <a:prstGeom prst="rect">
            <a:avLst/>
          </a:prstGeom>
          <a:solidFill>
            <a:schemeClr val="accent4"/>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Drinks</a:t>
            </a:r>
          </a:p>
        </p:txBody>
      </p:sp>
      <p:sp>
        <p:nvSpPr>
          <p:cNvPr id="97" name="Rectangle 96"/>
          <p:cNvSpPr/>
          <p:nvPr/>
        </p:nvSpPr>
        <p:spPr>
          <a:xfrm>
            <a:off x="9722940" y="2517418"/>
            <a:ext cx="1670618" cy="388530"/>
          </a:xfrm>
          <a:prstGeom prst="rect">
            <a:avLst/>
          </a:prstGeom>
          <a:solidFill>
            <a:schemeClr val="accent4"/>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Dining Table</a:t>
            </a:r>
          </a:p>
        </p:txBody>
      </p:sp>
      <p:sp>
        <p:nvSpPr>
          <p:cNvPr id="98" name="Rectangle 97"/>
          <p:cNvSpPr/>
          <p:nvPr/>
        </p:nvSpPr>
        <p:spPr>
          <a:xfrm>
            <a:off x="9722940" y="3445033"/>
            <a:ext cx="1670618" cy="388530"/>
          </a:xfrm>
          <a:prstGeom prst="rect">
            <a:avLst/>
          </a:prstGeom>
          <a:solidFill>
            <a:schemeClr val="accent4"/>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084"/>
            <a:r>
              <a:rPr lang="en-US" sz="1530" dirty="0">
                <a:solidFill>
                  <a:srgbClr val="EFEFEF">
                    <a:alpha val="99000"/>
                  </a:srgbClr>
                </a:solidFill>
                <a:ea typeface="Segoe UI" pitchFamily="34" charset="0"/>
                <a:cs typeface="Segoe UI" pitchFamily="34" charset="0"/>
              </a:rPr>
              <a:t>Electric / Gas</a:t>
            </a:r>
          </a:p>
          <a:p>
            <a:pPr algn="ctr" defTabSz="1243084"/>
            <a:endParaRPr lang="en-US" sz="1530" dirty="0">
              <a:solidFill>
                <a:srgbClr val="EFEFEF">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252731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animEffect transition="in" filter="fade">
                                      <p:cBhvr>
                                        <p:cTn id="15" dur="500"/>
                                        <p:tgtEl>
                                          <p:spTgt spid="1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0"/>
                                        </p:tgtEl>
                                        <p:attrNameLst>
                                          <p:attrName>style.visibility</p:attrName>
                                        </p:attrNameLst>
                                      </p:cBhvr>
                                      <p:to>
                                        <p:strVal val="visible"/>
                                      </p:to>
                                    </p:set>
                                    <p:animEffect transition="in" filter="fade">
                                      <p:cBhvr>
                                        <p:cTn id="18" dur="500"/>
                                        <p:tgtEl>
                                          <p:spTgt spid="1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2"/>
                                        </p:tgtEl>
                                        <p:attrNameLst>
                                          <p:attrName>style.visibility</p:attrName>
                                        </p:attrNameLst>
                                      </p:cBhvr>
                                      <p:to>
                                        <p:strVal val="visible"/>
                                      </p:to>
                                    </p:set>
                                    <p:animEffect transition="in" filter="fade">
                                      <p:cBhvr>
                                        <p:cTn id="21" dur="500"/>
                                        <p:tgtEl>
                                          <p:spTgt spid="1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3"/>
                                        </p:tgtEl>
                                        <p:attrNameLst>
                                          <p:attrName>style.visibility</p:attrName>
                                        </p:attrNameLst>
                                      </p:cBhvr>
                                      <p:to>
                                        <p:strVal val="visible"/>
                                      </p:to>
                                    </p:set>
                                    <p:animEffect transition="in" filter="fade">
                                      <p:cBhvr>
                                        <p:cTn id="24" dur="500"/>
                                        <p:tgtEl>
                                          <p:spTgt spid="1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500"/>
                                        <p:tgtEl>
                                          <p:spTgt spid="7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fade">
                                      <p:cBhvr>
                                        <p:cTn id="30" dur="500"/>
                                        <p:tgtEl>
                                          <p:spTgt spid="7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fade">
                                      <p:cBhvr>
                                        <p:cTn id="33" dur="500"/>
                                        <p:tgtEl>
                                          <p:spTgt spid="7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2"/>
                                        </p:tgtEl>
                                        <p:attrNameLst>
                                          <p:attrName>style.visibility</p:attrName>
                                        </p:attrNameLst>
                                      </p:cBhvr>
                                      <p:to>
                                        <p:strVal val="visible"/>
                                      </p:to>
                                    </p:set>
                                    <p:animEffect transition="in" filter="fade">
                                      <p:cBhvr>
                                        <p:cTn id="36" dur="500"/>
                                        <p:tgtEl>
                                          <p:spTgt spid="7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500"/>
                                        <p:tgtEl>
                                          <p:spTgt spid="7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500"/>
                                        <p:tgtEl>
                                          <p:spTgt spid="7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5"/>
                                        </p:tgtEl>
                                        <p:attrNameLst>
                                          <p:attrName>style.visibility</p:attrName>
                                        </p:attrNameLst>
                                      </p:cBhvr>
                                      <p:to>
                                        <p:strVal val="visible"/>
                                      </p:to>
                                    </p:set>
                                    <p:animEffect transition="in" filter="fade">
                                      <p:cBhvr>
                                        <p:cTn id="45" dur="500"/>
                                        <p:tgtEl>
                                          <p:spTgt spid="7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fade">
                                      <p:cBhvr>
                                        <p:cTn id="48" dur="500"/>
                                        <p:tgtEl>
                                          <p:spTgt spid="8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fade">
                                      <p:cBhvr>
                                        <p:cTn id="51" dur="500"/>
                                        <p:tgtEl>
                                          <p:spTgt spid="8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1"/>
                                        </p:tgtEl>
                                        <p:attrNameLst>
                                          <p:attrName>style.visibility</p:attrName>
                                        </p:attrNameLst>
                                      </p:cBhvr>
                                      <p:to>
                                        <p:strVal val="visible"/>
                                      </p:to>
                                    </p:set>
                                    <p:animEffect transition="in" filter="fade">
                                      <p:cBhvr>
                                        <p:cTn id="54" dur="500"/>
                                        <p:tgtEl>
                                          <p:spTgt spid="14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54"/>
                                        </p:tgtEl>
                                        <p:attrNameLst>
                                          <p:attrName>style.visibility</p:attrName>
                                        </p:attrNameLst>
                                      </p:cBhvr>
                                      <p:to>
                                        <p:strVal val="visible"/>
                                      </p:to>
                                    </p:set>
                                    <p:animEffect transition="in" filter="fade">
                                      <p:cBhvr>
                                        <p:cTn id="59" dur="500"/>
                                        <p:tgtEl>
                                          <p:spTgt spid="15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5"/>
                                        </p:tgtEl>
                                        <p:attrNameLst>
                                          <p:attrName>style.visibility</p:attrName>
                                        </p:attrNameLst>
                                      </p:cBhvr>
                                      <p:to>
                                        <p:strVal val="visible"/>
                                      </p:to>
                                    </p:set>
                                    <p:animEffect transition="in" filter="fade">
                                      <p:cBhvr>
                                        <p:cTn id="62" dur="500"/>
                                        <p:tgtEl>
                                          <p:spTgt spid="15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56"/>
                                        </p:tgtEl>
                                        <p:attrNameLst>
                                          <p:attrName>style.visibility</p:attrName>
                                        </p:attrNameLst>
                                      </p:cBhvr>
                                      <p:to>
                                        <p:strVal val="visible"/>
                                      </p:to>
                                    </p:set>
                                    <p:animEffect transition="in" filter="fade">
                                      <p:cBhvr>
                                        <p:cTn id="65" dur="500"/>
                                        <p:tgtEl>
                                          <p:spTgt spid="1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7"/>
                                        </p:tgtEl>
                                        <p:attrNameLst>
                                          <p:attrName>style.visibility</p:attrName>
                                        </p:attrNameLst>
                                      </p:cBhvr>
                                      <p:to>
                                        <p:strVal val="visible"/>
                                      </p:to>
                                    </p:set>
                                    <p:animEffect transition="in" filter="fade">
                                      <p:cBhvr>
                                        <p:cTn id="68" dur="500"/>
                                        <p:tgtEl>
                                          <p:spTgt spid="15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500"/>
                                        <p:tgtEl>
                                          <p:spTgt spid="7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fade">
                                      <p:cBhvr>
                                        <p:cTn id="74" dur="500"/>
                                        <p:tgtEl>
                                          <p:spTgt spid="8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4"/>
                                        </p:tgtEl>
                                        <p:attrNameLst>
                                          <p:attrName>style.visibility</p:attrName>
                                        </p:attrNameLst>
                                      </p:cBhvr>
                                      <p:to>
                                        <p:strVal val="visible"/>
                                      </p:to>
                                    </p:set>
                                    <p:animEffect transition="in" filter="fade">
                                      <p:cBhvr>
                                        <p:cTn id="77" dur="500"/>
                                        <p:tgtEl>
                                          <p:spTgt spid="8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5"/>
                                        </p:tgtEl>
                                        <p:attrNameLst>
                                          <p:attrName>style.visibility</p:attrName>
                                        </p:attrNameLst>
                                      </p:cBhvr>
                                      <p:to>
                                        <p:strVal val="visible"/>
                                      </p:to>
                                    </p:set>
                                    <p:animEffect transition="in" filter="fade">
                                      <p:cBhvr>
                                        <p:cTn id="80" dur="500"/>
                                        <p:tgtEl>
                                          <p:spTgt spid="8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6"/>
                                        </p:tgtEl>
                                        <p:attrNameLst>
                                          <p:attrName>style.visibility</p:attrName>
                                        </p:attrNameLst>
                                      </p:cBhvr>
                                      <p:to>
                                        <p:strVal val="visible"/>
                                      </p:to>
                                    </p:set>
                                    <p:animEffect transition="in" filter="fade">
                                      <p:cBhvr>
                                        <p:cTn id="83" dur="500"/>
                                        <p:tgtEl>
                                          <p:spTgt spid="8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7"/>
                                        </p:tgtEl>
                                        <p:attrNameLst>
                                          <p:attrName>style.visibility</p:attrName>
                                        </p:attrNameLst>
                                      </p:cBhvr>
                                      <p:to>
                                        <p:strVal val="visible"/>
                                      </p:to>
                                    </p:set>
                                    <p:animEffect transition="in" filter="fade">
                                      <p:cBhvr>
                                        <p:cTn id="86" dur="500"/>
                                        <p:tgtEl>
                                          <p:spTgt spid="8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8"/>
                                        </p:tgtEl>
                                        <p:attrNameLst>
                                          <p:attrName>style.visibility</p:attrName>
                                        </p:attrNameLst>
                                      </p:cBhvr>
                                      <p:to>
                                        <p:strVal val="visible"/>
                                      </p:to>
                                    </p:set>
                                    <p:animEffect transition="in" filter="fade">
                                      <p:cBhvr>
                                        <p:cTn id="89" dur="500"/>
                                        <p:tgtEl>
                                          <p:spTgt spid="8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9"/>
                                        </p:tgtEl>
                                        <p:attrNameLst>
                                          <p:attrName>style.visibility</p:attrName>
                                        </p:attrNameLst>
                                      </p:cBhvr>
                                      <p:to>
                                        <p:strVal val="visible"/>
                                      </p:to>
                                    </p:set>
                                    <p:animEffect transition="in" filter="fade">
                                      <p:cBhvr>
                                        <p:cTn id="92" dur="500"/>
                                        <p:tgtEl>
                                          <p:spTgt spid="8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90"/>
                                        </p:tgtEl>
                                        <p:attrNameLst>
                                          <p:attrName>style.visibility</p:attrName>
                                        </p:attrNameLst>
                                      </p:cBhvr>
                                      <p:to>
                                        <p:strVal val="visible"/>
                                      </p:to>
                                    </p:set>
                                    <p:animEffect transition="in" filter="fade">
                                      <p:cBhvr>
                                        <p:cTn id="95" dur="500"/>
                                        <p:tgtEl>
                                          <p:spTgt spid="9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58"/>
                                        </p:tgtEl>
                                        <p:attrNameLst>
                                          <p:attrName>style.visibility</p:attrName>
                                        </p:attrNameLst>
                                      </p:cBhvr>
                                      <p:to>
                                        <p:strVal val="visible"/>
                                      </p:to>
                                    </p:set>
                                    <p:animEffect transition="in" filter="fade">
                                      <p:cBhvr>
                                        <p:cTn id="98" dur="500"/>
                                        <p:tgtEl>
                                          <p:spTgt spid="15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70"/>
                                        </p:tgtEl>
                                        <p:attrNameLst>
                                          <p:attrName>style.visibility</p:attrName>
                                        </p:attrNameLst>
                                      </p:cBhvr>
                                      <p:to>
                                        <p:strVal val="visible"/>
                                      </p:to>
                                    </p:set>
                                    <p:animEffect transition="in" filter="fade">
                                      <p:cBhvr>
                                        <p:cTn id="103" dur="500"/>
                                        <p:tgtEl>
                                          <p:spTgt spid="17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72"/>
                                        </p:tgtEl>
                                        <p:attrNameLst>
                                          <p:attrName>style.visibility</p:attrName>
                                        </p:attrNameLst>
                                      </p:cBhvr>
                                      <p:to>
                                        <p:strVal val="visible"/>
                                      </p:to>
                                    </p:set>
                                    <p:animEffect transition="in" filter="fade">
                                      <p:cBhvr>
                                        <p:cTn id="106" dur="500"/>
                                        <p:tgtEl>
                                          <p:spTgt spid="17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4"/>
                                        </p:tgtEl>
                                        <p:attrNameLst>
                                          <p:attrName>style.visibility</p:attrName>
                                        </p:attrNameLst>
                                      </p:cBhvr>
                                      <p:to>
                                        <p:strVal val="visible"/>
                                      </p:to>
                                    </p:set>
                                    <p:animEffect transition="in" filter="fade">
                                      <p:cBhvr>
                                        <p:cTn id="109" dur="500"/>
                                        <p:tgtEl>
                                          <p:spTgt spid="6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8"/>
                                        </p:tgtEl>
                                        <p:attrNameLst>
                                          <p:attrName>style.visibility</p:attrName>
                                        </p:attrNameLst>
                                      </p:cBhvr>
                                      <p:to>
                                        <p:strVal val="visible"/>
                                      </p:to>
                                    </p:set>
                                    <p:animEffect transition="in" filter="fade">
                                      <p:cBhvr>
                                        <p:cTn id="112" dur="500"/>
                                        <p:tgtEl>
                                          <p:spTgt spid="78"/>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91"/>
                                        </p:tgtEl>
                                        <p:attrNameLst>
                                          <p:attrName>style.visibility</p:attrName>
                                        </p:attrNameLst>
                                      </p:cBhvr>
                                      <p:to>
                                        <p:strVal val="visible"/>
                                      </p:to>
                                    </p:set>
                                    <p:animEffect transition="in" filter="fade">
                                      <p:cBhvr>
                                        <p:cTn id="115" dur="500"/>
                                        <p:tgtEl>
                                          <p:spTgt spid="9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92"/>
                                        </p:tgtEl>
                                        <p:attrNameLst>
                                          <p:attrName>style.visibility</p:attrName>
                                        </p:attrNameLst>
                                      </p:cBhvr>
                                      <p:to>
                                        <p:strVal val="visible"/>
                                      </p:to>
                                    </p:set>
                                    <p:animEffect transition="in" filter="fade">
                                      <p:cBhvr>
                                        <p:cTn id="118" dur="500"/>
                                        <p:tgtEl>
                                          <p:spTgt spid="9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93"/>
                                        </p:tgtEl>
                                        <p:attrNameLst>
                                          <p:attrName>style.visibility</p:attrName>
                                        </p:attrNameLst>
                                      </p:cBhvr>
                                      <p:to>
                                        <p:strVal val="visible"/>
                                      </p:to>
                                    </p:set>
                                    <p:animEffect transition="in" filter="fade">
                                      <p:cBhvr>
                                        <p:cTn id="121" dur="500"/>
                                        <p:tgtEl>
                                          <p:spTgt spid="93"/>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94"/>
                                        </p:tgtEl>
                                        <p:attrNameLst>
                                          <p:attrName>style.visibility</p:attrName>
                                        </p:attrNameLst>
                                      </p:cBhvr>
                                      <p:to>
                                        <p:strVal val="visible"/>
                                      </p:to>
                                    </p:set>
                                    <p:animEffect transition="in" filter="fade">
                                      <p:cBhvr>
                                        <p:cTn id="124" dur="500"/>
                                        <p:tgtEl>
                                          <p:spTgt spid="94"/>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95"/>
                                        </p:tgtEl>
                                        <p:attrNameLst>
                                          <p:attrName>style.visibility</p:attrName>
                                        </p:attrNameLst>
                                      </p:cBhvr>
                                      <p:to>
                                        <p:strVal val="visible"/>
                                      </p:to>
                                    </p:set>
                                    <p:animEffect transition="in" filter="fade">
                                      <p:cBhvr>
                                        <p:cTn id="127" dur="500"/>
                                        <p:tgtEl>
                                          <p:spTgt spid="95"/>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96"/>
                                        </p:tgtEl>
                                        <p:attrNameLst>
                                          <p:attrName>style.visibility</p:attrName>
                                        </p:attrNameLst>
                                      </p:cBhvr>
                                      <p:to>
                                        <p:strVal val="visible"/>
                                      </p:to>
                                    </p:set>
                                    <p:animEffect transition="in" filter="fade">
                                      <p:cBhvr>
                                        <p:cTn id="130" dur="500"/>
                                        <p:tgtEl>
                                          <p:spTgt spid="96"/>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97"/>
                                        </p:tgtEl>
                                        <p:attrNameLst>
                                          <p:attrName>style.visibility</p:attrName>
                                        </p:attrNameLst>
                                      </p:cBhvr>
                                      <p:to>
                                        <p:strVal val="visible"/>
                                      </p:to>
                                    </p:set>
                                    <p:animEffect transition="in" filter="fade">
                                      <p:cBhvr>
                                        <p:cTn id="133" dur="500"/>
                                        <p:tgtEl>
                                          <p:spTgt spid="9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98"/>
                                        </p:tgtEl>
                                        <p:attrNameLst>
                                          <p:attrName>style.visibility</p:attrName>
                                        </p:attrNameLst>
                                      </p:cBhvr>
                                      <p:to>
                                        <p:strVal val="visible"/>
                                      </p:to>
                                    </p:set>
                                    <p:animEffect transition="in" filter="fade">
                                      <p:cBhvr>
                                        <p:cTn id="136"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38" grpId="0"/>
      <p:bldP spid="140" grpId="0" animBg="1"/>
      <p:bldP spid="141" grpId="0"/>
      <p:bldP spid="142" grpId="0" animBg="1"/>
      <p:bldP spid="143" grpId="0"/>
      <p:bldP spid="154" grpId="0"/>
      <p:bldP spid="155" grpId="0" animBg="1"/>
      <p:bldP spid="156" grpId="0"/>
      <p:bldP spid="157" grpId="0" animBg="1"/>
      <p:bldP spid="158" grpId="0"/>
      <p:bldP spid="170" grpId="0"/>
      <p:bldP spid="172" grpId="0"/>
      <p:bldP spid="64" grpId="0" animBg="1"/>
      <p:bldP spid="76" grpId="0" animBg="1"/>
      <p:bldP spid="77" grpId="0" animBg="1"/>
      <p:bldP spid="78" grpId="0" animBg="1"/>
      <p:bldP spid="68" grpId="0" animBg="1"/>
      <p:bldP spid="70" grpId="0" animBg="1"/>
      <p:bldP spid="71" grpId="0" animBg="1"/>
      <p:bldP spid="72" grpId="0" animBg="1"/>
      <p:bldP spid="73" grpId="0" animBg="1"/>
      <p:bldP spid="74" grpId="0" animBg="1"/>
      <p:bldP spid="75"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3751" y="1999118"/>
            <a:ext cx="7829565" cy="3127489"/>
          </a:xfrm>
        </p:spPr>
        <p:txBody>
          <a:bodyPr/>
          <a:lstStyle/>
          <a:p>
            <a:r>
              <a:rPr lang="en-US" dirty="0"/>
              <a:t>Microservices</a:t>
            </a:r>
            <a:br>
              <a:rPr lang="en-US" dirty="0"/>
            </a:br>
            <a:r>
              <a:rPr lang="en-US" dirty="0"/>
              <a:t>Service Fabric</a:t>
            </a:r>
            <a:br>
              <a:rPr lang="en-US" dirty="0"/>
            </a:br>
            <a:r>
              <a:rPr lang="en-US" dirty="0"/>
              <a:t>Containers</a:t>
            </a:r>
          </a:p>
        </p:txBody>
      </p:sp>
      <p:grpSp>
        <p:nvGrpSpPr>
          <p:cNvPr id="3" name="Group 2"/>
          <p:cNvGrpSpPr/>
          <p:nvPr/>
        </p:nvGrpSpPr>
        <p:grpSpPr>
          <a:xfrm>
            <a:off x="662678" y="1802549"/>
            <a:ext cx="3342106" cy="3326883"/>
            <a:chOff x="827088" y="-3463925"/>
            <a:chExt cx="3833812" cy="3816350"/>
          </a:xfrm>
        </p:grpSpPr>
        <p:sp>
          <p:nvSpPr>
            <p:cNvPr id="4"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3">
                <a:lumMod val="60000"/>
                <a:lumOff val="40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5"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3">
                <a:lumMod val="60000"/>
                <a:lumOff val="40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6"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3">
                <a:lumMod val="60000"/>
                <a:lumOff val="40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7"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3">
                <a:lumMod val="60000"/>
                <a:lumOff val="40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8"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9"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10"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11"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grpSp>
    </p:spTree>
    <p:extLst>
      <p:ext uri="{BB962C8B-B14F-4D97-AF65-F5344CB8AC3E}">
        <p14:creationId xmlns:p14="http://schemas.microsoft.com/office/powerpoint/2010/main" val="1366807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3" y="493882"/>
            <a:ext cx="11889564" cy="917575"/>
          </a:xfrm>
        </p:spPr>
        <p:txBody>
          <a:bodyPr/>
          <a:lstStyle/>
          <a:p>
            <a:r>
              <a:rPr lang="en-US" dirty="0">
                <a:solidFill>
                  <a:schemeClr val="bg1"/>
                </a:solidFill>
              </a:rPr>
              <a:t>Why a </a:t>
            </a:r>
            <a:r>
              <a:rPr lang="en-US" dirty="0" err="1">
                <a:solidFill>
                  <a:schemeClr val="bg1"/>
                </a:solidFill>
              </a:rPr>
              <a:t>microservices</a:t>
            </a:r>
            <a:r>
              <a:rPr lang="en-US" dirty="0">
                <a:solidFill>
                  <a:schemeClr val="bg1"/>
                </a:solidFill>
              </a:rPr>
              <a:t> approach?</a:t>
            </a:r>
          </a:p>
        </p:txBody>
      </p:sp>
      <p:sp>
        <p:nvSpPr>
          <p:cNvPr id="4" name="Text Placeholder 3"/>
          <p:cNvSpPr>
            <a:spLocks noGrp="1"/>
          </p:cNvSpPr>
          <p:nvPr>
            <p:ph type="body" sz="quarter" idx="10"/>
          </p:nvPr>
        </p:nvSpPr>
        <p:spPr>
          <a:xfrm>
            <a:off x="274703" y="1577043"/>
            <a:ext cx="11887200" cy="5583067"/>
          </a:xfrm>
        </p:spPr>
        <p:txBody>
          <a:bodyPr/>
          <a:lstStyle/>
          <a:p>
            <a:pPr marL="571500" indent="-571500">
              <a:buFont typeface="Arial" panose="020B0604020202020204" pitchFamily="34" charset="0"/>
              <a:buChar char="•"/>
            </a:pPr>
            <a:r>
              <a:rPr lang="en-US" dirty="0">
                <a:solidFill>
                  <a:schemeClr val="bg1"/>
                </a:solidFill>
              </a:rPr>
              <a:t>Build and operate a service at scale</a:t>
            </a:r>
          </a:p>
          <a:p>
            <a:pPr marL="571500" indent="-571500">
              <a:buFont typeface="Arial" panose="020B0604020202020204" pitchFamily="34" charset="0"/>
              <a:buChar char="•"/>
            </a:pPr>
            <a:r>
              <a:rPr lang="en-US" dirty="0">
                <a:solidFill>
                  <a:schemeClr val="bg1"/>
                </a:solidFill>
              </a:rPr>
              <a:t>Continually evolving applications</a:t>
            </a:r>
          </a:p>
          <a:p>
            <a:pPr marL="571500" indent="-571500">
              <a:buFont typeface="Arial" panose="020B0604020202020204" pitchFamily="34" charset="0"/>
              <a:buChar char="•"/>
            </a:pPr>
            <a:r>
              <a:rPr lang="en-US" dirty="0">
                <a:solidFill>
                  <a:schemeClr val="bg1"/>
                </a:solidFill>
              </a:rPr>
              <a:t>Faster delivery of features and capabilities to respond to customer expectations</a:t>
            </a:r>
          </a:p>
          <a:p>
            <a:pPr marL="571500" indent="-571500">
              <a:buFont typeface="Arial" panose="020B0604020202020204" pitchFamily="34" charset="0"/>
              <a:buChar char="•"/>
            </a:pPr>
            <a:r>
              <a:rPr lang="en-US" dirty="0">
                <a:solidFill>
                  <a:schemeClr val="bg1"/>
                </a:solidFill>
              </a:rPr>
              <a:t>Improved resource utilization to reduce costs</a:t>
            </a:r>
          </a:p>
          <a:p>
            <a:endParaRPr lang="en-US" dirty="0"/>
          </a:p>
          <a:p>
            <a:r>
              <a:rPr lang="en-US" sz="2800" dirty="0"/>
              <a:t>	</a:t>
            </a:r>
            <a:br>
              <a:rPr lang="en-US" dirty="0"/>
            </a:br>
            <a:br>
              <a:rPr lang="en-US" dirty="0"/>
            </a:br>
            <a:endParaRPr lang="en-US" dirty="0"/>
          </a:p>
        </p:txBody>
      </p:sp>
    </p:spTree>
    <p:extLst>
      <p:ext uri="{BB962C8B-B14F-4D97-AF65-F5344CB8AC3E}">
        <p14:creationId xmlns:p14="http://schemas.microsoft.com/office/powerpoint/2010/main" val="27282868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2807" y="3346126"/>
            <a:ext cx="2279421" cy="761892"/>
          </a:xfrm>
          <a:prstGeom prst="rect">
            <a:avLst/>
          </a:prstGeom>
        </p:spPr>
      </p:pic>
      <p:pic>
        <p:nvPicPr>
          <p:cNvPr id="57" name="Picture 56"/>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2807" y="4188688"/>
            <a:ext cx="2279421" cy="761892"/>
          </a:xfrm>
          <a:prstGeom prst="rect">
            <a:avLst/>
          </a:prstGeom>
        </p:spPr>
      </p:pic>
      <p:pic>
        <p:nvPicPr>
          <p:cNvPr id="58" name="Picture 57"/>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2808" y="5031251"/>
            <a:ext cx="2288538" cy="761892"/>
          </a:xfrm>
          <a:prstGeom prst="rect">
            <a:avLst/>
          </a:prstGeom>
        </p:spPr>
      </p:pic>
      <p:sp>
        <p:nvSpPr>
          <p:cNvPr id="67" name="Rectangle 66"/>
          <p:cNvSpPr/>
          <p:nvPr/>
        </p:nvSpPr>
        <p:spPr>
          <a:xfrm>
            <a:off x="496473" y="2505904"/>
            <a:ext cx="3886984" cy="596155"/>
          </a:xfrm>
          <a:prstGeom prst="rect">
            <a:avLst/>
          </a:prstGeom>
        </p:spPr>
        <p:txBody>
          <a:bodyPr wrap="square">
            <a:spAutoFit/>
          </a:bodyPr>
          <a:lstStyle/>
          <a:p>
            <a:pPr marL="285750" indent="-285750" defTabSz="914224">
              <a:buFont typeface="Arial" panose="020B0604020202020204" pitchFamily="34" charset="0"/>
              <a:buChar char="•"/>
            </a:pPr>
            <a:r>
              <a:rPr lang="en-US" sz="1599" dirty="0">
                <a:latin typeface="+mj-lt"/>
              </a:rPr>
              <a:t>Scales by cloning the app on multiple servers/VMs/Containers</a:t>
            </a:r>
          </a:p>
        </p:txBody>
      </p:sp>
      <p:sp>
        <p:nvSpPr>
          <p:cNvPr id="71" name="Rectangle 70"/>
          <p:cNvSpPr/>
          <p:nvPr/>
        </p:nvSpPr>
        <p:spPr>
          <a:xfrm>
            <a:off x="783218" y="252457"/>
            <a:ext cx="5115190" cy="533636"/>
          </a:xfrm>
          <a:prstGeom prst="rect">
            <a:avLst/>
          </a:prstGeom>
        </p:spPr>
        <p:txBody>
          <a:bodyPr wrap="none">
            <a:spAutoFit/>
          </a:bodyPr>
          <a:lstStyle/>
          <a:p>
            <a:pPr defTabSz="914224"/>
            <a:r>
              <a:rPr lang="en-US" sz="2800" dirty="0">
                <a:latin typeface="+mj-lt"/>
              </a:rPr>
              <a:t>Monolithic application approach</a:t>
            </a:r>
          </a:p>
        </p:txBody>
      </p:sp>
      <p:sp>
        <p:nvSpPr>
          <p:cNvPr id="72" name="Rectangle 71"/>
          <p:cNvSpPr/>
          <p:nvPr/>
        </p:nvSpPr>
        <p:spPr>
          <a:xfrm>
            <a:off x="6664145" y="268813"/>
            <a:ext cx="5571658" cy="533636"/>
          </a:xfrm>
          <a:prstGeom prst="rect">
            <a:avLst/>
          </a:prstGeom>
        </p:spPr>
        <p:txBody>
          <a:bodyPr wrap="none">
            <a:spAutoFit/>
          </a:bodyPr>
          <a:lstStyle/>
          <a:p>
            <a:pPr defTabSz="914224"/>
            <a:r>
              <a:rPr lang="en-US" sz="2800" dirty="0" err="1">
                <a:latin typeface="+mj-lt"/>
              </a:rPr>
              <a:t>Microservices</a:t>
            </a:r>
            <a:r>
              <a:rPr lang="en-US" sz="2800" dirty="0">
                <a:latin typeface="+mj-lt"/>
              </a:rPr>
              <a:t> application approach</a:t>
            </a:r>
          </a:p>
        </p:txBody>
      </p:sp>
      <p:sp>
        <p:nvSpPr>
          <p:cNvPr id="73" name="Rectangle 72"/>
          <p:cNvSpPr/>
          <p:nvPr/>
        </p:nvSpPr>
        <p:spPr>
          <a:xfrm>
            <a:off x="6347272" y="1129974"/>
            <a:ext cx="3186395" cy="847147"/>
          </a:xfrm>
          <a:prstGeom prst="rect">
            <a:avLst/>
          </a:prstGeom>
        </p:spPr>
        <p:txBody>
          <a:bodyPr wrap="square">
            <a:spAutoFit/>
          </a:bodyPr>
          <a:lstStyle/>
          <a:p>
            <a:pPr marL="285750" indent="-285750" defTabSz="914224">
              <a:buFont typeface="Arial" panose="020B0604020202020204" pitchFamily="34" charset="0"/>
              <a:buChar char="•"/>
            </a:pPr>
            <a:r>
              <a:rPr lang="en-US" sz="1599" dirty="0">
                <a:latin typeface="+mj-lt"/>
              </a:rPr>
              <a:t>A </a:t>
            </a:r>
            <a:r>
              <a:rPr lang="en-US" sz="1599" dirty="0" err="1">
                <a:latin typeface="+mj-lt"/>
              </a:rPr>
              <a:t>microservice</a:t>
            </a:r>
            <a:r>
              <a:rPr lang="en-US" sz="1599" dirty="0">
                <a:latin typeface="+mj-lt"/>
              </a:rPr>
              <a:t> application separates functionality into separate smaller services.</a:t>
            </a:r>
          </a:p>
        </p:txBody>
      </p:sp>
      <p:grpSp>
        <p:nvGrpSpPr>
          <p:cNvPr id="124" name="Group 123"/>
          <p:cNvGrpSpPr/>
          <p:nvPr/>
        </p:nvGrpSpPr>
        <p:grpSpPr>
          <a:xfrm>
            <a:off x="6819421" y="2407260"/>
            <a:ext cx="4808096" cy="4137234"/>
            <a:chOff x="6851987" y="2430462"/>
            <a:chExt cx="4808779" cy="4137821"/>
          </a:xfrm>
        </p:grpSpPr>
        <p:pic>
          <p:nvPicPr>
            <p:cNvPr id="74" name="Picture 73"/>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75" name="Rectangle 74"/>
            <p:cNvSpPr/>
            <p:nvPr/>
          </p:nvSpPr>
          <p:spPr>
            <a:xfrm>
              <a:off x="6858001" y="2430462"/>
              <a:ext cx="4715072" cy="830730"/>
            </a:xfrm>
            <a:prstGeom prst="rect">
              <a:avLst/>
            </a:prstGeom>
          </p:spPr>
          <p:txBody>
            <a:bodyPr wrap="square">
              <a:spAutoFit/>
            </a:bodyPr>
            <a:lstStyle/>
            <a:p>
              <a:pPr marL="285750" indent="-285750" defTabSz="914224">
                <a:buFont typeface="Arial" panose="020B0604020202020204" pitchFamily="34" charset="0"/>
                <a:buChar char="•"/>
              </a:pPr>
              <a:r>
                <a:rPr lang="en-US" sz="1599" dirty="0">
                  <a:latin typeface="+mj-lt"/>
                </a:rPr>
                <a:t>Scales out by deploying each service independently creating instances of these services across servers/VMs/containers</a:t>
              </a:r>
            </a:p>
          </p:txBody>
        </p:sp>
      </p:grpSp>
      <p:sp>
        <p:nvSpPr>
          <p:cNvPr id="76" name="Hexagon 75"/>
          <p:cNvSpPr/>
          <p:nvPr/>
        </p:nvSpPr>
        <p:spPr bwMode="auto">
          <a:xfrm>
            <a:off x="9951509" y="1408943"/>
            <a:ext cx="272812" cy="244066"/>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77" name="Hexagon 76"/>
          <p:cNvSpPr/>
          <p:nvPr/>
        </p:nvSpPr>
        <p:spPr bwMode="auto">
          <a:xfrm>
            <a:off x="11131355" y="1936871"/>
            <a:ext cx="272812" cy="244066"/>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78" name="Hexagon 77"/>
          <p:cNvSpPr/>
          <p:nvPr/>
        </p:nvSpPr>
        <p:spPr bwMode="auto">
          <a:xfrm>
            <a:off x="11564235" y="1694542"/>
            <a:ext cx="272812" cy="244066"/>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79" name="Hexagon 78"/>
          <p:cNvSpPr/>
          <p:nvPr/>
        </p:nvSpPr>
        <p:spPr bwMode="auto">
          <a:xfrm>
            <a:off x="9930527" y="1431219"/>
            <a:ext cx="272812" cy="244066"/>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80" name="Hexagon 79"/>
          <p:cNvSpPr/>
          <p:nvPr/>
        </p:nvSpPr>
        <p:spPr bwMode="auto">
          <a:xfrm>
            <a:off x="9955568" y="1384297"/>
            <a:ext cx="272812" cy="244066"/>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81" name="Hexagon 80"/>
          <p:cNvSpPr/>
          <p:nvPr/>
        </p:nvSpPr>
        <p:spPr bwMode="auto">
          <a:xfrm>
            <a:off x="9951096" y="1964837"/>
            <a:ext cx="272812" cy="244066"/>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82" name="Hexagon 81"/>
          <p:cNvSpPr/>
          <p:nvPr/>
        </p:nvSpPr>
        <p:spPr bwMode="auto">
          <a:xfrm>
            <a:off x="9920509" y="1936871"/>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83" name="Hexagon 82"/>
          <p:cNvSpPr/>
          <p:nvPr/>
        </p:nvSpPr>
        <p:spPr bwMode="auto">
          <a:xfrm>
            <a:off x="9937732" y="1983197"/>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84" name="Hexagon 83"/>
          <p:cNvSpPr/>
          <p:nvPr/>
        </p:nvSpPr>
        <p:spPr bwMode="auto">
          <a:xfrm>
            <a:off x="10350653" y="1727613"/>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85" name="Hexagon 84"/>
          <p:cNvSpPr/>
          <p:nvPr/>
        </p:nvSpPr>
        <p:spPr bwMode="auto">
          <a:xfrm>
            <a:off x="10391969" y="1678564"/>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86" name="Hexagon 85"/>
          <p:cNvSpPr/>
          <p:nvPr/>
        </p:nvSpPr>
        <p:spPr bwMode="auto">
          <a:xfrm>
            <a:off x="10348780" y="1693159"/>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87" name="Hexagon 86"/>
          <p:cNvSpPr/>
          <p:nvPr/>
        </p:nvSpPr>
        <p:spPr bwMode="auto">
          <a:xfrm>
            <a:off x="11084478" y="1363718"/>
            <a:ext cx="366566" cy="309828"/>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88" name="Hexagon 87"/>
          <p:cNvSpPr/>
          <p:nvPr/>
        </p:nvSpPr>
        <p:spPr bwMode="auto">
          <a:xfrm>
            <a:off x="11084478" y="1927901"/>
            <a:ext cx="366566" cy="309828"/>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89" name="Hexagon 88"/>
          <p:cNvSpPr/>
          <p:nvPr/>
        </p:nvSpPr>
        <p:spPr bwMode="auto">
          <a:xfrm>
            <a:off x="11501837" y="1652581"/>
            <a:ext cx="366566" cy="309828"/>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91" name="Rounded Rectangle 90"/>
          <p:cNvSpPr/>
          <p:nvPr/>
        </p:nvSpPr>
        <p:spPr bwMode="auto">
          <a:xfrm>
            <a:off x="10919019" y="1294011"/>
            <a:ext cx="1023415" cy="1019294"/>
          </a:xfrm>
          <a:prstGeom prst="roundRect">
            <a:avLst/>
          </a:prstGeom>
          <a:noFill/>
          <a:ln w="10795" cap="flat" cmpd="sng" algn="ctr">
            <a:solidFill>
              <a:srgbClr val="404040"/>
            </a:solidFill>
            <a:prstDash val="lgDash"/>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66" name="Rectangle 65"/>
          <p:cNvSpPr/>
          <p:nvPr/>
        </p:nvSpPr>
        <p:spPr>
          <a:xfrm>
            <a:off x="496472" y="975981"/>
            <a:ext cx="3456340" cy="1322798"/>
          </a:xfrm>
          <a:prstGeom prst="rect">
            <a:avLst/>
          </a:prstGeom>
        </p:spPr>
        <p:txBody>
          <a:bodyPr wrap="square">
            <a:spAutoFit/>
          </a:bodyPr>
          <a:lstStyle/>
          <a:p>
            <a:pPr marL="285750" indent="-285750" defTabSz="896386">
              <a:buFont typeface="Arial" panose="020B0604020202020204" pitchFamily="34" charset="0"/>
              <a:buChar char="•"/>
            </a:pPr>
            <a:r>
              <a:rPr lang="en-US" sz="1599" dirty="0">
                <a:latin typeface="+mj-lt"/>
              </a:rPr>
              <a:t>A monolith app contains domain specific functionality and is normally divided by functional layers such as web, business and data</a:t>
            </a:r>
          </a:p>
        </p:txBody>
      </p:sp>
      <p:pic>
        <p:nvPicPr>
          <p:cNvPr id="68" name="Picture 67"/>
          <p:cNvPicPr>
            <a:picLocks noChangeAspect="1"/>
          </p:cNvPicPr>
          <p:nvPr/>
        </p:nvPicPr>
        <p:blipFill>
          <a:blip r:embed="rId8"/>
          <a:stretch>
            <a:fillRect/>
          </a:stretch>
        </p:blipFill>
        <p:spPr>
          <a:xfrm>
            <a:off x="4083957" y="1367721"/>
            <a:ext cx="605950" cy="602386"/>
          </a:xfrm>
          <a:prstGeom prst="rect">
            <a:avLst/>
          </a:prstGeom>
        </p:spPr>
      </p:pic>
      <p:pic>
        <p:nvPicPr>
          <p:cNvPr id="69" name="Picture 68"/>
          <p:cNvPicPr>
            <a:picLocks noChangeAspect="1"/>
          </p:cNvPicPr>
          <p:nvPr/>
        </p:nvPicPr>
        <p:blipFill>
          <a:blip r:embed="rId8"/>
          <a:stretch>
            <a:fillRect/>
          </a:stretch>
        </p:blipFill>
        <p:spPr>
          <a:xfrm>
            <a:off x="4381935" y="1423533"/>
            <a:ext cx="605950" cy="602386"/>
          </a:xfrm>
          <a:prstGeom prst="rect">
            <a:avLst/>
          </a:prstGeom>
        </p:spPr>
      </p:pic>
      <p:pic>
        <p:nvPicPr>
          <p:cNvPr id="70" name="Picture 69"/>
          <p:cNvPicPr>
            <a:picLocks noChangeAspect="1"/>
          </p:cNvPicPr>
          <p:nvPr/>
        </p:nvPicPr>
        <p:blipFill>
          <a:blip r:embed="rId8"/>
          <a:stretch>
            <a:fillRect/>
          </a:stretch>
        </p:blipFill>
        <p:spPr>
          <a:xfrm>
            <a:off x="4311380" y="1658307"/>
            <a:ext cx="605950" cy="602386"/>
          </a:xfrm>
          <a:prstGeom prst="rect">
            <a:avLst/>
          </a:prstGeom>
        </p:spPr>
      </p:pic>
      <p:grpSp>
        <p:nvGrpSpPr>
          <p:cNvPr id="122" name="Group 121"/>
          <p:cNvGrpSpPr/>
          <p:nvPr/>
        </p:nvGrpSpPr>
        <p:grpSpPr>
          <a:xfrm>
            <a:off x="9684116" y="945708"/>
            <a:ext cx="1023415" cy="1367596"/>
            <a:chOff x="9684608" y="945346"/>
            <a:chExt cx="1023560" cy="1367790"/>
          </a:xfrm>
        </p:grpSpPr>
        <p:sp>
          <p:nvSpPr>
            <p:cNvPr id="59" name="Hexagon 58"/>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60" name="Hexagon 59"/>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61" name="Hexagon 60"/>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90" name="Rounded Rectangle 8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93" name="Rectangle 92"/>
            <p:cNvSpPr/>
            <p:nvPr/>
          </p:nvSpPr>
          <p:spPr>
            <a:xfrm>
              <a:off x="9845620" y="945346"/>
              <a:ext cx="749224" cy="376738"/>
            </a:xfrm>
            <a:prstGeom prst="rect">
              <a:avLst/>
            </a:prstGeom>
          </p:spPr>
          <p:txBody>
            <a:bodyPr wrap="none">
              <a:spAutoFit/>
            </a:bodyPr>
            <a:lstStyle/>
            <a:p>
              <a:pPr defTabSz="914224"/>
              <a:r>
                <a:rPr lang="en-US" dirty="0">
                  <a:latin typeface="+mj-lt"/>
                </a:rPr>
                <a:t>App 1</a:t>
              </a:r>
            </a:p>
          </p:txBody>
        </p:sp>
      </p:grpSp>
      <p:sp>
        <p:nvSpPr>
          <p:cNvPr id="94" name="Rectangle 93"/>
          <p:cNvSpPr/>
          <p:nvPr/>
        </p:nvSpPr>
        <p:spPr>
          <a:xfrm>
            <a:off x="11065134" y="932513"/>
            <a:ext cx="786721" cy="376684"/>
          </a:xfrm>
          <a:prstGeom prst="rect">
            <a:avLst/>
          </a:prstGeom>
        </p:spPr>
        <p:txBody>
          <a:bodyPr wrap="none">
            <a:spAutoFit/>
          </a:bodyPr>
          <a:lstStyle/>
          <a:p>
            <a:pPr defTabSz="914224"/>
            <a:r>
              <a:rPr lang="en-US" dirty="0">
                <a:latin typeface="+mj-lt"/>
              </a:rPr>
              <a:t>App 2</a:t>
            </a:r>
          </a:p>
        </p:txBody>
      </p:sp>
      <p:sp>
        <p:nvSpPr>
          <p:cNvPr id="95" name="Hexagon 94"/>
          <p:cNvSpPr/>
          <p:nvPr/>
        </p:nvSpPr>
        <p:spPr bwMode="auto">
          <a:xfrm>
            <a:off x="11124830" y="1418134"/>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96" name="Hexagon 95"/>
          <p:cNvSpPr/>
          <p:nvPr/>
        </p:nvSpPr>
        <p:spPr bwMode="auto">
          <a:xfrm>
            <a:off x="11124830" y="1408943"/>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97" name="Hexagon 96"/>
          <p:cNvSpPr/>
          <p:nvPr/>
        </p:nvSpPr>
        <p:spPr bwMode="auto">
          <a:xfrm>
            <a:off x="11139818" y="1365785"/>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98" name="Hexagon 97"/>
          <p:cNvSpPr/>
          <p:nvPr/>
        </p:nvSpPr>
        <p:spPr bwMode="auto">
          <a:xfrm>
            <a:off x="11085559" y="1949836"/>
            <a:ext cx="272812" cy="244066"/>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99" name="Hexagon 98"/>
          <p:cNvSpPr/>
          <p:nvPr/>
        </p:nvSpPr>
        <p:spPr bwMode="auto">
          <a:xfrm>
            <a:off x="11577474" y="1671877"/>
            <a:ext cx="272812" cy="244066"/>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100" name="Hexagon 99"/>
          <p:cNvSpPr/>
          <p:nvPr/>
        </p:nvSpPr>
        <p:spPr bwMode="auto">
          <a:xfrm>
            <a:off x="11539836" y="1668912"/>
            <a:ext cx="272812" cy="244066"/>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101" name="Hexagon 100"/>
          <p:cNvSpPr/>
          <p:nvPr/>
        </p:nvSpPr>
        <p:spPr bwMode="auto">
          <a:xfrm>
            <a:off x="11150661" y="1962541"/>
            <a:ext cx="272812" cy="244066"/>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cxnSp>
        <p:nvCxnSpPr>
          <p:cNvPr id="102" name="Straight Connector 101"/>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120" name="Group 119"/>
          <p:cNvGrpSpPr/>
          <p:nvPr/>
        </p:nvGrpSpPr>
        <p:grpSpPr>
          <a:xfrm>
            <a:off x="4005161" y="966264"/>
            <a:ext cx="1023415" cy="1341120"/>
            <a:chOff x="4004846" y="965905"/>
            <a:chExt cx="1023560" cy="1341310"/>
          </a:xfrm>
        </p:grpSpPr>
        <p:sp>
          <p:nvSpPr>
            <p:cNvPr id="62" name="Rounded Rectangle 61"/>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63" name="Rectangle 62"/>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a:latin typeface="+mj-lt"/>
                <a:ea typeface="Segoe UI" pitchFamily="34" charset="0"/>
                <a:cs typeface="Segoe UI" pitchFamily="34" charset="0"/>
              </a:endParaRPr>
            </a:p>
          </p:txBody>
        </p:sp>
        <p:sp>
          <p:nvSpPr>
            <p:cNvPr id="64" name="Rectangle 63"/>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a:latin typeface="+mj-lt"/>
                <a:ea typeface="Segoe UI" pitchFamily="34" charset="0"/>
                <a:cs typeface="Segoe UI" pitchFamily="34" charset="0"/>
              </a:endParaRPr>
            </a:p>
          </p:txBody>
        </p:sp>
        <p:sp>
          <p:nvSpPr>
            <p:cNvPr id="65" name="Rectangle 64"/>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a:latin typeface="+mj-lt"/>
                <a:ea typeface="Segoe UI" pitchFamily="34" charset="0"/>
                <a:cs typeface="Segoe UI" pitchFamily="34" charset="0"/>
              </a:endParaRPr>
            </a:p>
          </p:txBody>
        </p:sp>
        <p:sp>
          <p:nvSpPr>
            <p:cNvPr id="92" name="Rectangle 91"/>
            <p:cNvSpPr/>
            <p:nvPr/>
          </p:nvSpPr>
          <p:spPr>
            <a:xfrm>
              <a:off x="4160986" y="965905"/>
              <a:ext cx="749224" cy="376738"/>
            </a:xfrm>
            <a:prstGeom prst="rect">
              <a:avLst/>
            </a:prstGeom>
          </p:spPr>
          <p:txBody>
            <a:bodyPr wrap="none">
              <a:spAutoFit/>
            </a:bodyPr>
            <a:lstStyle/>
            <a:p>
              <a:pPr defTabSz="914224"/>
              <a:r>
                <a:rPr lang="en-US" dirty="0">
                  <a:latin typeface="+mj-lt"/>
                </a:rPr>
                <a:t>App 1</a:t>
              </a:r>
            </a:p>
          </p:txBody>
        </p:sp>
      </p:grpSp>
      <p:sp>
        <p:nvSpPr>
          <p:cNvPr id="123" name="Hexagon 122"/>
          <p:cNvSpPr/>
          <p:nvPr/>
        </p:nvSpPr>
        <p:spPr bwMode="auto">
          <a:xfrm>
            <a:off x="9919926" y="1974226"/>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125" name="Hexagon 124"/>
          <p:cNvSpPr/>
          <p:nvPr/>
        </p:nvSpPr>
        <p:spPr bwMode="auto">
          <a:xfrm>
            <a:off x="9903286" y="1962407"/>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126" name="Hexagon 125"/>
          <p:cNvSpPr/>
          <p:nvPr/>
        </p:nvSpPr>
        <p:spPr bwMode="auto">
          <a:xfrm>
            <a:off x="11119123" y="1401439"/>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127" name="Hexagon 126"/>
          <p:cNvSpPr/>
          <p:nvPr/>
        </p:nvSpPr>
        <p:spPr bwMode="auto">
          <a:xfrm>
            <a:off x="11124877" y="1414274"/>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128" name="Hexagon 127"/>
          <p:cNvSpPr/>
          <p:nvPr/>
        </p:nvSpPr>
        <p:spPr bwMode="auto">
          <a:xfrm>
            <a:off x="11078725" y="1367873"/>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endParaRPr lang="en-US" sz="800" kern="0" dirty="0">
              <a:latin typeface="+mj-lt"/>
              <a:ea typeface="Segoe UI" pitchFamily="34" charset="0"/>
              <a:cs typeface="Segoe UI" pitchFamily="34" charset="0"/>
            </a:endParaRPr>
          </a:p>
        </p:txBody>
      </p:sp>
      <p:sp>
        <p:nvSpPr>
          <p:cNvPr id="138" name="Hexagon 137"/>
          <p:cNvSpPr/>
          <p:nvPr/>
        </p:nvSpPr>
        <p:spPr bwMode="auto">
          <a:xfrm>
            <a:off x="10346033" y="1713392"/>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
        <p:nvSpPr>
          <p:cNvPr id="140" name="Hexagon 139"/>
          <p:cNvSpPr/>
          <p:nvPr/>
        </p:nvSpPr>
        <p:spPr bwMode="auto">
          <a:xfrm>
            <a:off x="10367571" y="1709022"/>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mj-lt"/>
              <a:ea typeface="Segoe UI" pitchFamily="34" charset="0"/>
              <a:cs typeface="Segoe UI" pitchFamily="34" charset="0"/>
            </a:endParaRPr>
          </a:p>
        </p:txBody>
      </p:sp>
    </p:spTree>
    <p:extLst>
      <p:ext uri="{BB962C8B-B14F-4D97-AF65-F5344CB8AC3E}">
        <p14:creationId xmlns:p14="http://schemas.microsoft.com/office/powerpoint/2010/main" val="14809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68"/>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69"/>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70"/>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fade">
                                      <p:cBhvr>
                                        <p:cTn id="27" dur="500"/>
                                        <p:tgtEl>
                                          <p:spTgt spid="124"/>
                                        </p:tgtEl>
                                      </p:cBhvr>
                                    </p:animEffect>
                                  </p:childTnLst>
                                </p:cTn>
                              </p:par>
                            </p:childTnLst>
                          </p:cTn>
                        </p:par>
                        <p:par>
                          <p:cTn id="28" fill="hold">
                            <p:stCondLst>
                              <p:cond delay="500"/>
                            </p:stCondLst>
                            <p:childTnLst>
                              <p:par>
                                <p:cTn id="29" presetID="42" presetClass="path" presetSubtype="0" accel="50000" decel="50000" fill="hold" grpId="0" nodeType="afterEffect">
                                  <p:stCondLst>
                                    <p:cond delay="0"/>
                                  </p:stCondLst>
                                  <p:childTnLst>
                                    <p:animMotion origin="layout" path="M 2.4432E-6 -2.55561E-6 L -0.08936 0.28121 " pathEditMode="relative" rAng="0" ptsTypes="AA">
                                      <p:cBhvr>
                                        <p:cTn id="30" dur="2000" fill="hold"/>
                                        <p:tgtEl>
                                          <p:spTgt spid="76"/>
                                        </p:tgtEl>
                                        <p:attrNameLst>
                                          <p:attrName>ppt_x</p:attrName>
                                          <p:attrName>ppt_y</p:attrName>
                                        </p:attrNameLst>
                                      </p:cBhvr>
                                      <p:rCtr x="-4468" y="14049"/>
                                    </p:animMotion>
                                  </p:childTnLst>
                                </p:cTn>
                              </p:par>
                              <p:par>
                                <p:cTn id="31" presetID="42" presetClass="path" presetSubtype="0" accel="50000" decel="50000" fill="hold" grpId="0" nodeType="withEffect">
                                  <p:stCondLst>
                                    <p:cond delay="0"/>
                                  </p:stCondLst>
                                  <p:childTnLst>
                                    <p:animMotion origin="layout" path="M 1.87644E-6 -4.08534E-8 L -0.21764 0.39719 " pathEditMode="relative" rAng="0" ptsTypes="AA">
                                      <p:cBhvr>
                                        <p:cTn id="32" dur="2000" fill="hold"/>
                                        <p:tgtEl>
                                          <p:spTgt spid="79"/>
                                        </p:tgtEl>
                                        <p:attrNameLst>
                                          <p:attrName>ppt_x</p:attrName>
                                          <p:attrName>ppt_y</p:attrName>
                                        </p:attrNameLst>
                                      </p:cBhvr>
                                      <p:rCtr x="-10888" y="19859"/>
                                    </p:animMotion>
                                  </p:childTnLst>
                                </p:cTn>
                              </p:par>
                              <p:par>
                                <p:cTn id="33" presetID="42" presetClass="path" presetSubtype="0" accel="50000" decel="50000" fill="hold" grpId="0" nodeType="withEffect">
                                  <p:stCondLst>
                                    <p:cond delay="0"/>
                                  </p:stCondLst>
                                  <p:childTnLst>
                                    <p:animMotion origin="layout" path="M 4.59535E-8 -4.335E-6 L -0.1482 0.27985 " pathEditMode="relative" rAng="0" ptsTypes="AA">
                                      <p:cBhvr>
                                        <p:cTn id="34" dur="2000" fill="hold"/>
                                        <p:tgtEl>
                                          <p:spTgt spid="95"/>
                                        </p:tgtEl>
                                        <p:attrNameLst>
                                          <p:attrName>ppt_x</p:attrName>
                                          <p:attrName>ppt_y</p:attrName>
                                        </p:attrNameLst>
                                      </p:cBhvr>
                                      <p:rCtr x="-7416" y="13981"/>
                                    </p:animMotion>
                                  </p:childTnLst>
                                </p:cTn>
                              </p:par>
                              <p:par>
                                <p:cTn id="35" presetID="42" presetClass="path" presetSubtype="0" accel="50000" decel="50000" fill="hold" grpId="0" nodeType="withEffect">
                                  <p:stCondLst>
                                    <p:cond delay="0"/>
                                  </p:stCondLst>
                                  <p:childTnLst>
                                    <p:animMotion origin="layout" path="M 4.59535E-8 -2.55561E-6 L -0.04927 0.42284 " pathEditMode="relative" rAng="0" ptsTypes="AA">
                                      <p:cBhvr>
                                        <p:cTn id="36" dur="2000" fill="hold"/>
                                        <p:tgtEl>
                                          <p:spTgt spid="96"/>
                                        </p:tgtEl>
                                        <p:attrNameLst>
                                          <p:attrName>ppt_x</p:attrName>
                                          <p:attrName>ppt_y</p:attrName>
                                        </p:attrNameLst>
                                      </p:cBhvr>
                                      <p:rCtr x="-2464" y="21130"/>
                                    </p:animMotion>
                                  </p:childTnLst>
                                </p:cTn>
                              </p:par>
                              <p:par>
                                <p:cTn id="37" presetID="42" presetClass="path" presetSubtype="0" accel="50000" decel="50000" fill="hold" grpId="0" nodeType="withEffect">
                                  <p:stCondLst>
                                    <p:cond delay="0"/>
                                  </p:stCondLst>
                                  <p:childTnLst>
                                    <p:animMotion origin="layout" path="M 2.6168E-6 -2.16523E-6 L -0.00664 0.35475 " pathEditMode="relative" rAng="0" ptsTypes="AA">
                                      <p:cBhvr>
                                        <p:cTn id="38" dur="2000" fill="hold"/>
                                        <p:tgtEl>
                                          <p:spTgt spid="84"/>
                                        </p:tgtEl>
                                        <p:attrNameLst>
                                          <p:attrName>ppt_x</p:attrName>
                                          <p:attrName>ppt_y</p:attrName>
                                        </p:attrNameLst>
                                      </p:cBhvr>
                                      <p:rCtr x="-332" y="17726"/>
                                    </p:animMotion>
                                  </p:childTnLst>
                                </p:cTn>
                              </p:par>
                              <p:par>
                                <p:cTn id="39" presetID="42" presetClass="path" presetSubtype="0" accel="50000" decel="50000" fill="hold" grpId="0" nodeType="withEffect">
                                  <p:stCondLst>
                                    <p:cond delay="0"/>
                                  </p:stCondLst>
                                  <p:childTnLst>
                                    <p:animMotion origin="layout" path="M 1.26372E-6 2.9823E-6 L -0.02796 0.32297 " pathEditMode="relative" rAng="0" ptsTypes="AA">
                                      <p:cBhvr>
                                        <p:cTn id="40" dur="2000" fill="hold"/>
                                        <p:tgtEl>
                                          <p:spTgt spid="98"/>
                                        </p:tgtEl>
                                        <p:attrNameLst>
                                          <p:attrName>ppt_x</p:attrName>
                                          <p:attrName>ppt_y</p:attrName>
                                        </p:attrNameLst>
                                      </p:cBhvr>
                                      <p:rCtr x="-1404" y="16137"/>
                                    </p:animMotion>
                                  </p:childTnLst>
                                </p:cTn>
                              </p:par>
                              <p:par>
                                <p:cTn id="41" presetID="42" presetClass="path" presetSubtype="0" accel="50000" decel="50000" fill="hold" grpId="0" nodeType="withEffect">
                                  <p:stCondLst>
                                    <p:cond delay="0"/>
                                  </p:stCondLst>
                                  <p:childTnLst>
                                    <p:animMotion origin="layout" path="M -3.91626E-6 -4.52565E-6 L -0.05667 0.51635 " pathEditMode="relative" rAng="0" ptsTypes="AA">
                                      <p:cBhvr>
                                        <p:cTn id="42" dur="2000" fill="hold"/>
                                        <p:tgtEl>
                                          <p:spTgt spid="100"/>
                                        </p:tgtEl>
                                        <p:attrNameLst>
                                          <p:attrName>ppt_x</p:attrName>
                                          <p:attrName>ppt_y</p:attrName>
                                        </p:attrNameLst>
                                      </p:cBhvr>
                                      <p:rCtr x="-2834" y="25806"/>
                                    </p:animMotion>
                                  </p:childTnLst>
                                </p:cTn>
                              </p:par>
                              <p:par>
                                <p:cTn id="43" presetID="42" presetClass="path" presetSubtype="0" accel="50000" decel="50000" fill="hold" grpId="0" nodeType="withEffect">
                                  <p:stCondLst>
                                    <p:cond delay="0"/>
                                  </p:stCondLst>
                                  <p:childTnLst>
                                    <p:animMotion origin="layout" path="M 3.55885E-6 -4.54834E-6 L -0.34057 0.4065 " pathEditMode="relative" rAng="0" ptsTypes="AA">
                                      <p:cBhvr>
                                        <p:cTn id="44" dur="2000" fill="hold"/>
                                        <p:tgtEl>
                                          <p:spTgt spid="97"/>
                                        </p:tgtEl>
                                        <p:attrNameLst>
                                          <p:attrName>ppt_x</p:attrName>
                                          <p:attrName>ppt_y</p:attrName>
                                        </p:attrNameLst>
                                      </p:cBhvr>
                                      <p:rCtr x="-17028" y="20313"/>
                                    </p:animMotion>
                                  </p:childTnLst>
                                </p:cTn>
                              </p:par>
                              <p:par>
                                <p:cTn id="45" presetID="42" presetClass="path" presetSubtype="0" accel="50000" decel="50000" fill="hold" grpId="0" nodeType="withEffect">
                                  <p:stCondLst>
                                    <p:cond delay="0"/>
                                  </p:stCondLst>
                                  <p:childTnLst>
                                    <p:animMotion origin="layout" path="M -4.58259E-6 -1.31185E-6 L -0.06944 0.23831 " pathEditMode="relative" rAng="0" ptsTypes="AA">
                                      <p:cBhvr>
                                        <p:cTn id="46" dur="2000" fill="hold"/>
                                        <p:tgtEl>
                                          <p:spTgt spid="82"/>
                                        </p:tgtEl>
                                        <p:attrNameLst>
                                          <p:attrName>ppt_x</p:attrName>
                                          <p:attrName>ppt_y</p:attrName>
                                        </p:attrNameLst>
                                      </p:cBhvr>
                                      <p:rCtr x="-3472" y="11916"/>
                                    </p:animMotion>
                                  </p:childTnLst>
                                </p:cTn>
                              </p:par>
                              <p:par>
                                <p:cTn id="47" presetID="42" presetClass="path" presetSubtype="0" accel="50000" decel="50000" fill="hold" grpId="0" nodeType="withEffect">
                                  <p:stCondLst>
                                    <p:cond delay="0"/>
                                  </p:stCondLst>
                                  <p:childTnLst>
                                    <p:animMotion origin="layout" path="M -5.48889E-7 -1.31185E-6 L -0.15484 0.58602 " pathEditMode="relative" rAng="0" ptsTypes="AA">
                                      <p:cBhvr>
                                        <p:cTn id="48" dur="2000" fill="hold"/>
                                        <p:tgtEl>
                                          <p:spTgt spid="77"/>
                                        </p:tgtEl>
                                        <p:attrNameLst>
                                          <p:attrName>ppt_x</p:attrName>
                                          <p:attrName>ppt_y</p:attrName>
                                        </p:attrNameLst>
                                      </p:cBhvr>
                                      <p:rCtr x="-7748" y="29301"/>
                                    </p:animMotion>
                                  </p:childTnLst>
                                </p:cTn>
                              </p:par>
                              <p:par>
                                <p:cTn id="49" presetID="42" presetClass="path" presetSubtype="0" accel="50000" decel="50000" fill="hold" grpId="0" nodeType="withEffect">
                                  <p:stCondLst>
                                    <p:cond delay="0"/>
                                  </p:stCondLst>
                                  <p:childTnLst>
                                    <p:animMotion origin="layout" path="M 2.65509E-7 1.02587E-6 L -0.10391 0.65501 " pathEditMode="relative" rAng="0" ptsTypes="AA">
                                      <p:cBhvr>
                                        <p:cTn id="50" dur="2000" fill="hold"/>
                                        <p:tgtEl>
                                          <p:spTgt spid="86"/>
                                        </p:tgtEl>
                                        <p:attrNameLst>
                                          <p:attrName>ppt_x</p:attrName>
                                          <p:attrName>ppt_y</p:attrName>
                                        </p:attrNameLst>
                                      </p:cBhvr>
                                      <p:rCtr x="-5195" y="32751"/>
                                    </p:animMotion>
                                  </p:childTnLst>
                                </p:cTn>
                              </p:par>
                              <p:par>
                                <p:cTn id="51" presetID="42" presetClass="path" presetSubtype="0" accel="50000" decel="50000" fill="hold" grpId="0" nodeType="withEffect">
                                  <p:stCondLst>
                                    <p:cond delay="0"/>
                                  </p:stCondLst>
                                  <p:childTnLst>
                                    <p:animMotion origin="layout" path="M 1.28159E-6 -3.24557E-6 L -0.08948 0.57944 " pathEditMode="relative" rAng="0" ptsTypes="AA">
                                      <p:cBhvr>
                                        <p:cTn id="52" dur="2000" fill="hold"/>
                                        <p:tgtEl>
                                          <p:spTgt spid="83"/>
                                        </p:tgtEl>
                                        <p:attrNameLst>
                                          <p:attrName>ppt_x</p:attrName>
                                          <p:attrName>ppt_y</p:attrName>
                                        </p:attrNameLst>
                                      </p:cBhvr>
                                      <p:rCtr x="-4480" y="28961"/>
                                    </p:animMotion>
                                  </p:childTnLst>
                                </p:cTn>
                              </p:par>
                              <p:par>
                                <p:cTn id="53" presetID="42" presetClass="path" presetSubtype="0" accel="50000" decel="50000" fill="hold" grpId="0" nodeType="withEffect">
                                  <p:stCondLst>
                                    <p:cond delay="0"/>
                                  </p:stCondLst>
                                  <p:childTnLst>
                                    <p:animMotion origin="layout" path="M -2.33342E-6 -2.72356E-6 L -0.27891 0.46346 " pathEditMode="relative" rAng="0" ptsTypes="AA">
                                      <p:cBhvr>
                                        <p:cTn id="54" dur="2000" fill="hold"/>
                                        <p:tgtEl>
                                          <p:spTgt spid="101"/>
                                        </p:tgtEl>
                                        <p:attrNameLst>
                                          <p:attrName>ppt_x</p:attrName>
                                          <p:attrName>ppt_y</p:attrName>
                                        </p:attrNameLst>
                                      </p:cBhvr>
                                      <p:rCtr x="-13952" y="23173"/>
                                    </p:animMotion>
                                  </p:childTnLst>
                                </p:cTn>
                              </p:par>
                              <p:par>
                                <p:cTn id="55" presetID="42" presetClass="path" presetSubtype="0" accel="50000" decel="50000" fill="hold" grpId="0" nodeType="withEffect">
                                  <p:stCondLst>
                                    <p:cond delay="0"/>
                                  </p:stCondLst>
                                  <p:childTnLst>
                                    <p:animMotion origin="layout" path="M 1.35308E-6 4.06264E-6 L -0.32589 0.38198 " pathEditMode="relative" rAng="0" ptsTypes="AA">
                                      <p:cBhvr>
                                        <p:cTn id="56" dur="2000" fill="hold"/>
                                        <p:tgtEl>
                                          <p:spTgt spid="78"/>
                                        </p:tgtEl>
                                        <p:attrNameLst>
                                          <p:attrName>ppt_x</p:attrName>
                                          <p:attrName>ppt_y</p:attrName>
                                        </p:attrNameLst>
                                      </p:cBhvr>
                                      <p:rCtr x="-16301" y="19088"/>
                                    </p:animMotion>
                                  </p:childTnLst>
                                </p:cTn>
                              </p:par>
                              <p:par>
                                <p:cTn id="57" presetID="42" presetClass="path" presetSubtype="0" accel="50000" decel="50000" fill="hold" grpId="0" nodeType="withEffect">
                                  <p:stCondLst>
                                    <p:cond delay="0"/>
                                  </p:stCondLst>
                                  <p:childTnLst>
                                    <p:animMotion origin="layout" path="M 1.6339E-7 1.54789E-6 L -0.33138 0.52678 " pathEditMode="relative" rAng="0" ptsTypes="AA">
                                      <p:cBhvr>
                                        <p:cTn id="58" dur="2000" fill="hold"/>
                                        <p:tgtEl>
                                          <p:spTgt spid="99"/>
                                        </p:tgtEl>
                                        <p:attrNameLst>
                                          <p:attrName>ppt_x</p:attrName>
                                          <p:attrName>ppt_y</p:attrName>
                                        </p:attrNameLst>
                                      </p:cBhvr>
                                      <p:rCtr x="-16569" y="26328"/>
                                    </p:animMotion>
                                  </p:childTnLst>
                                </p:cTn>
                              </p:par>
                              <p:par>
                                <p:cTn id="59" presetID="42" presetClass="path" presetSubtype="0" accel="50000" decel="50000" fill="hold" grpId="0" nodeType="withEffect">
                                  <p:stCondLst>
                                    <p:cond delay="0"/>
                                  </p:stCondLst>
                                  <p:childTnLst>
                                    <p:animMotion origin="layout" path="M -2.85423E-6 1.89287E-6 L -0.21955 0.54607 " pathEditMode="relative" rAng="0" ptsTypes="AA">
                                      <p:cBhvr>
                                        <p:cTn id="60" dur="2000" fill="hold"/>
                                        <p:tgtEl>
                                          <p:spTgt spid="80"/>
                                        </p:tgtEl>
                                        <p:attrNameLst>
                                          <p:attrName>ppt_x</p:attrName>
                                          <p:attrName>ppt_y</p:attrName>
                                        </p:attrNameLst>
                                      </p:cBhvr>
                                      <p:rCtr x="-10978" y="27304"/>
                                    </p:animMotion>
                                  </p:childTnLst>
                                </p:cTn>
                              </p:par>
                              <p:par>
                                <p:cTn id="61" presetID="42" presetClass="path" presetSubtype="0" accel="50000" decel="50000" fill="hold" grpId="0" nodeType="withEffect">
                                  <p:stCondLst>
                                    <p:cond delay="0"/>
                                  </p:stCondLst>
                                  <p:childTnLst>
                                    <p:animMotion origin="layout" path="M 3.75032E-6 3.69496E-6 L -0.21177 0.36178 " pathEditMode="relative" rAng="0" ptsTypes="AA">
                                      <p:cBhvr>
                                        <p:cTn id="62" dur="2000" fill="hold"/>
                                        <p:tgtEl>
                                          <p:spTgt spid="85"/>
                                        </p:tgtEl>
                                        <p:attrNameLst>
                                          <p:attrName>ppt_x</p:attrName>
                                          <p:attrName>ppt_y</p:attrName>
                                        </p:attrNameLst>
                                      </p:cBhvr>
                                      <p:rCtr x="-10595" y="18089"/>
                                    </p:animMotion>
                                  </p:childTnLst>
                                </p:cTn>
                              </p:par>
                              <p:par>
                                <p:cTn id="63" presetID="42" presetClass="path" presetSubtype="0" accel="50000" decel="50000" fill="hold" grpId="0" nodeType="withEffect">
                                  <p:stCondLst>
                                    <p:cond delay="0"/>
                                  </p:stCondLst>
                                  <p:childTnLst>
                                    <p:animMotion origin="layout" path="M -4.4677E-7 -2.72356E-6 L -0.23768 0.46346 " pathEditMode="relative" rAng="0" ptsTypes="AA">
                                      <p:cBhvr>
                                        <p:cTn id="64" dur="2000" fill="hold"/>
                                        <p:tgtEl>
                                          <p:spTgt spid="125"/>
                                        </p:tgtEl>
                                        <p:attrNameLst>
                                          <p:attrName>ppt_x</p:attrName>
                                          <p:attrName>ppt_y</p:attrName>
                                        </p:attrNameLst>
                                      </p:cBhvr>
                                      <p:rCtr x="-11884" y="23173"/>
                                    </p:animMotion>
                                  </p:childTnLst>
                                </p:cTn>
                              </p:par>
                              <p:par>
                                <p:cTn id="65" presetID="42" presetClass="path" presetSubtype="0" accel="50000" decel="50000" fill="hold" grpId="0" nodeType="withEffect">
                                  <p:stCondLst>
                                    <p:cond delay="0"/>
                                  </p:stCondLst>
                                  <p:childTnLst>
                                    <p:animMotion origin="layout" path="M -0.00957 2.26055E-6 L -0.20896 0.66273 " pathEditMode="relative" rAng="0" ptsTypes="AA">
                                      <p:cBhvr>
                                        <p:cTn id="66" dur="2000" fill="hold"/>
                                        <p:tgtEl>
                                          <p:spTgt spid="126"/>
                                        </p:tgtEl>
                                        <p:attrNameLst>
                                          <p:attrName>ppt_x</p:attrName>
                                          <p:attrName>ppt_y</p:attrName>
                                        </p:attrNameLst>
                                      </p:cBhvr>
                                      <p:rCtr x="-9969" y="33137"/>
                                    </p:animMotion>
                                  </p:childTnLst>
                                </p:cTn>
                              </p:par>
                              <p:par>
                                <p:cTn id="67" presetID="42" presetClass="path" presetSubtype="0" accel="50000" decel="50000" fill="hold" grpId="0" nodeType="withEffect">
                                  <p:stCondLst>
                                    <p:cond delay="0"/>
                                  </p:stCondLst>
                                  <p:childTnLst>
                                    <p:animMotion origin="layout" path="M 1.85857E-6 -1.51158E-6 L -0.06115 0.55947 " pathEditMode="relative" rAng="0" ptsTypes="AA">
                                      <p:cBhvr>
                                        <p:cTn id="68" dur="2000" fill="hold"/>
                                        <p:tgtEl>
                                          <p:spTgt spid="128"/>
                                        </p:tgtEl>
                                        <p:attrNameLst>
                                          <p:attrName>ppt_x</p:attrName>
                                          <p:attrName>ppt_y</p:attrName>
                                        </p:attrNameLst>
                                      </p:cBhvr>
                                      <p:rCtr x="-3064" y="27962"/>
                                    </p:animMotion>
                                  </p:childTnLst>
                                </p:cTn>
                              </p:par>
                              <p:par>
                                <p:cTn id="69" presetID="42" presetClass="path" presetSubtype="0" accel="50000" decel="50000" fill="hold" grpId="0" nodeType="withEffect">
                                  <p:stCondLst>
                                    <p:cond delay="0"/>
                                  </p:stCondLst>
                                  <p:childTnLst>
                                    <p:animMotion origin="layout" path="M -4.43707E-6 5.03858E-7 L -0.14475 0.23763 " pathEditMode="relative" rAng="0" ptsTypes="AA">
                                      <p:cBhvr>
                                        <p:cTn id="70" dur="2000" fill="hold"/>
                                        <p:tgtEl>
                                          <p:spTgt spid="138"/>
                                        </p:tgtEl>
                                        <p:attrNameLst>
                                          <p:attrName>ppt_x</p:attrName>
                                          <p:attrName>ppt_y</p:attrName>
                                        </p:attrNameLst>
                                      </p:cBhvr>
                                      <p:rCtr x="-7238" y="11870"/>
                                    </p:animMotion>
                                  </p:childTnLst>
                                </p:cTn>
                              </p:par>
                              <p:par>
                                <p:cTn id="71" presetID="42" presetClass="path" presetSubtype="0" accel="50000" decel="50000" fill="hold" grpId="0" nodeType="withEffect">
                                  <p:stCondLst>
                                    <p:cond delay="0"/>
                                  </p:stCondLst>
                                  <p:childTnLst>
                                    <p:animMotion origin="layout" path="M -1.51902E-6 1.39355E-6 L 0.01711 0.53245 " pathEditMode="relative" rAng="0" ptsTypes="AA">
                                      <p:cBhvr>
                                        <p:cTn id="72" dur="2000" fill="hold"/>
                                        <p:tgtEl>
                                          <p:spTgt spid="140"/>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6" grpId="0" animBg="1"/>
      <p:bldP spid="77" grpId="0" animBg="1"/>
      <p:bldP spid="78" grpId="0" animBg="1"/>
      <p:bldP spid="79" grpId="0" animBg="1"/>
      <p:bldP spid="80" grpId="0" animBg="1"/>
      <p:bldP spid="82" grpId="0" animBg="1"/>
      <p:bldP spid="83" grpId="0" animBg="1"/>
      <p:bldP spid="84" grpId="0" animBg="1"/>
      <p:bldP spid="85" grpId="0" animBg="1"/>
      <p:bldP spid="86" grpId="0" animBg="1"/>
      <p:bldP spid="95" grpId="0" animBg="1"/>
      <p:bldP spid="96" grpId="0" animBg="1"/>
      <p:bldP spid="97" grpId="0" animBg="1"/>
      <p:bldP spid="98" grpId="0" animBg="1"/>
      <p:bldP spid="99" grpId="0" animBg="1"/>
      <p:bldP spid="100" grpId="0" animBg="1"/>
      <p:bldP spid="101" grpId="0" animBg="1"/>
      <p:bldP spid="125" grpId="0" animBg="1"/>
      <p:bldP spid="126" grpId="0" animBg="1"/>
      <p:bldP spid="128" grpId="0" animBg="1"/>
      <p:bldP spid="138" grpId="0" animBg="1"/>
      <p:bldP spid="14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8550" y="6335531"/>
            <a:ext cx="4902683" cy="49026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a:rPr>
              <a:t>Server</a:t>
            </a:r>
          </a:p>
        </p:txBody>
      </p:sp>
      <p:sp>
        <p:nvSpPr>
          <p:cNvPr id="7" name="Rectangle 6"/>
          <p:cNvSpPr/>
          <p:nvPr/>
        </p:nvSpPr>
        <p:spPr>
          <a:xfrm>
            <a:off x="578550" y="5845263"/>
            <a:ext cx="4902683" cy="4902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a:rPr>
              <a:t>Host OS</a:t>
            </a:r>
          </a:p>
        </p:txBody>
      </p:sp>
      <p:sp>
        <p:nvSpPr>
          <p:cNvPr id="8" name="Rectangle 7"/>
          <p:cNvSpPr/>
          <p:nvPr/>
        </p:nvSpPr>
        <p:spPr>
          <a:xfrm>
            <a:off x="578550" y="5354995"/>
            <a:ext cx="4902683" cy="49026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a:rPr>
              <a:t>Hypervisor</a:t>
            </a:r>
          </a:p>
        </p:txBody>
      </p:sp>
      <p:sp>
        <p:nvSpPr>
          <p:cNvPr id="10" name="Rectangle 9"/>
          <p:cNvSpPr/>
          <p:nvPr/>
        </p:nvSpPr>
        <p:spPr>
          <a:xfrm>
            <a:off x="6617181" y="6335531"/>
            <a:ext cx="4902683" cy="49026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a:rPr>
              <a:t>Server</a:t>
            </a:r>
          </a:p>
        </p:txBody>
      </p:sp>
      <p:sp>
        <p:nvSpPr>
          <p:cNvPr id="11" name="Rectangle 10"/>
          <p:cNvSpPr/>
          <p:nvPr/>
        </p:nvSpPr>
        <p:spPr>
          <a:xfrm>
            <a:off x="6617181" y="5845263"/>
            <a:ext cx="4902683" cy="4902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a:rPr>
              <a:t>Host OS</a:t>
            </a:r>
          </a:p>
        </p:txBody>
      </p:sp>
      <p:sp>
        <p:nvSpPr>
          <p:cNvPr id="12" name="Rectangle 11"/>
          <p:cNvSpPr/>
          <p:nvPr/>
        </p:nvSpPr>
        <p:spPr>
          <a:xfrm>
            <a:off x="6617181" y="5354995"/>
            <a:ext cx="4902683" cy="49026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a:rPr>
              <a:t>Docker Engine</a:t>
            </a:r>
          </a:p>
        </p:txBody>
      </p:sp>
      <p:sp>
        <p:nvSpPr>
          <p:cNvPr id="13" name="Rectangle 12"/>
          <p:cNvSpPr/>
          <p:nvPr/>
        </p:nvSpPr>
        <p:spPr>
          <a:xfrm>
            <a:off x="578552" y="2644100"/>
            <a:ext cx="1095894" cy="2710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a:rPr>
              <a:t>Guest OS</a:t>
            </a:r>
          </a:p>
        </p:txBody>
      </p:sp>
      <p:sp>
        <p:nvSpPr>
          <p:cNvPr id="14" name="Rectangle 13"/>
          <p:cNvSpPr/>
          <p:nvPr/>
        </p:nvSpPr>
        <p:spPr>
          <a:xfrm>
            <a:off x="2481946" y="2644100"/>
            <a:ext cx="1095894" cy="2710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a:rPr>
              <a:t>Guest OS</a:t>
            </a:r>
          </a:p>
        </p:txBody>
      </p:sp>
      <p:sp>
        <p:nvSpPr>
          <p:cNvPr id="15" name="Rectangle 14"/>
          <p:cNvSpPr/>
          <p:nvPr/>
        </p:nvSpPr>
        <p:spPr>
          <a:xfrm>
            <a:off x="4385340" y="2644100"/>
            <a:ext cx="1095894" cy="2710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a:rPr>
              <a:t>Guest OS</a:t>
            </a:r>
          </a:p>
        </p:txBody>
      </p:sp>
      <p:sp>
        <p:nvSpPr>
          <p:cNvPr id="16" name="Rectangle 15"/>
          <p:cNvSpPr/>
          <p:nvPr/>
        </p:nvSpPr>
        <p:spPr>
          <a:xfrm>
            <a:off x="578552" y="1836600"/>
            <a:ext cx="1097497" cy="807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632" dirty="0">
                <a:solidFill>
                  <a:srgbClr val="FFFFFF"/>
                </a:solidFill>
                <a:latin typeface="Segoe UI"/>
              </a:rPr>
              <a:t>Bins/Libs</a:t>
            </a:r>
            <a:endParaRPr lang="en-US" sz="1836" dirty="0">
              <a:solidFill>
                <a:srgbClr val="FFFFFF"/>
              </a:solidFill>
              <a:latin typeface="Segoe UI"/>
            </a:endParaRPr>
          </a:p>
        </p:txBody>
      </p:sp>
      <p:sp>
        <p:nvSpPr>
          <p:cNvPr id="18" name="Rectangle 17"/>
          <p:cNvSpPr/>
          <p:nvPr/>
        </p:nvSpPr>
        <p:spPr>
          <a:xfrm>
            <a:off x="2479539" y="1836596"/>
            <a:ext cx="1097497" cy="807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632" dirty="0">
                <a:solidFill>
                  <a:srgbClr val="FFFFFF"/>
                </a:solidFill>
                <a:latin typeface="Segoe UI"/>
              </a:rPr>
              <a:t>Bins/Libs</a:t>
            </a:r>
          </a:p>
        </p:txBody>
      </p:sp>
      <p:sp>
        <p:nvSpPr>
          <p:cNvPr id="19" name="Rectangle 18"/>
          <p:cNvSpPr/>
          <p:nvPr/>
        </p:nvSpPr>
        <p:spPr>
          <a:xfrm>
            <a:off x="4383737" y="1836599"/>
            <a:ext cx="1097497" cy="8075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632" dirty="0">
                <a:solidFill>
                  <a:srgbClr val="FFFFFF"/>
                </a:solidFill>
                <a:latin typeface="Segoe UI"/>
              </a:rPr>
              <a:t>Bins/Libs</a:t>
            </a:r>
          </a:p>
        </p:txBody>
      </p:sp>
      <p:sp>
        <p:nvSpPr>
          <p:cNvPr id="20" name="Rectangle 19"/>
          <p:cNvSpPr/>
          <p:nvPr/>
        </p:nvSpPr>
        <p:spPr>
          <a:xfrm>
            <a:off x="573737" y="250437"/>
            <a:ext cx="1097497" cy="15861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a:rPr>
              <a:t>App A</a:t>
            </a:r>
          </a:p>
        </p:txBody>
      </p:sp>
      <p:sp>
        <p:nvSpPr>
          <p:cNvPr id="21" name="Rectangle 20"/>
          <p:cNvSpPr/>
          <p:nvPr/>
        </p:nvSpPr>
        <p:spPr>
          <a:xfrm>
            <a:off x="2473119" y="264858"/>
            <a:ext cx="1097497" cy="15861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a:rPr>
              <a:t>App A’</a:t>
            </a:r>
          </a:p>
        </p:txBody>
      </p:sp>
      <p:sp>
        <p:nvSpPr>
          <p:cNvPr id="22" name="Rectangle 21"/>
          <p:cNvSpPr/>
          <p:nvPr/>
        </p:nvSpPr>
        <p:spPr>
          <a:xfrm>
            <a:off x="4383737" y="264858"/>
            <a:ext cx="1097497" cy="15861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a:rPr>
              <a:t>App B</a:t>
            </a:r>
          </a:p>
        </p:txBody>
      </p:sp>
      <p:sp>
        <p:nvSpPr>
          <p:cNvPr id="24" name="Rectangle 23"/>
          <p:cNvSpPr/>
          <p:nvPr/>
        </p:nvSpPr>
        <p:spPr>
          <a:xfrm>
            <a:off x="6617183" y="5037763"/>
            <a:ext cx="1171195" cy="30761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a:rPr>
              <a:t>Bins/Libs</a:t>
            </a:r>
          </a:p>
        </p:txBody>
      </p:sp>
      <p:sp>
        <p:nvSpPr>
          <p:cNvPr id="25" name="Rectangle 24"/>
          <p:cNvSpPr/>
          <p:nvPr/>
        </p:nvSpPr>
        <p:spPr>
          <a:xfrm>
            <a:off x="7932573" y="5037763"/>
            <a:ext cx="3587291" cy="3172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chemeClr val="tx1"/>
                </a:solidFill>
                <a:latin typeface="Segoe UI"/>
              </a:rPr>
              <a:t>Bins/Libs</a:t>
            </a:r>
          </a:p>
        </p:txBody>
      </p:sp>
      <p:sp>
        <p:nvSpPr>
          <p:cNvPr id="26" name="Rectangle 25"/>
          <p:cNvSpPr/>
          <p:nvPr/>
        </p:nvSpPr>
        <p:spPr>
          <a:xfrm>
            <a:off x="6617182" y="3576571"/>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latin typeface="Segoe UI"/>
              </a:rPr>
              <a:t>App A</a:t>
            </a:r>
          </a:p>
        </p:txBody>
      </p:sp>
      <p:sp>
        <p:nvSpPr>
          <p:cNvPr id="28" name="Rectangle 27"/>
          <p:cNvSpPr/>
          <p:nvPr/>
        </p:nvSpPr>
        <p:spPr>
          <a:xfrm>
            <a:off x="7338966" y="3581376"/>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latin typeface="Segoe UI"/>
              </a:rPr>
              <a:t>App A’</a:t>
            </a:r>
          </a:p>
        </p:txBody>
      </p:sp>
      <p:sp>
        <p:nvSpPr>
          <p:cNvPr id="29" name="Rectangle 28"/>
          <p:cNvSpPr/>
          <p:nvPr/>
        </p:nvSpPr>
        <p:spPr>
          <a:xfrm>
            <a:off x="7932575" y="3576570"/>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latin typeface="Segoe UI"/>
              </a:rPr>
              <a:t>App B</a:t>
            </a:r>
          </a:p>
        </p:txBody>
      </p:sp>
      <p:sp>
        <p:nvSpPr>
          <p:cNvPr id="30" name="Rectangle 29"/>
          <p:cNvSpPr/>
          <p:nvPr/>
        </p:nvSpPr>
        <p:spPr>
          <a:xfrm>
            <a:off x="8526183" y="3576569"/>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latin typeface="Segoe UI"/>
              </a:rPr>
              <a:t>App B’</a:t>
            </a:r>
          </a:p>
        </p:txBody>
      </p:sp>
      <p:sp>
        <p:nvSpPr>
          <p:cNvPr id="31" name="Rectangle 30"/>
          <p:cNvSpPr/>
          <p:nvPr/>
        </p:nvSpPr>
        <p:spPr>
          <a:xfrm>
            <a:off x="9211120" y="3576568"/>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latin typeface="Segoe UI"/>
              </a:rPr>
              <a:t>App B</a:t>
            </a:r>
          </a:p>
        </p:txBody>
      </p:sp>
      <p:sp>
        <p:nvSpPr>
          <p:cNvPr id="32" name="Rectangle 31"/>
          <p:cNvSpPr/>
          <p:nvPr/>
        </p:nvSpPr>
        <p:spPr>
          <a:xfrm>
            <a:off x="9804727" y="3576567"/>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latin typeface="Segoe UI"/>
              </a:rPr>
              <a:t>App B’</a:t>
            </a:r>
          </a:p>
        </p:txBody>
      </p:sp>
      <p:sp>
        <p:nvSpPr>
          <p:cNvPr id="33" name="Rectangle 32"/>
          <p:cNvSpPr/>
          <p:nvPr/>
        </p:nvSpPr>
        <p:spPr>
          <a:xfrm>
            <a:off x="10466427" y="3576567"/>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latin typeface="Segoe UI"/>
              </a:rPr>
              <a:t>App B</a:t>
            </a:r>
          </a:p>
        </p:txBody>
      </p:sp>
      <p:sp>
        <p:nvSpPr>
          <p:cNvPr id="34" name="Rectangle 33"/>
          <p:cNvSpPr/>
          <p:nvPr/>
        </p:nvSpPr>
        <p:spPr>
          <a:xfrm>
            <a:off x="11060037" y="3576566"/>
            <a:ext cx="450213" cy="14563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597"/>
            <a:r>
              <a:rPr lang="en-US" sz="1836" dirty="0">
                <a:solidFill>
                  <a:srgbClr val="FFFFFF"/>
                </a:solidFill>
                <a:latin typeface="Segoe UI"/>
              </a:rPr>
              <a:t>App B’</a:t>
            </a:r>
          </a:p>
        </p:txBody>
      </p:sp>
      <p:sp>
        <p:nvSpPr>
          <p:cNvPr id="35" name="TextBox 34"/>
          <p:cNvSpPr txBox="1"/>
          <p:nvPr/>
        </p:nvSpPr>
        <p:spPr>
          <a:xfrm>
            <a:off x="6519447" y="683027"/>
            <a:ext cx="5306433" cy="1438856"/>
          </a:xfrm>
          <a:prstGeom prst="rect">
            <a:avLst/>
          </a:prstGeom>
          <a:noFill/>
        </p:spPr>
        <p:txBody>
          <a:bodyPr wrap="square" rtlCol="0">
            <a:spAutoFit/>
          </a:bodyPr>
          <a:lstStyle/>
          <a:p>
            <a:pPr defTabSz="932597"/>
            <a:r>
              <a:rPr lang="en-US" sz="2856" dirty="0">
                <a:solidFill>
                  <a:srgbClr val="505050"/>
                </a:solidFill>
                <a:latin typeface="Segoe UI"/>
              </a:rPr>
              <a:t>Containers are isolated, but share OS and, where appropriate, bins/libraries</a:t>
            </a:r>
          </a:p>
        </p:txBody>
      </p:sp>
      <p:sp>
        <p:nvSpPr>
          <p:cNvPr id="36" name="Rectangle 35">
            <a:extLst>
              <a:ext uri="{FF2B5EF4-FFF2-40B4-BE49-F238E27FC236}">
                <a16:creationId xmlns:a16="http://schemas.microsoft.com/office/drawing/2014/main" id="{D09100C7-8DC8-443E-95B9-3187042C3955}"/>
              </a:ext>
            </a:extLst>
          </p:cNvPr>
          <p:cNvSpPr/>
          <p:nvPr/>
        </p:nvSpPr>
        <p:spPr>
          <a:xfrm>
            <a:off x="4383736" y="1836596"/>
            <a:ext cx="1097497" cy="807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632" dirty="0">
                <a:solidFill>
                  <a:srgbClr val="FFFFFF"/>
                </a:solidFill>
                <a:latin typeface="Segoe UI"/>
              </a:rPr>
              <a:t>Bins/Libs</a:t>
            </a:r>
          </a:p>
        </p:txBody>
      </p:sp>
    </p:spTree>
    <p:extLst>
      <p:ext uri="{BB962C8B-B14F-4D97-AF65-F5344CB8AC3E}">
        <p14:creationId xmlns:p14="http://schemas.microsoft.com/office/powerpoint/2010/main" val="194945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24" grpId="0" animBg="1"/>
      <p:bldP spid="25" grpId="0" animBg="1"/>
      <p:bldP spid="26" grpId="0" animBg="1"/>
      <p:bldP spid="28" grpId="0" animBg="1"/>
      <p:bldP spid="29" grpId="0" animBg="1"/>
      <p:bldP spid="30" grpId="0" animBg="1"/>
      <p:bldP spid="31" grpId="0" animBg="1"/>
      <p:bldP spid="32" grpId="0" animBg="1"/>
      <p:bldP spid="33" grpId="0" animBg="1"/>
      <p:bldP spid="34" grpId="0" animBg="1"/>
      <p:bldP spid="3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 Fabric (PaaS)</a:t>
            </a:r>
            <a:br>
              <a:rPr lang="en-US" dirty="0"/>
            </a:br>
            <a:r>
              <a:rPr lang="en-US" sz="2800" dirty="0"/>
              <a:t>A platform for reliable, hyperscale, microservice-based applications</a:t>
            </a:r>
          </a:p>
        </p:txBody>
      </p:sp>
      <p:sp>
        <p:nvSpPr>
          <p:cNvPr id="356" name="Right Arrow 355"/>
          <p:cNvSpPr/>
          <p:nvPr/>
        </p:nvSpPr>
        <p:spPr>
          <a:xfrm rot="5400000">
            <a:off x="1546168" y="3448171"/>
            <a:ext cx="668530" cy="762052"/>
          </a:xfrm>
          <a:prstGeom prst="rightArrow">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357" name="Right Arrow 356"/>
          <p:cNvSpPr/>
          <p:nvPr/>
        </p:nvSpPr>
        <p:spPr>
          <a:xfrm rot="5400000">
            <a:off x="5683391" y="3423829"/>
            <a:ext cx="706474" cy="806432"/>
          </a:xfrm>
          <a:prstGeom prst="rightArrow">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358" name="Right Arrow 357"/>
          <p:cNvSpPr/>
          <p:nvPr/>
        </p:nvSpPr>
        <p:spPr>
          <a:xfrm rot="5400000">
            <a:off x="10084858" y="3445147"/>
            <a:ext cx="667797" cy="742859"/>
          </a:xfrm>
          <a:prstGeom prst="rightArrow">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55" name="Hexagon 654"/>
          <p:cNvSpPr/>
          <p:nvPr/>
        </p:nvSpPr>
        <p:spPr>
          <a:xfrm>
            <a:off x="533880"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56" name="Hexagon 655"/>
          <p:cNvSpPr/>
          <p:nvPr/>
        </p:nvSpPr>
        <p:spPr>
          <a:xfrm>
            <a:off x="992900"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57" name="Hexagon 656"/>
          <p:cNvSpPr/>
          <p:nvPr/>
        </p:nvSpPr>
        <p:spPr>
          <a:xfrm>
            <a:off x="1454406"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58" name="Hexagon 657"/>
          <p:cNvSpPr/>
          <p:nvPr/>
        </p:nvSpPr>
        <p:spPr>
          <a:xfrm>
            <a:off x="1913426"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59" name="Hexagon 658"/>
          <p:cNvSpPr/>
          <p:nvPr/>
        </p:nvSpPr>
        <p:spPr>
          <a:xfrm>
            <a:off x="2376118"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60" name="Hexagon 659"/>
          <p:cNvSpPr/>
          <p:nvPr/>
        </p:nvSpPr>
        <p:spPr>
          <a:xfrm>
            <a:off x="2831466"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61" name="Hexagon 660"/>
          <p:cNvSpPr/>
          <p:nvPr/>
        </p:nvSpPr>
        <p:spPr>
          <a:xfrm>
            <a:off x="3289300"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62" name="Hexagon 661"/>
          <p:cNvSpPr/>
          <p:nvPr/>
        </p:nvSpPr>
        <p:spPr>
          <a:xfrm>
            <a:off x="3757308" y="2419411"/>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63" name="Hexagon 662"/>
          <p:cNvSpPr/>
          <p:nvPr/>
        </p:nvSpPr>
        <p:spPr>
          <a:xfrm>
            <a:off x="4219166"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64" name="Hexagon 663"/>
          <p:cNvSpPr/>
          <p:nvPr/>
        </p:nvSpPr>
        <p:spPr>
          <a:xfrm>
            <a:off x="4678186"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65" name="Hexagon 664"/>
          <p:cNvSpPr/>
          <p:nvPr/>
        </p:nvSpPr>
        <p:spPr>
          <a:xfrm>
            <a:off x="513969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66" name="Hexagon 665"/>
          <p:cNvSpPr/>
          <p:nvPr/>
        </p:nvSpPr>
        <p:spPr>
          <a:xfrm>
            <a:off x="559871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67" name="Hexagon 666"/>
          <p:cNvSpPr/>
          <p:nvPr/>
        </p:nvSpPr>
        <p:spPr>
          <a:xfrm>
            <a:off x="605773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68" name="Hexagon 667"/>
          <p:cNvSpPr/>
          <p:nvPr/>
        </p:nvSpPr>
        <p:spPr>
          <a:xfrm>
            <a:off x="6519646"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69" name="Hexagon 668"/>
          <p:cNvSpPr/>
          <p:nvPr/>
        </p:nvSpPr>
        <p:spPr>
          <a:xfrm>
            <a:off x="698115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70" name="Hexagon 669"/>
          <p:cNvSpPr/>
          <p:nvPr/>
        </p:nvSpPr>
        <p:spPr>
          <a:xfrm>
            <a:off x="7440172" y="2420732"/>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71" name="Hexagon 670"/>
          <p:cNvSpPr/>
          <p:nvPr/>
        </p:nvSpPr>
        <p:spPr>
          <a:xfrm>
            <a:off x="7904470"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72" name="Hexagon 671"/>
          <p:cNvSpPr/>
          <p:nvPr/>
        </p:nvSpPr>
        <p:spPr>
          <a:xfrm>
            <a:off x="8363962"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73" name="Hexagon 672"/>
          <p:cNvSpPr/>
          <p:nvPr/>
        </p:nvSpPr>
        <p:spPr>
          <a:xfrm>
            <a:off x="8817346"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74" name="Hexagon 673"/>
          <p:cNvSpPr/>
          <p:nvPr/>
        </p:nvSpPr>
        <p:spPr>
          <a:xfrm>
            <a:off x="9276366"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75" name="Hexagon 674"/>
          <p:cNvSpPr/>
          <p:nvPr/>
        </p:nvSpPr>
        <p:spPr>
          <a:xfrm>
            <a:off x="9736724"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76" name="Hexagon 675"/>
          <p:cNvSpPr/>
          <p:nvPr/>
        </p:nvSpPr>
        <p:spPr>
          <a:xfrm>
            <a:off x="10198638"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77" name="Hexagon 676"/>
          <p:cNvSpPr/>
          <p:nvPr/>
        </p:nvSpPr>
        <p:spPr>
          <a:xfrm>
            <a:off x="10656472"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78" name="Hexagon 677"/>
          <p:cNvSpPr/>
          <p:nvPr/>
        </p:nvSpPr>
        <p:spPr>
          <a:xfrm>
            <a:off x="11118386" y="2424276"/>
            <a:ext cx="274914" cy="247991"/>
          </a:xfrm>
          <a:prstGeom prst="hexagon">
            <a:avLst/>
          </a:prstGeom>
          <a:solidFill>
            <a:srgbClr val="662E93"/>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79" name="Rectangle 678"/>
          <p:cNvSpPr/>
          <p:nvPr/>
        </p:nvSpPr>
        <p:spPr>
          <a:xfrm>
            <a:off x="517310" y="2541205"/>
            <a:ext cx="11102801" cy="1045188"/>
          </a:xfrm>
          <a:prstGeom prst="rect">
            <a:avLst/>
          </a:prstGeom>
          <a:solidFill>
            <a:srgbClr val="662E93"/>
          </a:solidFill>
          <a:ln w="12700" cap="flat" cmpd="sng" algn="ctr">
            <a:noFill/>
            <a:prstDash val="solid"/>
            <a:miter lim="800000"/>
          </a:ln>
          <a:effectLst/>
        </p:spPr>
        <p:txBody>
          <a:bodyPr rtlCol="0" anchor="ctr"/>
          <a:lstStyle/>
          <a:p>
            <a:pPr algn="ctr" defTabSz="914400">
              <a:defRPr/>
            </a:pPr>
            <a:endParaRPr lang="en-US" b="1" kern="0">
              <a:solidFill>
                <a:srgbClr val="FFFFFF"/>
              </a:solidFill>
              <a:latin typeface="Calibri" panose="020F0502020204030204"/>
            </a:endParaRPr>
          </a:p>
        </p:txBody>
      </p:sp>
      <p:sp>
        <p:nvSpPr>
          <p:cNvPr id="680" name="TextBox 679"/>
          <p:cNvSpPr txBox="1"/>
          <p:nvPr/>
        </p:nvSpPr>
        <p:spPr>
          <a:xfrm>
            <a:off x="5076381" y="2535569"/>
            <a:ext cx="2317281" cy="523220"/>
          </a:xfrm>
          <a:prstGeom prst="rect">
            <a:avLst/>
          </a:prstGeom>
          <a:noFill/>
        </p:spPr>
        <p:txBody>
          <a:bodyPr wrap="square" rtlCol="0">
            <a:spAutoFit/>
          </a:bodyPr>
          <a:lstStyle/>
          <a:p>
            <a:pPr defTabSz="914400"/>
            <a:r>
              <a:rPr lang="en-US" sz="2800" b="1" dirty="0">
                <a:solidFill>
                  <a:srgbClr val="FFFFFF"/>
                </a:solidFill>
                <a:latin typeface="Segoe UI Light"/>
              </a:rPr>
              <a:t>Service Fabric</a:t>
            </a:r>
          </a:p>
        </p:txBody>
      </p:sp>
      <p:sp>
        <p:nvSpPr>
          <p:cNvPr id="689" name="TextBox 688"/>
          <p:cNvSpPr txBox="1"/>
          <p:nvPr/>
        </p:nvSpPr>
        <p:spPr>
          <a:xfrm>
            <a:off x="601369" y="2658663"/>
            <a:ext cx="1228250" cy="276999"/>
          </a:xfrm>
          <a:prstGeom prst="rect">
            <a:avLst/>
          </a:prstGeom>
          <a:noFill/>
        </p:spPr>
        <p:txBody>
          <a:bodyPr wrap="square" rtlCol="0">
            <a:spAutoFit/>
          </a:bodyPr>
          <a:lstStyle/>
          <a:p>
            <a:pPr defTabSz="914400"/>
            <a:r>
              <a:rPr lang="en-US" sz="1200" b="1" dirty="0">
                <a:solidFill>
                  <a:srgbClr val="FFFFFF"/>
                </a:solidFill>
                <a:latin typeface="Segoe UI Light"/>
              </a:rPr>
              <a:t>High Availability</a:t>
            </a:r>
          </a:p>
        </p:txBody>
      </p:sp>
      <p:sp>
        <p:nvSpPr>
          <p:cNvPr id="690" name="TextBox 689"/>
          <p:cNvSpPr txBox="1"/>
          <p:nvPr/>
        </p:nvSpPr>
        <p:spPr>
          <a:xfrm>
            <a:off x="2054364" y="3270459"/>
            <a:ext cx="1183360" cy="276999"/>
          </a:xfrm>
          <a:prstGeom prst="rect">
            <a:avLst/>
          </a:prstGeom>
          <a:noFill/>
        </p:spPr>
        <p:txBody>
          <a:bodyPr wrap="square" rtlCol="0">
            <a:spAutoFit/>
          </a:bodyPr>
          <a:lstStyle/>
          <a:p>
            <a:pPr defTabSz="914400"/>
            <a:r>
              <a:rPr lang="en-US" sz="1200" b="1" dirty="0">
                <a:solidFill>
                  <a:srgbClr val="FFFFFF"/>
                </a:solidFill>
                <a:latin typeface="Segoe UI Light"/>
              </a:rPr>
              <a:t>Hyper-Scale</a:t>
            </a:r>
          </a:p>
        </p:txBody>
      </p:sp>
      <p:sp>
        <p:nvSpPr>
          <p:cNvPr id="691" name="TextBox 690"/>
          <p:cNvSpPr txBox="1"/>
          <p:nvPr/>
        </p:nvSpPr>
        <p:spPr>
          <a:xfrm>
            <a:off x="2005590" y="2695045"/>
            <a:ext cx="1403892" cy="276999"/>
          </a:xfrm>
          <a:prstGeom prst="rect">
            <a:avLst/>
          </a:prstGeom>
          <a:noFill/>
        </p:spPr>
        <p:txBody>
          <a:bodyPr wrap="square" rtlCol="0">
            <a:spAutoFit/>
          </a:bodyPr>
          <a:lstStyle/>
          <a:p>
            <a:pPr defTabSz="914400"/>
            <a:r>
              <a:rPr lang="en-US" sz="1200" b="1" dirty="0">
                <a:solidFill>
                  <a:srgbClr val="FFFFFF"/>
                </a:solidFill>
                <a:latin typeface="Segoe UI Light"/>
              </a:rPr>
              <a:t>Hybrid Operations</a:t>
            </a:r>
          </a:p>
        </p:txBody>
      </p:sp>
      <p:sp>
        <p:nvSpPr>
          <p:cNvPr id="692" name="TextBox 691"/>
          <p:cNvSpPr txBox="1"/>
          <p:nvPr/>
        </p:nvSpPr>
        <p:spPr>
          <a:xfrm>
            <a:off x="2565972" y="3007272"/>
            <a:ext cx="1074784" cy="276999"/>
          </a:xfrm>
          <a:prstGeom prst="rect">
            <a:avLst/>
          </a:prstGeom>
          <a:noFill/>
        </p:spPr>
        <p:txBody>
          <a:bodyPr wrap="square" rtlCol="0">
            <a:spAutoFit/>
          </a:bodyPr>
          <a:lstStyle/>
          <a:p>
            <a:pPr defTabSz="914400"/>
            <a:r>
              <a:rPr lang="en-US" sz="1200" b="1" dirty="0">
                <a:solidFill>
                  <a:srgbClr val="FFFFFF"/>
                </a:solidFill>
                <a:latin typeface="Segoe UI Light"/>
              </a:rPr>
              <a:t>High Density</a:t>
            </a:r>
          </a:p>
        </p:txBody>
      </p:sp>
      <p:grpSp>
        <p:nvGrpSpPr>
          <p:cNvPr id="5" name="Group 4"/>
          <p:cNvGrpSpPr/>
          <p:nvPr/>
        </p:nvGrpSpPr>
        <p:grpSpPr>
          <a:xfrm>
            <a:off x="534536" y="1849823"/>
            <a:ext cx="11085575" cy="654902"/>
            <a:chOff x="534536" y="1849823"/>
            <a:chExt cx="11085575" cy="654902"/>
          </a:xfrm>
        </p:grpSpPr>
        <p:sp>
          <p:nvSpPr>
            <p:cNvPr id="370" name="Hexagon 369"/>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371" name="Hexagon 370"/>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372" name="Hexagon 371"/>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373" name="Hexagon 372"/>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374" name="Straight Connector 373"/>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382" name="Hexagon 381"/>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383" name="Hexagon 382"/>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384" name="Hexagon 383"/>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385" name="Hexagon 384"/>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386" name="Straight Connector 385"/>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394" name="Hexagon 393"/>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395" name="Hexagon 394"/>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396" name="Hexagon 395"/>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397" name="Hexagon 396"/>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398" name="Straight Connector 397"/>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406" name="Hexagon 405"/>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07" name="Hexagon 406"/>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08" name="Hexagon 407"/>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09" name="Hexagon 408"/>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410" name="Straight Connector 409"/>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418" name="Hexagon 417"/>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19" name="Hexagon 418"/>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20" name="Hexagon 419"/>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21" name="Hexagon 420"/>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422" name="Straight Connector 421"/>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430" name="Hexagon 429"/>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31" name="Hexagon 430"/>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32" name="Hexagon 431"/>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33" name="Hexagon 432"/>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434" name="Straight Connector 433"/>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442" name="Hexagon 441"/>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43" name="Hexagon 442"/>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44" name="Hexagon 443"/>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45" name="Hexagon 444"/>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446" name="Straight Connector 445"/>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454" name="Hexagon 453"/>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55" name="Hexagon 454"/>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56" name="Hexagon 455"/>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57" name="Hexagon 456"/>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458" name="Straight Connector 457"/>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466" name="Hexagon 465"/>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67" name="Hexagon 466"/>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68" name="Hexagon 467"/>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69" name="Hexagon 468"/>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470" name="Straight Connector 469"/>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478" name="Hexagon 477"/>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79" name="Hexagon 478"/>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80" name="Hexagon 479"/>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81" name="Hexagon 480"/>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482" name="Straight Connector 481"/>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490" name="Hexagon 489"/>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91" name="Hexagon 490"/>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92" name="Hexagon 491"/>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493" name="Hexagon 492"/>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494" name="Straight Connector 493"/>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502" name="Hexagon 501"/>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03" name="Hexagon 502"/>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04" name="Hexagon 503"/>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05" name="Hexagon 504"/>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506" name="Straight Connector 505"/>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514" name="Hexagon 513"/>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15" name="Hexagon 514"/>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16" name="Hexagon 515"/>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17" name="Hexagon 516"/>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518" name="Straight Connector 517"/>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526" name="Hexagon 525"/>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27" name="Hexagon 526"/>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28" name="Hexagon 527"/>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29" name="Hexagon 528"/>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530" name="Straight Connector 529"/>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538" name="Hexagon 537"/>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39" name="Hexagon 538"/>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40" name="Hexagon 539"/>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41" name="Hexagon 540"/>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542" name="Straight Connector 541"/>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550" name="Hexagon 549"/>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51" name="Hexagon 550"/>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52" name="Hexagon 551"/>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53" name="Hexagon 552"/>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554" name="Straight Connector 553"/>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562" name="Hexagon 561"/>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63" name="Hexagon 562"/>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64" name="Hexagon 563"/>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65" name="Hexagon 564"/>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566" name="Straight Connector 565"/>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574" name="Hexagon 573"/>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75" name="Hexagon 574"/>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76" name="Hexagon 575"/>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77" name="Hexagon 576"/>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578" name="Straight Connector 577"/>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586" name="Hexagon 585"/>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87" name="Hexagon 586"/>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88" name="Hexagon 587"/>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89" name="Hexagon 588"/>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590" name="Straight Connector 589"/>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598" name="Hexagon 597"/>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599" name="Hexagon 598"/>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00" name="Hexagon 599"/>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01" name="Hexagon 600"/>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602" name="Straight Connector 601"/>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610" name="Hexagon 609"/>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11" name="Hexagon 610"/>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12" name="Hexagon 611"/>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13" name="Hexagon 612"/>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614" name="Straight Connector 613"/>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622" name="Hexagon 621"/>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23" name="Hexagon 622"/>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24" name="Hexagon 623"/>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25" name="Hexagon 624"/>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626" name="Straight Connector 625"/>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634" name="Hexagon 633"/>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35" name="Hexagon 634"/>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36" name="Hexagon 635"/>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37" name="Hexagon 636"/>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638" name="Straight Connector 637"/>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642" name="Straight Connector 641"/>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646" name="Hexagon 645"/>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47" name="Hexagon 646"/>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48" name="Hexagon 647"/>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sp>
          <p:nvSpPr>
            <p:cNvPr id="649" name="Hexagon 648"/>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400">
                <a:defRPr/>
              </a:pPr>
              <a:endParaRPr lang="en-US" kern="0">
                <a:solidFill>
                  <a:srgbClr val="FFFFFF"/>
                </a:solidFill>
                <a:latin typeface="Calibri" panose="020F0502020204030204"/>
              </a:endParaRPr>
            </a:p>
          </p:txBody>
        </p:sp>
        <p:cxnSp>
          <p:nvCxnSpPr>
            <p:cNvPr id="650" name="Straight Connector 649"/>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652" name="Straight Connector 651"/>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693" name="TextBox 692"/>
            <p:cNvSpPr txBox="1"/>
            <p:nvPr/>
          </p:nvSpPr>
          <p:spPr>
            <a:xfrm>
              <a:off x="5018187" y="1896191"/>
              <a:ext cx="2784226" cy="523220"/>
            </a:xfrm>
            <a:prstGeom prst="rect">
              <a:avLst/>
            </a:prstGeom>
            <a:noFill/>
          </p:spPr>
          <p:txBody>
            <a:bodyPr wrap="square" rtlCol="0">
              <a:spAutoFit/>
            </a:bodyPr>
            <a:lstStyle/>
            <a:p>
              <a:pPr defTabSz="914400"/>
              <a:r>
                <a:rPr lang="en-US" sz="2800" dirty="0" err="1">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800" dirty="0">
                <a:latin typeface="Segoe UI Semibold" panose="020B0702040204020203" pitchFamily="34" charset="0"/>
                <a:ea typeface="Segoe UI Black" panose="020B0A02040204020203" pitchFamily="34" charset="0"/>
                <a:cs typeface="Segoe UI Semibold" panose="020B0702040204020203" pitchFamily="34" charset="0"/>
              </a:endParaRPr>
            </a:p>
          </p:txBody>
        </p:sp>
      </p:grpSp>
      <p:sp>
        <p:nvSpPr>
          <p:cNvPr id="694" name="TextBox 693"/>
          <p:cNvSpPr txBox="1"/>
          <p:nvPr/>
        </p:nvSpPr>
        <p:spPr>
          <a:xfrm>
            <a:off x="3956834" y="2964163"/>
            <a:ext cx="1339233" cy="276999"/>
          </a:xfrm>
          <a:prstGeom prst="rect">
            <a:avLst/>
          </a:prstGeom>
          <a:noFill/>
        </p:spPr>
        <p:txBody>
          <a:bodyPr wrap="square" rtlCol="0">
            <a:spAutoFit/>
          </a:bodyPr>
          <a:lstStyle/>
          <a:p>
            <a:pPr defTabSz="914400"/>
            <a:r>
              <a:rPr lang="en-US" sz="1200" b="1" dirty="0">
                <a:solidFill>
                  <a:srgbClr val="FFFFFF"/>
                </a:solidFill>
                <a:latin typeface="Segoe UI Light"/>
              </a:rPr>
              <a:t>Rolling Upgrades</a:t>
            </a:r>
          </a:p>
        </p:txBody>
      </p:sp>
      <p:sp>
        <p:nvSpPr>
          <p:cNvPr id="695" name="TextBox 694"/>
          <p:cNvSpPr txBox="1"/>
          <p:nvPr/>
        </p:nvSpPr>
        <p:spPr>
          <a:xfrm>
            <a:off x="5319489" y="3229336"/>
            <a:ext cx="1339233" cy="276999"/>
          </a:xfrm>
          <a:prstGeom prst="rect">
            <a:avLst/>
          </a:prstGeom>
          <a:noFill/>
        </p:spPr>
        <p:txBody>
          <a:bodyPr wrap="square" rtlCol="0">
            <a:spAutoFit/>
          </a:bodyPr>
          <a:lstStyle/>
          <a:p>
            <a:pPr defTabSz="914400"/>
            <a:r>
              <a:rPr lang="en-US" sz="1200" b="1" dirty="0" err="1">
                <a:solidFill>
                  <a:srgbClr val="FFFFFF"/>
                </a:solidFill>
                <a:latin typeface="Segoe UI Light"/>
              </a:rPr>
              <a:t>Stateful</a:t>
            </a:r>
            <a:r>
              <a:rPr lang="en-US" sz="1200" b="1" dirty="0">
                <a:solidFill>
                  <a:srgbClr val="FFFFFF"/>
                </a:solidFill>
                <a:latin typeface="Segoe UI Light"/>
              </a:rPr>
              <a:t> services</a:t>
            </a:r>
          </a:p>
        </p:txBody>
      </p:sp>
      <p:sp>
        <p:nvSpPr>
          <p:cNvPr id="696" name="TextBox 695"/>
          <p:cNvSpPr txBox="1"/>
          <p:nvPr/>
        </p:nvSpPr>
        <p:spPr>
          <a:xfrm>
            <a:off x="5822153" y="2995210"/>
            <a:ext cx="1339233" cy="276999"/>
          </a:xfrm>
          <a:prstGeom prst="rect">
            <a:avLst/>
          </a:prstGeom>
          <a:noFill/>
        </p:spPr>
        <p:txBody>
          <a:bodyPr wrap="square" rtlCol="0">
            <a:spAutoFit/>
          </a:bodyPr>
          <a:lstStyle/>
          <a:p>
            <a:pPr defTabSz="914400"/>
            <a:r>
              <a:rPr lang="en-US" sz="1200" b="1" dirty="0">
                <a:solidFill>
                  <a:srgbClr val="FFFFFF"/>
                </a:solidFill>
                <a:latin typeface="Segoe UI Light"/>
              </a:rPr>
              <a:t>Low Latency</a:t>
            </a:r>
          </a:p>
        </p:txBody>
      </p:sp>
      <p:sp>
        <p:nvSpPr>
          <p:cNvPr id="697" name="TextBox 696"/>
          <p:cNvSpPr txBox="1"/>
          <p:nvPr/>
        </p:nvSpPr>
        <p:spPr>
          <a:xfrm>
            <a:off x="7613395" y="3090909"/>
            <a:ext cx="1339233" cy="461665"/>
          </a:xfrm>
          <a:prstGeom prst="rect">
            <a:avLst/>
          </a:prstGeom>
          <a:noFill/>
        </p:spPr>
        <p:txBody>
          <a:bodyPr wrap="square" rtlCol="0">
            <a:spAutoFit/>
          </a:bodyPr>
          <a:lstStyle/>
          <a:p>
            <a:pPr algn="ctr" defTabSz="914400"/>
            <a:r>
              <a:rPr lang="en-US" sz="1200" b="1" dirty="0">
                <a:solidFill>
                  <a:srgbClr val="FFFFFF"/>
                </a:solidFill>
                <a:latin typeface="Segoe UI Light"/>
              </a:rPr>
              <a:t>Fast startup &amp; shutdown</a:t>
            </a:r>
          </a:p>
        </p:txBody>
      </p:sp>
      <p:sp>
        <p:nvSpPr>
          <p:cNvPr id="698" name="TextBox 697"/>
          <p:cNvSpPr txBox="1"/>
          <p:nvPr/>
        </p:nvSpPr>
        <p:spPr>
          <a:xfrm>
            <a:off x="8567359" y="2574977"/>
            <a:ext cx="1741930" cy="461665"/>
          </a:xfrm>
          <a:prstGeom prst="rect">
            <a:avLst/>
          </a:prstGeom>
          <a:noFill/>
        </p:spPr>
        <p:txBody>
          <a:bodyPr wrap="square" rtlCol="0">
            <a:spAutoFit/>
          </a:bodyPr>
          <a:lstStyle/>
          <a:p>
            <a:pPr defTabSz="914400"/>
            <a:r>
              <a:rPr lang="en-US" sz="1200" b="1" dirty="0">
                <a:solidFill>
                  <a:srgbClr val="FFFFFF"/>
                </a:solidFill>
                <a:latin typeface="Segoe UI Light"/>
              </a:rPr>
              <a:t>Container Orchestration &amp; lifecycle management</a:t>
            </a:r>
          </a:p>
        </p:txBody>
      </p:sp>
      <p:sp>
        <p:nvSpPr>
          <p:cNvPr id="699" name="TextBox 698"/>
          <p:cNvSpPr txBox="1"/>
          <p:nvPr/>
        </p:nvSpPr>
        <p:spPr>
          <a:xfrm>
            <a:off x="10047328" y="3046748"/>
            <a:ext cx="1557236" cy="276999"/>
          </a:xfrm>
          <a:prstGeom prst="rect">
            <a:avLst/>
          </a:prstGeom>
          <a:noFill/>
        </p:spPr>
        <p:txBody>
          <a:bodyPr wrap="square" rtlCol="0">
            <a:spAutoFit/>
          </a:bodyPr>
          <a:lstStyle/>
          <a:p>
            <a:pPr algn="ctr" defTabSz="914400"/>
            <a:r>
              <a:rPr lang="en-US" sz="1200" b="1" dirty="0">
                <a:solidFill>
                  <a:srgbClr val="FFFFFF"/>
                </a:solidFill>
                <a:latin typeface="Segoe UI Light"/>
              </a:rPr>
              <a:t>Replication &amp; Failover</a:t>
            </a:r>
          </a:p>
        </p:txBody>
      </p:sp>
      <p:sp>
        <p:nvSpPr>
          <p:cNvPr id="700" name="TextBox 699"/>
          <p:cNvSpPr txBox="1"/>
          <p:nvPr/>
        </p:nvSpPr>
        <p:spPr>
          <a:xfrm>
            <a:off x="677119" y="2926651"/>
            <a:ext cx="1183360" cy="646331"/>
          </a:xfrm>
          <a:prstGeom prst="rect">
            <a:avLst/>
          </a:prstGeom>
          <a:noFill/>
        </p:spPr>
        <p:txBody>
          <a:bodyPr wrap="square" rtlCol="0">
            <a:spAutoFit/>
          </a:bodyPr>
          <a:lstStyle/>
          <a:p>
            <a:pPr algn="ctr" defTabSz="914400"/>
            <a:r>
              <a:rPr lang="en-US" sz="1200" b="1" dirty="0">
                <a:solidFill>
                  <a:srgbClr val="FFFFFF"/>
                </a:solidFill>
                <a:latin typeface="Segoe UI Light"/>
              </a:rPr>
              <a:t>Simple programming models</a:t>
            </a:r>
          </a:p>
        </p:txBody>
      </p:sp>
      <p:sp>
        <p:nvSpPr>
          <p:cNvPr id="701" name="TextBox 700"/>
          <p:cNvSpPr txBox="1"/>
          <p:nvPr/>
        </p:nvSpPr>
        <p:spPr>
          <a:xfrm>
            <a:off x="8926083" y="3205679"/>
            <a:ext cx="1702612" cy="276999"/>
          </a:xfrm>
          <a:prstGeom prst="rect">
            <a:avLst/>
          </a:prstGeom>
          <a:noFill/>
        </p:spPr>
        <p:txBody>
          <a:bodyPr wrap="square" rtlCol="0">
            <a:spAutoFit/>
          </a:bodyPr>
          <a:lstStyle/>
          <a:p>
            <a:pPr defTabSz="914400"/>
            <a:r>
              <a:rPr lang="en-US" sz="1200" b="1" dirty="0">
                <a:solidFill>
                  <a:srgbClr val="FFFFFF"/>
                </a:solidFill>
                <a:latin typeface="Segoe UI Light"/>
              </a:rPr>
              <a:t>Resource balancing</a:t>
            </a:r>
          </a:p>
        </p:txBody>
      </p:sp>
      <p:sp>
        <p:nvSpPr>
          <p:cNvPr id="702" name="TextBox 701"/>
          <p:cNvSpPr txBox="1"/>
          <p:nvPr/>
        </p:nvSpPr>
        <p:spPr>
          <a:xfrm>
            <a:off x="10419379" y="2693607"/>
            <a:ext cx="1403892" cy="276999"/>
          </a:xfrm>
          <a:prstGeom prst="rect">
            <a:avLst/>
          </a:prstGeom>
          <a:noFill/>
        </p:spPr>
        <p:txBody>
          <a:bodyPr wrap="square" rtlCol="0">
            <a:spAutoFit/>
          </a:bodyPr>
          <a:lstStyle/>
          <a:p>
            <a:pPr defTabSz="914400"/>
            <a:r>
              <a:rPr lang="en-US" sz="1200" b="1" dirty="0">
                <a:solidFill>
                  <a:srgbClr val="FFFFFF"/>
                </a:solidFill>
                <a:latin typeface="Segoe UI Light"/>
              </a:rPr>
              <a:t>Self-healing</a:t>
            </a:r>
          </a:p>
        </p:txBody>
      </p:sp>
      <p:sp>
        <p:nvSpPr>
          <p:cNvPr id="703" name="TextBox 702"/>
          <p:cNvSpPr txBox="1"/>
          <p:nvPr/>
        </p:nvSpPr>
        <p:spPr>
          <a:xfrm>
            <a:off x="3539141" y="2655701"/>
            <a:ext cx="1359678" cy="276999"/>
          </a:xfrm>
          <a:prstGeom prst="rect">
            <a:avLst/>
          </a:prstGeom>
          <a:noFill/>
        </p:spPr>
        <p:txBody>
          <a:bodyPr wrap="square" rtlCol="0">
            <a:spAutoFit/>
          </a:bodyPr>
          <a:lstStyle/>
          <a:p>
            <a:pPr defTabSz="914400"/>
            <a:r>
              <a:rPr lang="en-US" sz="1200" b="1" dirty="0">
                <a:solidFill>
                  <a:srgbClr val="FFFFFF"/>
                </a:solidFill>
                <a:latin typeface="Segoe UI Light"/>
              </a:rPr>
              <a:t>Data Partitioning</a:t>
            </a:r>
          </a:p>
        </p:txBody>
      </p:sp>
      <p:sp>
        <p:nvSpPr>
          <p:cNvPr id="704" name="TextBox 703"/>
          <p:cNvSpPr txBox="1"/>
          <p:nvPr/>
        </p:nvSpPr>
        <p:spPr>
          <a:xfrm>
            <a:off x="3594503" y="3276100"/>
            <a:ext cx="1538464" cy="276999"/>
          </a:xfrm>
          <a:prstGeom prst="rect">
            <a:avLst/>
          </a:prstGeom>
          <a:noFill/>
        </p:spPr>
        <p:txBody>
          <a:bodyPr wrap="square" rtlCol="0">
            <a:spAutoFit/>
          </a:bodyPr>
          <a:lstStyle/>
          <a:p>
            <a:pPr defTabSz="914400"/>
            <a:r>
              <a:rPr lang="en-US" sz="1200" b="1" dirty="0">
                <a:solidFill>
                  <a:srgbClr val="FFFFFF"/>
                </a:solidFill>
                <a:latin typeface="Segoe UI Light"/>
              </a:rPr>
              <a:t>Automated Rollback</a:t>
            </a:r>
          </a:p>
        </p:txBody>
      </p:sp>
      <p:sp>
        <p:nvSpPr>
          <p:cNvPr id="705" name="TextBox 704"/>
          <p:cNvSpPr txBox="1"/>
          <p:nvPr/>
        </p:nvSpPr>
        <p:spPr>
          <a:xfrm>
            <a:off x="7343618" y="2594853"/>
            <a:ext cx="1339233" cy="461665"/>
          </a:xfrm>
          <a:prstGeom prst="rect">
            <a:avLst/>
          </a:prstGeom>
          <a:noFill/>
        </p:spPr>
        <p:txBody>
          <a:bodyPr wrap="square" rtlCol="0">
            <a:spAutoFit/>
          </a:bodyPr>
          <a:lstStyle/>
          <a:p>
            <a:pPr algn="ctr" defTabSz="914400"/>
            <a:r>
              <a:rPr lang="en-US" sz="1200" b="1" dirty="0">
                <a:solidFill>
                  <a:srgbClr val="FFFFFF"/>
                </a:solidFill>
                <a:latin typeface="Segoe UI Light"/>
              </a:rPr>
              <a:t>Health Monitoring</a:t>
            </a:r>
          </a:p>
        </p:txBody>
      </p:sp>
      <p:sp>
        <p:nvSpPr>
          <p:cNvPr id="706" name="TextBox 705"/>
          <p:cNvSpPr txBox="1"/>
          <p:nvPr/>
        </p:nvSpPr>
        <p:spPr>
          <a:xfrm>
            <a:off x="6853358" y="3007272"/>
            <a:ext cx="1359678" cy="461665"/>
          </a:xfrm>
          <a:prstGeom prst="rect">
            <a:avLst/>
          </a:prstGeom>
          <a:noFill/>
        </p:spPr>
        <p:txBody>
          <a:bodyPr wrap="square" rtlCol="0">
            <a:spAutoFit/>
          </a:bodyPr>
          <a:lstStyle/>
          <a:p>
            <a:pPr defTabSz="914400"/>
            <a:r>
              <a:rPr lang="en-US" sz="1200" b="1" dirty="0">
                <a:solidFill>
                  <a:srgbClr val="FFFFFF"/>
                </a:solidFill>
                <a:latin typeface="Segoe UI Light"/>
              </a:rPr>
              <a:t>Placement Constraints</a:t>
            </a:r>
          </a:p>
        </p:txBody>
      </p:sp>
      <p:grpSp>
        <p:nvGrpSpPr>
          <p:cNvPr id="2" name="Group 1"/>
          <p:cNvGrpSpPr/>
          <p:nvPr/>
        </p:nvGrpSpPr>
        <p:grpSpPr>
          <a:xfrm>
            <a:off x="896085" y="4299331"/>
            <a:ext cx="2303462" cy="1836737"/>
            <a:chOff x="896085" y="4299331"/>
            <a:chExt cx="2303462" cy="1836737"/>
          </a:xfrm>
        </p:grpSpPr>
        <p:sp>
          <p:nvSpPr>
            <p:cNvPr id="725" name="TextBox 724"/>
            <p:cNvSpPr txBox="1"/>
            <p:nvPr/>
          </p:nvSpPr>
          <p:spPr bwMode="auto">
            <a:xfrm>
              <a:off x="1405672" y="5509006"/>
              <a:ext cx="1284288" cy="627062"/>
            </a:xfrm>
            <a:prstGeom prst="rect">
              <a:avLst/>
            </a:prstGeom>
            <a:noFill/>
          </p:spPr>
          <p:txBody>
            <a:bodyPr lIns="182880" tIns="146304" rIns="182880" bIns="146304">
              <a:spAutoFit/>
            </a:bodyPr>
            <a:lstStyle/>
            <a:p>
              <a:pPr defTabSz="932742" eaLnBrk="1" fontAlgn="auto" hangingPunct="1">
                <a:lnSpc>
                  <a:spcPct val="90000"/>
                </a:lnSpc>
                <a:spcBef>
                  <a:spcPts val="0"/>
                </a:spcBef>
                <a:spcAft>
                  <a:spcPts val="600"/>
                </a:spcAft>
                <a:defRPr/>
              </a:pPr>
              <a:r>
                <a:rPr lang="en-US" sz="2400" kern="0" dirty="0">
                  <a:solidFill>
                    <a:prstClr val="black"/>
                  </a:solidFill>
                  <a:latin typeface="Segoe UI"/>
                  <a:ea typeface="MS PGothic" pitchFamily="34" charset="-128"/>
                  <a:cs typeface="+mn-cs"/>
                </a:rPr>
                <a:t>Azure</a:t>
              </a:r>
            </a:p>
          </p:txBody>
        </p:sp>
        <p:sp>
          <p:nvSpPr>
            <p:cNvPr id="726" name="Freeform 725"/>
            <p:cNvSpPr>
              <a:spLocks/>
            </p:cNvSpPr>
            <p:nvPr/>
          </p:nvSpPr>
          <p:spPr bwMode="auto">
            <a:xfrm>
              <a:off x="896085" y="4299331"/>
              <a:ext cx="2303462" cy="127476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ED7D31">
                <a:lumMod val="50000"/>
                <a:lumOff val="50000"/>
              </a:srgbClr>
            </a:solidFill>
            <a:ln>
              <a:noFill/>
            </a:ln>
          </p:spPr>
          <p:txBody>
            <a:bodyPr/>
            <a:lstStyle/>
            <a:p>
              <a:pPr defTabSz="932742" eaLnBrk="1" fontAlgn="auto" hangingPunct="1">
                <a:spcBef>
                  <a:spcPts val="0"/>
                </a:spcBef>
                <a:spcAft>
                  <a:spcPts val="0"/>
                </a:spcAft>
                <a:defRPr/>
              </a:pPr>
              <a:endParaRPr lang="en-US" kern="0">
                <a:solidFill>
                  <a:prstClr val="black"/>
                </a:solidFill>
                <a:latin typeface="Segoe UI"/>
                <a:ea typeface="MS PGothic" pitchFamily="34" charset="-128"/>
                <a:cs typeface="+mn-cs"/>
              </a:endParaRPr>
            </a:p>
          </p:txBody>
        </p:sp>
      </p:grpSp>
      <p:grpSp>
        <p:nvGrpSpPr>
          <p:cNvPr id="729" name="Group 728"/>
          <p:cNvGrpSpPr>
            <a:grpSpLocks/>
          </p:cNvGrpSpPr>
          <p:nvPr/>
        </p:nvGrpSpPr>
        <p:grpSpPr bwMode="auto">
          <a:xfrm>
            <a:off x="4898819" y="4163460"/>
            <a:ext cx="2565400" cy="2045051"/>
            <a:chOff x="4935683" y="4831160"/>
            <a:chExt cx="2564826" cy="2045697"/>
          </a:xfrm>
        </p:grpSpPr>
        <p:sp>
          <p:nvSpPr>
            <p:cNvPr id="730" name="TextBox 729"/>
            <p:cNvSpPr txBox="1"/>
            <p:nvPr/>
          </p:nvSpPr>
          <p:spPr>
            <a:xfrm>
              <a:off x="4935683" y="6249597"/>
              <a:ext cx="2564826" cy="627260"/>
            </a:xfrm>
            <a:prstGeom prst="rect">
              <a:avLst/>
            </a:prstGeom>
            <a:noFill/>
          </p:spPr>
          <p:txBody>
            <a:bodyPr lIns="182880" tIns="146304" rIns="182880" bIns="146304">
              <a:spAutoFit/>
            </a:bodyPr>
            <a:lstStyle/>
            <a:p>
              <a:pPr algn="ctr" defTabSz="932742" eaLnBrk="1" fontAlgn="auto" hangingPunct="1">
                <a:lnSpc>
                  <a:spcPct val="90000"/>
                </a:lnSpc>
                <a:spcBef>
                  <a:spcPts val="0"/>
                </a:spcBef>
                <a:spcAft>
                  <a:spcPts val="600"/>
                </a:spcAft>
                <a:defRPr/>
              </a:pPr>
              <a:r>
                <a:rPr lang="en-US" sz="2400" kern="0" dirty="0">
                  <a:solidFill>
                    <a:prstClr val="black"/>
                  </a:solidFill>
                  <a:latin typeface="Segoe UI"/>
                  <a:ea typeface="MS PGothic" pitchFamily="34" charset="-128"/>
                  <a:cs typeface="+mn-cs"/>
                </a:rPr>
                <a:t>Private cloud</a:t>
              </a:r>
            </a:p>
          </p:txBody>
        </p:sp>
        <p:grpSp>
          <p:nvGrpSpPr>
            <p:cNvPr id="732" name="Group 8"/>
            <p:cNvGrpSpPr>
              <a:grpSpLocks noChangeAspect="1"/>
            </p:cNvGrpSpPr>
            <p:nvPr/>
          </p:nvGrpSpPr>
          <p:grpSpPr bwMode="auto">
            <a:xfrm>
              <a:off x="5313388" y="4831160"/>
              <a:ext cx="1809416" cy="1808295"/>
              <a:chOff x="4385" y="3099"/>
              <a:chExt cx="1613" cy="1612"/>
            </a:xfrm>
          </p:grpSpPr>
          <p:sp>
            <p:nvSpPr>
              <p:cNvPr id="73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32742" eaLnBrk="1" fontAlgn="auto" hangingPunct="1">
                  <a:spcBef>
                    <a:spcPts val="0"/>
                  </a:spcBef>
                  <a:spcAft>
                    <a:spcPts val="0"/>
                  </a:spcAft>
                  <a:defRPr/>
                </a:pPr>
                <a:endParaRPr lang="en-US" kern="0">
                  <a:solidFill>
                    <a:prstClr val="black"/>
                  </a:solidFill>
                  <a:latin typeface="Segoe UI"/>
                  <a:ea typeface="MS PGothic" pitchFamily="34" charset="-128"/>
                  <a:cs typeface="+mn-cs"/>
                </a:endParaRPr>
              </a:p>
            </p:txBody>
          </p:sp>
          <p:sp>
            <p:nvSpPr>
              <p:cNvPr id="734" name="Rectangle 9"/>
              <p:cNvSpPr>
                <a:spLocks noChangeArrowheads="1"/>
              </p:cNvSpPr>
              <p:nvPr/>
            </p:nvSpPr>
            <p:spPr bwMode="auto">
              <a:xfrm>
                <a:off x="5494"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742" eaLnBrk="1" fontAlgn="auto" hangingPunct="1">
                  <a:spcBef>
                    <a:spcPts val="0"/>
                  </a:spcBef>
                  <a:spcAft>
                    <a:spcPts val="0"/>
                  </a:spcAft>
                  <a:defRPr/>
                </a:pPr>
                <a:endParaRPr lang="en-US" kern="0">
                  <a:solidFill>
                    <a:prstClr val="black"/>
                  </a:solidFill>
                  <a:latin typeface="Segoe UI"/>
                  <a:ea typeface="MS PGothic" pitchFamily="34" charset="-128"/>
                  <a:cs typeface="+mn-cs"/>
                </a:endParaRPr>
              </a:p>
            </p:txBody>
          </p:sp>
          <p:sp>
            <p:nvSpPr>
              <p:cNvPr id="735" name="Rectangle 10"/>
              <p:cNvSpPr>
                <a:spLocks noChangeArrowheads="1"/>
              </p:cNvSpPr>
              <p:nvPr/>
            </p:nvSpPr>
            <p:spPr bwMode="auto">
              <a:xfrm>
                <a:off x="4638"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742" eaLnBrk="1" fontAlgn="auto" hangingPunct="1">
                  <a:spcBef>
                    <a:spcPts val="0"/>
                  </a:spcBef>
                  <a:spcAft>
                    <a:spcPts val="0"/>
                  </a:spcAft>
                  <a:defRPr/>
                </a:pPr>
                <a:endParaRPr lang="en-US" kern="0">
                  <a:solidFill>
                    <a:prstClr val="black"/>
                  </a:solidFill>
                  <a:latin typeface="Segoe UI"/>
                  <a:ea typeface="MS PGothic" pitchFamily="34" charset="-128"/>
                  <a:cs typeface="+mn-cs"/>
                </a:endParaRPr>
              </a:p>
            </p:txBody>
          </p:sp>
          <p:sp>
            <p:nvSpPr>
              <p:cNvPr id="736" name="Rectangle 11"/>
              <p:cNvSpPr>
                <a:spLocks noChangeArrowheads="1"/>
              </p:cNvSpPr>
              <p:nvPr/>
            </p:nvSpPr>
            <p:spPr bwMode="auto">
              <a:xfrm>
                <a:off x="4703" y="3531"/>
                <a:ext cx="314" cy="8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742" eaLnBrk="1" fontAlgn="auto" hangingPunct="1">
                  <a:spcBef>
                    <a:spcPts val="0"/>
                  </a:spcBef>
                  <a:spcAft>
                    <a:spcPts val="0"/>
                  </a:spcAft>
                  <a:defRPr/>
                </a:pPr>
                <a:endParaRPr lang="en-US" kern="0">
                  <a:solidFill>
                    <a:prstClr val="black"/>
                  </a:solidFill>
                  <a:latin typeface="Segoe UI"/>
                  <a:ea typeface="MS PGothic" pitchFamily="34" charset="-128"/>
                  <a:cs typeface="+mn-cs"/>
                </a:endParaRPr>
              </a:p>
            </p:txBody>
          </p:sp>
          <p:sp>
            <p:nvSpPr>
              <p:cNvPr id="737" name="Rectangle 736"/>
              <p:cNvSpPr>
                <a:spLocks noChangeArrowheads="1"/>
              </p:cNvSpPr>
              <p:nvPr/>
            </p:nvSpPr>
            <p:spPr bwMode="auto">
              <a:xfrm>
                <a:off x="5367" y="3653"/>
                <a:ext cx="313" cy="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742" eaLnBrk="1" fontAlgn="auto" hangingPunct="1">
                  <a:spcBef>
                    <a:spcPts val="0"/>
                  </a:spcBef>
                  <a:spcAft>
                    <a:spcPts val="0"/>
                  </a:spcAft>
                  <a:defRPr/>
                </a:pPr>
                <a:endParaRPr lang="en-US" kern="0">
                  <a:solidFill>
                    <a:prstClr val="black"/>
                  </a:solidFill>
                  <a:latin typeface="Segoe UI"/>
                  <a:ea typeface="MS PGothic" pitchFamily="34" charset="-128"/>
                  <a:cs typeface="+mn-cs"/>
                </a:endParaRPr>
              </a:p>
            </p:txBody>
          </p:sp>
          <p:sp>
            <p:nvSpPr>
              <p:cNvPr id="738" name="Rectangle 13"/>
              <p:cNvSpPr>
                <a:spLocks noChangeArrowheads="1"/>
              </p:cNvSpPr>
              <p:nvPr/>
            </p:nvSpPr>
            <p:spPr bwMode="auto">
              <a:xfrm>
                <a:off x="4968" y="3779"/>
                <a:ext cx="463" cy="576"/>
              </a:xfrm>
              <a:prstGeom prst="rect">
                <a:avLst/>
              </a:prstGeom>
              <a:solidFill>
                <a:srgbClr val="4454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742" eaLnBrk="1" fontAlgn="auto" hangingPunct="1">
                  <a:spcBef>
                    <a:spcPts val="0"/>
                  </a:spcBef>
                  <a:spcAft>
                    <a:spcPts val="0"/>
                  </a:spcAft>
                  <a:defRPr/>
                </a:pPr>
                <a:endParaRPr lang="en-US" kern="0">
                  <a:solidFill>
                    <a:prstClr val="black"/>
                  </a:solidFill>
                  <a:latin typeface="Segoe UI"/>
                  <a:ea typeface="MS PGothic" pitchFamily="34" charset="-128"/>
                  <a:cs typeface="+mn-cs"/>
                </a:endParaRPr>
              </a:p>
            </p:txBody>
          </p:sp>
          <p:sp>
            <p:nvSpPr>
              <p:cNvPr id="739" name="Rectangle 14"/>
              <p:cNvSpPr>
                <a:spLocks noChangeArrowheads="1"/>
              </p:cNvSpPr>
              <p:nvPr/>
            </p:nvSpPr>
            <p:spPr bwMode="auto">
              <a:xfrm>
                <a:off x="4945" y="3762"/>
                <a:ext cx="508" cy="17"/>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742" eaLnBrk="1" fontAlgn="auto" hangingPunct="1">
                  <a:spcBef>
                    <a:spcPts val="0"/>
                  </a:spcBef>
                  <a:spcAft>
                    <a:spcPts val="0"/>
                  </a:spcAft>
                  <a:defRPr/>
                </a:pPr>
                <a:endParaRPr lang="en-US" kern="0">
                  <a:solidFill>
                    <a:prstClr val="black"/>
                  </a:solidFill>
                  <a:latin typeface="Segoe UI"/>
                  <a:ea typeface="MS PGothic" pitchFamily="34" charset="-128"/>
                  <a:cs typeface="+mn-cs"/>
                </a:endParaRPr>
              </a:p>
            </p:txBody>
          </p:sp>
          <p:sp>
            <p:nvSpPr>
              <p:cNvPr id="740" name="Rectangle 15"/>
              <p:cNvSpPr>
                <a:spLocks noChangeArrowheads="1"/>
              </p:cNvSpPr>
              <p:nvPr/>
            </p:nvSpPr>
            <p:spPr bwMode="auto">
              <a:xfrm>
                <a:off x="5223"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742" eaLnBrk="1" fontAlgn="auto" hangingPunct="1">
                  <a:spcBef>
                    <a:spcPts val="0"/>
                  </a:spcBef>
                  <a:spcAft>
                    <a:spcPts val="0"/>
                  </a:spcAft>
                  <a:defRPr/>
                </a:pPr>
                <a:endParaRPr lang="en-US" kern="0">
                  <a:solidFill>
                    <a:prstClr val="black"/>
                  </a:solidFill>
                  <a:latin typeface="Segoe UI"/>
                  <a:ea typeface="MS PGothic" pitchFamily="34" charset="-128"/>
                  <a:cs typeface="+mn-cs"/>
                </a:endParaRPr>
              </a:p>
            </p:txBody>
          </p:sp>
          <p:sp>
            <p:nvSpPr>
              <p:cNvPr id="741" name="Rectangle 16"/>
              <p:cNvSpPr>
                <a:spLocks noChangeArrowheads="1"/>
              </p:cNvSpPr>
              <p:nvPr/>
            </p:nvSpPr>
            <p:spPr bwMode="auto">
              <a:xfrm>
                <a:off x="5117"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742" eaLnBrk="1" fontAlgn="auto" hangingPunct="1">
                  <a:spcBef>
                    <a:spcPts val="0"/>
                  </a:spcBef>
                  <a:spcAft>
                    <a:spcPts val="0"/>
                  </a:spcAft>
                  <a:defRPr/>
                </a:pPr>
                <a:endParaRPr lang="en-US" kern="0">
                  <a:solidFill>
                    <a:prstClr val="black"/>
                  </a:solidFill>
                  <a:latin typeface="Segoe UI"/>
                  <a:ea typeface="MS PGothic" pitchFamily="34" charset="-128"/>
                  <a:cs typeface="+mn-cs"/>
                </a:endParaRPr>
              </a:p>
            </p:txBody>
          </p:sp>
          <p:sp>
            <p:nvSpPr>
              <p:cNvPr id="742" name="Rectangle 17"/>
              <p:cNvSpPr>
                <a:spLocks noChangeArrowheads="1"/>
              </p:cNvSpPr>
              <p:nvPr/>
            </p:nvSpPr>
            <p:spPr bwMode="auto">
              <a:xfrm>
                <a:off x="5015" y="3831"/>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742" eaLnBrk="1" fontAlgn="auto" hangingPunct="1">
                  <a:spcBef>
                    <a:spcPts val="0"/>
                  </a:spcBef>
                  <a:spcAft>
                    <a:spcPts val="0"/>
                  </a:spcAft>
                  <a:defRPr/>
                </a:pPr>
                <a:endParaRPr lang="en-US" kern="0">
                  <a:solidFill>
                    <a:prstClr val="black"/>
                  </a:solidFill>
                  <a:latin typeface="Segoe UI"/>
                  <a:ea typeface="MS PGothic" pitchFamily="34" charset="-128"/>
                  <a:cs typeface="+mn-cs"/>
                </a:endParaRPr>
              </a:p>
            </p:txBody>
          </p:sp>
          <p:sp>
            <p:nvSpPr>
              <p:cNvPr id="743" name="Rectangle 18"/>
              <p:cNvSpPr>
                <a:spLocks noChangeArrowheads="1"/>
              </p:cNvSpPr>
              <p:nvPr/>
            </p:nvSpPr>
            <p:spPr bwMode="auto">
              <a:xfrm>
                <a:off x="5015" y="3935"/>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742" eaLnBrk="1" fontAlgn="auto" hangingPunct="1">
                  <a:spcBef>
                    <a:spcPts val="0"/>
                  </a:spcBef>
                  <a:spcAft>
                    <a:spcPts val="0"/>
                  </a:spcAft>
                  <a:defRPr/>
                </a:pPr>
                <a:endParaRPr lang="en-US" kern="0">
                  <a:solidFill>
                    <a:prstClr val="black"/>
                  </a:solidFill>
                  <a:latin typeface="Segoe UI"/>
                  <a:ea typeface="MS PGothic" pitchFamily="34" charset="-128"/>
                  <a:cs typeface="+mn-cs"/>
                </a:endParaRPr>
              </a:p>
            </p:txBody>
          </p:sp>
          <p:sp>
            <p:nvSpPr>
              <p:cNvPr id="744" name="Rectangle 19"/>
              <p:cNvSpPr>
                <a:spLocks noChangeArrowheads="1"/>
              </p:cNvSpPr>
              <p:nvPr/>
            </p:nvSpPr>
            <p:spPr bwMode="auto">
              <a:xfrm>
                <a:off x="5015" y="4038"/>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742" eaLnBrk="1" fontAlgn="auto" hangingPunct="1">
                  <a:spcBef>
                    <a:spcPts val="0"/>
                  </a:spcBef>
                  <a:spcAft>
                    <a:spcPts val="0"/>
                  </a:spcAft>
                  <a:defRPr/>
                </a:pPr>
                <a:endParaRPr lang="en-US" kern="0">
                  <a:solidFill>
                    <a:prstClr val="black"/>
                  </a:solidFill>
                  <a:latin typeface="Segoe UI"/>
                  <a:ea typeface="MS PGothic" pitchFamily="34" charset="-128"/>
                  <a:cs typeface="+mn-cs"/>
                </a:endParaRPr>
              </a:p>
            </p:txBody>
          </p:sp>
          <p:sp>
            <p:nvSpPr>
              <p:cNvPr id="745" name="Rectangle 20"/>
              <p:cNvSpPr>
                <a:spLocks noChangeArrowheads="1"/>
              </p:cNvSpPr>
              <p:nvPr/>
            </p:nvSpPr>
            <p:spPr bwMode="auto">
              <a:xfrm>
                <a:off x="5015" y="4141"/>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742" eaLnBrk="1" fontAlgn="auto" hangingPunct="1">
                  <a:spcBef>
                    <a:spcPts val="0"/>
                  </a:spcBef>
                  <a:spcAft>
                    <a:spcPts val="0"/>
                  </a:spcAft>
                  <a:defRPr/>
                </a:pPr>
                <a:endParaRPr lang="en-US" kern="0">
                  <a:solidFill>
                    <a:prstClr val="black"/>
                  </a:solidFill>
                  <a:latin typeface="Segoe UI"/>
                  <a:ea typeface="MS PGothic" pitchFamily="34" charset="-128"/>
                  <a:cs typeface="+mn-cs"/>
                </a:endParaRPr>
              </a:p>
            </p:txBody>
          </p:sp>
          <p:sp>
            <p:nvSpPr>
              <p:cNvPr id="746" name="Rectangle 21"/>
              <p:cNvSpPr>
                <a:spLocks noChangeArrowheads="1"/>
              </p:cNvSpPr>
              <p:nvPr/>
            </p:nvSpPr>
            <p:spPr bwMode="auto">
              <a:xfrm>
                <a:off x="5043" y="3690"/>
                <a:ext cx="180"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742" eaLnBrk="1" fontAlgn="auto" hangingPunct="1">
                  <a:spcBef>
                    <a:spcPts val="0"/>
                  </a:spcBef>
                  <a:spcAft>
                    <a:spcPts val="0"/>
                  </a:spcAft>
                  <a:defRPr/>
                </a:pPr>
                <a:endParaRPr lang="en-US" kern="0">
                  <a:solidFill>
                    <a:prstClr val="black"/>
                  </a:solidFill>
                  <a:latin typeface="Segoe UI"/>
                  <a:ea typeface="MS PGothic" pitchFamily="34" charset="-128"/>
                  <a:cs typeface="+mn-cs"/>
                </a:endParaRPr>
              </a:p>
            </p:txBody>
          </p:sp>
        </p:grpSp>
      </p:grpSp>
      <p:grpSp>
        <p:nvGrpSpPr>
          <p:cNvPr id="4" name="Group 3"/>
          <p:cNvGrpSpPr/>
          <p:nvPr/>
        </p:nvGrpSpPr>
        <p:grpSpPr>
          <a:xfrm>
            <a:off x="9042003" y="4413119"/>
            <a:ext cx="2303462" cy="1822450"/>
            <a:chOff x="9042003" y="4413119"/>
            <a:chExt cx="2303462" cy="1822450"/>
          </a:xfrm>
        </p:grpSpPr>
        <p:sp>
          <p:nvSpPr>
            <p:cNvPr id="747" name="TextBox 746"/>
            <p:cNvSpPr txBox="1"/>
            <p:nvPr/>
          </p:nvSpPr>
          <p:spPr bwMode="auto">
            <a:xfrm>
              <a:off x="9118203" y="5608507"/>
              <a:ext cx="2151062" cy="627062"/>
            </a:xfrm>
            <a:prstGeom prst="rect">
              <a:avLst/>
            </a:prstGeom>
            <a:noFill/>
          </p:spPr>
          <p:txBody>
            <a:bodyPr lIns="182880" tIns="146304" rIns="182880" bIns="146304">
              <a:spAutoFit/>
            </a:bodyPr>
            <a:lstStyle/>
            <a:p>
              <a:pPr defTabSz="932742" eaLnBrk="1" fontAlgn="auto" hangingPunct="1">
                <a:lnSpc>
                  <a:spcPct val="90000"/>
                </a:lnSpc>
                <a:spcBef>
                  <a:spcPts val="0"/>
                </a:spcBef>
                <a:spcAft>
                  <a:spcPts val="600"/>
                </a:spcAft>
                <a:defRPr/>
              </a:pPr>
              <a:r>
                <a:rPr lang="en-US" sz="2400" kern="0" dirty="0">
                  <a:solidFill>
                    <a:prstClr val="black"/>
                  </a:solidFill>
                  <a:latin typeface="Segoe UI"/>
                  <a:ea typeface="MS PGothic" pitchFamily="34" charset="-128"/>
                  <a:cs typeface="+mn-cs"/>
                </a:rPr>
                <a:t>Other clouds</a:t>
              </a:r>
            </a:p>
          </p:txBody>
        </p:sp>
        <p:sp>
          <p:nvSpPr>
            <p:cNvPr id="748" name="Freeform 747"/>
            <p:cNvSpPr>
              <a:spLocks/>
            </p:cNvSpPr>
            <p:nvPr/>
          </p:nvSpPr>
          <p:spPr bwMode="auto">
            <a:xfrm>
              <a:off x="9042003" y="4413119"/>
              <a:ext cx="2303462" cy="127476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000">
                <a:lumMod val="40000"/>
                <a:lumOff val="60000"/>
              </a:srgbClr>
            </a:solidFill>
            <a:ln>
              <a:noFill/>
            </a:ln>
          </p:spPr>
          <p:txBody>
            <a:bodyPr/>
            <a:lstStyle/>
            <a:p>
              <a:pPr defTabSz="932742" eaLnBrk="1" fontAlgn="auto" hangingPunct="1">
                <a:spcBef>
                  <a:spcPts val="0"/>
                </a:spcBef>
                <a:spcAft>
                  <a:spcPts val="0"/>
                </a:spcAft>
                <a:defRPr/>
              </a:pPr>
              <a:endParaRPr lang="en-US" kern="0">
                <a:solidFill>
                  <a:prstClr val="black"/>
                </a:solidFill>
                <a:latin typeface="Segoe UI"/>
                <a:ea typeface="MS PGothic" pitchFamily="34" charset="-128"/>
                <a:cs typeface="+mn-cs"/>
              </a:endParaRPr>
            </a:p>
          </p:txBody>
        </p:sp>
      </p:grpSp>
    </p:spTree>
    <p:extLst>
      <p:ext uri="{BB962C8B-B14F-4D97-AF65-F5344CB8AC3E}">
        <p14:creationId xmlns:p14="http://schemas.microsoft.com/office/powerpoint/2010/main" val="1483761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800"/>
                                  </p:stCondLst>
                                  <p:childTnLst>
                                    <p:set>
                                      <p:cBhvr>
                                        <p:cTn id="6" dur="1" fill="hold">
                                          <p:stCondLst>
                                            <p:cond delay="0"/>
                                          </p:stCondLst>
                                        </p:cTn>
                                        <p:tgtEl>
                                          <p:spTgt spid="356"/>
                                        </p:tgtEl>
                                        <p:attrNameLst>
                                          <p:attrName>style.visibility</p:attrName>
                                        </p:attrNameLst>
                                      </p:cBhvr>
                                      <p:to>
                                        <p:strVal val="visible"/>
                                      </p:to>
                                    </p:set>
                                    <p:anim calcmode="lin" valueType="num">
                                      <p:cBhvr additive="base">
                                        <p:cTn id="7" dur="500"/>
                                        <p:tgtEl>
                                          <p:spTgt spid="356"/>
                                        </p:tgtEl>
                                        <p:attrNameLst>
                                          <p:attrName>ppt_y</p:attrName>
                                        </p:attrNameLst>
                                      </p:cBhvr>
                                      <p:tavLst>
                                        <p:tav tm="0">
                                          <p:val>
                                            <p:strVal val="#ppt_y-#ppt_h*1.125000"/>
                                          </p:val>
                                        </p:tav>
                                        <p:tav tm="100000">
                                          <p:val>
                                            <p:strVal val="#ppt_y"/>
                                          </p:val>
                                        </p:tav>
                                      </p:tavLst>
                                    </p:anim>
                                    <p:animEffect transition="in" filter="wipe(down)">
                                      <p:cBhvr>
                                        <p:cTn id="8" dur="500"/>
                                        <p:tgtEl>
                                          <p:spTgt spid="356"/>
                                        </p:tgtEl>
                                      </p:cBhvr>
                                    </p:animEffect>
                                  </p:childTnLst>
                                </p:cTn>
                              </p:par>
                              <p:par>
                                <p:cTn id="9" presetID="12" presetClass="entr" presetSubtype="1" fill="hold" grpId="0" nodeType="withEffect">
                                  <p:stCondLst>
                                    <p:cond delay="800"/>
                                  </p:stCondLst>
                                  <p:childTnLst>
                                    <p:set>
                                      <p:cBhvr>
                                        <p:cTn id="10" dur="1" fill="hold">
                                          <p:stCondLst>
                                            <p:cond delay="0"/>
                                          </p:stCondLst>
                                        </p:cTn>
                                        <p:tgtEl>
                                          <p:spTgt spid="357"/>
                                        </p:tgtEl>
                                        <p:attrNameLst>
                                          <p:attrName>style.visibility</p:attrName>
                                        </p:attrNameLst>
                                      </p:cBhvr>
                                      <p:to>
                                        <p:strVal val="visible"/>
                                      </p:to>
                                    </p:set>
                                    <p:anim calcmode="lin" valueType="num">
                                      <p:cBhvr additive="base">
                                        <p:cTn id="11" dur="500"/>
                                        <p:tgtEl>
                                          <p:spTgt spid="357"/>
                                        </p:tgtEl>
                                        <p:attrNameLst>
                                          <p:attrName>ppt_y</p:attrName>
                                        </p:attrNameLst>
                                      </p:cBhvr>
                                      <p:tavLst>
                                        <p:tav tm="0">
                                          <p:val>
                                            <p:strVal val="#ppt_y-#ppt_h*1.125000"/>
                                          </p:val>
                                        </p:tav>
                                        <p:tav tm="100000">
                                          <p:val>
                                            <p:strVal val="#ppt_y"/>
                                          </p:val>
                                        </p:tav>
                                      </p:tavLst>
                                    </p:anim>
                                    <p:animEffect transition="in" filter="wipe(down)">
                                      <p:cBhvr>
                                        <p:cTn id="12" dur="500"/>
                                        <p:tgtEl>
                                          <p:spTgt spid="357"/>
                                        </p:tgtEl>
                                      </p:cBhvr>
                                    </p:animEffect>
                                  </p:childTnLst>
                                </p:cTn>
                              </p:par>
                              <p:par>
                                <p:cTn id="13" presetID="12" presetClass="entr" presetSubtype="1" fill="hold" grpId="0" nodeType="withEffect">
                                  <p:stCondLst>
                                    <p:cond delay="800"/>
                                  </p:stCondLst>
                                  <p:childTnLst>
                                    <p:set>
                                      <p:cBhvr>
                                        <p:cTn id="14" dur="1" fill="hold">
                                          <p:stCondLst>
                                            <p:cond delay="0"/>
                                          </p:stCondLst>
                                        </p:cTn>
                                        <p:tgtEl>
                                          <p:spTgt spid="358"/>
                                        </p:tgtEl>
                                        <p:attrNameLst>
                                          <p:attrName>style.visibility</p:attrName>
                                        </p:attrNameLst>
                                      </p:cBhvr>
                                      <p:to>
                                        <p:strVal val="visible"/>
                                      </p:to>
                                    </p:set>
                                    <p:anim calcmode="lin" valueType="num">
                                      <p:cBhvr additive="base">
                                        <p:cTn id="15" dur="500"/>
                                        <p:tgtEl>
                                          <p:spTgt spid="358"/>
                                        </p:tgtEl>
                                        <p:attrNameLst>
                                          <p:attrName>ppt_y</p:attrName>
                                        </p:attrNameLst>
                                      </p:cBhvr>
                                      <p:tavLst>
                                        <p:tav tm="0">
                                          <p:val>
                                            <p:strVal val="#ppt_y-#ppt_h*1.125000"/>
                                          </p:val>
                                        </p:tav>
                                        <p:tav tm="100000">
                                          <p:val>
                                            <p:strVal val="#ppt_y"/>
                                          </p:val>
                                        </p:tav>
                                      </p:tavLst>
                                    </p:anim>
                                    <p:animEffect transition="in" filter="wipe(down)">
                                      <p:cBhvr>
                                        <p:cTn id="16" dur="500"/>
                                        <p:tgtEl>
                                          <p:spTgt spid="358"/>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729"/>
                                        </p:tgtEl>
                                        <p:attrNameLst>
                                          <p:attrName>style.visibility</p:attrName>
                                        </p:attrNameLst>
                                      </p:cBhvr>
                                      <p:to>
                                        <p:strVal val="visible"/>
                                      </p:to>
                                    </p:set>
                                    <p:animEffect transition="in" filter="fade">
                                      <p:cBhvr>
                                        <p:cTn id="24" dur="500"/>
                                        <p:tgtEl>
                                          <p:spTgt spid="729"/>
                                        </p:tgtEl>
                                      </p:cBhvr>
                                    </p:animEffect>
                                  </p:childTnLst>
                                </p:cTn>
                              </p:par>
                            </p:childTnLst>
                          </p:cTn>
                        </p:par>
                        <p:par>
                          <p:cTn id="25" fill="hold">
                            <p:stCondLst>
                              <p:cond delay="23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7" grpId="0" animBg="1"/>
      <p:bldP spid="35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Container Services (IaaS)</a:t>
            </a:r>
            <a:br>
              <a:rPr lang="en-US" dirty="0"/>
            </a:br>
            <a:r>
              <a:rPr lang="en-US" sz="2800" dirty="0"/>
              <a:t>Create, configure and manage a cluster of VMs to run containers</a:t>
            </a:r>
          </a:p>
        </p:txBody>
      </p:sp>
      <p:pic>
        <p:nvPicPr>
          <p:cNvPr id="7" name="Picture 6">
            <a:extLst>
              <a:ext uri="{FF2B5EF4-FFF2-40B4-BE49-F238E27FC236}">
                <a16:creationId xmlns:a16="http://schemas.microsoft.com/office/drawing/2014/main" id="{3365651C-BF04-40EE-92FF-A00864111334}"/>
              </a:ext>
            </a:extLst>
          </p:cNvPr>
          <p:cNvPicPr>
            <a:picLocks noChangeAspect="1"/>
          </p:cNvPicPr>
          <p:nvPr/>
        </p:nvPicPr>
        <p:blipFill>
          <a:blip r:embed="rId3"/>
          <a:stretch>
            <a:fillRect/>
          </a:stretch>
        </p:blipFill>
        <p:spPr>
          <a:xfrm>
            <a:off x="2267388" y="2055795"/>
            <a:ext cx="5698233" cy="4341511"/>
          </a:xfrm>
          <a:prstGeom prst="rect">
            <a:avLst/>
          </a:prstGeom>
        </p:spPr>
      </p:pic>
      <p:pic>
        <p:nvPicPr>
          <p:cNvPr id="4098" name="Picture 2" descr="https://azure.microsoft.com/svghandler/container-registry/?width=600&amp;height=315">
            <a:extLst>
              <a:ext uri="{FF2B5EF4-FFF2-40B4-BE49-F238E27FC236}">
                <a16:creationId xmlns:a16="http://schemas.microsoft.com/office/drawing/2014/main" id="{206BF550-D7AE-4E00-91E9-B8EED6705D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0017" y="2383145"/>
            <a:ext cx="1978539" cy="10387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82AC821-B48A-46A0-922D-6B3112E74CB8}"/>
              </a:ext>
            </a:extLst>
          </p:cNvPr>
          <p:cNvSpPr txBox="1"/>
          <p:nvPr/>
        </p:nvSpPr>
        <p:spPr>
          <a:xfrm>
            <a:off x="8720757" y="3421878"/>
            <a:ext cx="2597058" cy="369332"/>
          </a:xfrm>
          <a:prstGeom prst="rect">
            <a:avLst/>
          </a:prstGeom>
          <a:noFill/>
        </p:spPr>
        <p:txBody>
          <a:bodyPr wrap="none" rtlCol="0">
            <a:spAutoFit/>
          </a:bodyPr>
          <a:lstStyle/>
          <a:p>
            <a:r>
              <a:rPr lang="en-US" dirty="0"/>
              <a:t>Azure Container Registry</a:t>
            </a:r>
          </a:p>
        </p:txBody>
      </p:sp>
      <p:pic>
        <p:nvPicPr>
          <p:cNvPr id="10" name="Picture 9">
            <a:extLst>
              <a:ext uri="{FF2B5EF4-FFF2-40B4-BE49-F238E27FC236}">
                <a16:creationId xmlns:a16="http://schemas.microsoft.com/office/drawing/2014/main" id="{FECDE342-A296-4D30-B100-E9526B234E47}"/>
              </a:ext>
            </a:extLst>
          </p:cNvPr>
          <p:cNvPicPr>
            <a:picLocks noChangeAspect="1"/>
          </p:cNvPicPr>
          <p:nvPr/>
        </p:nvPicPr>
        <p:blipFill>
          <a:blip r:embed="rId5"/>
          <a:stretch>
            <a:fillRect/>
          </a:stretch>
        </p:blipFill>
        <p:spPr>
          <a:xfrm>
            <a:off x="9344369" y="4460611"/>
            <a:ext cx="1349834" cy="1406134"/>
          </a:xfrm>
          <a:prstGeom prst="rect">
            <a:avLst/>
          </a:prstGeom>
        </p:spPr>
      </p:pic>
      <p:sp>
        <p:nvSpPr>
          <p:cNvPr id="11" name="Rectangle 10">
            <a:extLst>
              <a:ext uri="{FF2B5EF4-FFF2-40B4-BE49-F238E27FC236}">
                <a16:creationId xmlns:a16="http://schemas.microsoft.com/office/drawing/2014/main" id="{F5E5525D-629A-4926-AD10-39543B6A4A0E}"/>
              </a:ext>
            </a:extLst>
          </p:cNvPr>
          <p:cNvSpPr/>
          <p:nvPr/>
        </p:nvSpPr>
        <p:spPr>
          <a:xfrm>
            <a:off x="9030017" y="5767423"/>
            <a:ext cx="1708801" cy="369332"/>
          </a:xfrm>
          <a:prstGeom prst="rect">
            <a:avLst/>
          </a:prstGeom>
        </p:spPr>
        <p:txBody>
          <a:bodyPr wrap="none">
            <a:spAutoFit/>
          </a:bodyPr>
          <a:lstStyle/>
          <a:p>
            <a:r>
              <a:rPr lang="en-US" dirty="0"/>
              <a:t>Docker Registry</a:t>
            </a:r>
          </a:p>
        </p:txBody>
      </p:sp>
    </p:spTree>
    <p:extLst>
      <p:ext uri="{BB962C8B-B14F-4D97-AF65-F5344CB8AC3E}">
        <p14:creationId xmlns:p14="http://schemas.microsoft.com/office/powerpoint/2010/main" val="120922498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Container Services (IaaS)</a:t>
            </a:r>
            <a:br>
              <a:rPr lang="en-US" dirty="0"/>
            </a:br>
            <a:r>
              <a:rPr lang="en-US" sz="2800" dirty="0"/>
              <a:t>Create, configure and manage a cluster of VMs to run containers</a:t>
            </a:r>
          </a:p>
        </p:txBody>
      </p:sp>
      <p:pic>
        <p:nvPicPr>
          <p:cNvPr id="4098" name="Picture 2" descr="https://azure.microsoft.com/svghandler/container-registry/?width=600&amp;height=315">
            <a:extLst>
              <a:ext uri="{FF2B5EF4-FFF2-40B4-BE49-F238E27FC236}">
                <a16:creationId xmlns:a16="http://schemas.microsoft.com/office/drawing/2014/main" id="{206BF550-D7AE-4E00-91E9-B8EED6705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0017" y="2383145"/>
            <a:ext cx="1978539" cy="10387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82AC821-B48A-46A0-922D-6B3112E74CB8}"/>
              </a:ext>
            </a:extLst>
          </p:cNvPr>
          <p:cNvSpPr txBox="1"/>
          <p:nvPr/>
        </p:nvSpPr>
        <p:spPr>
          <a:xfrm>
            <a:off x="8720757" y="3421878"/>
            <a:ext cx="2597058" cy="369332"/>
          </a:xfrm>
          <a:prstGeom prst="rect">
            <a:avLst/>
          </a:prstGeom>
          <a:noFill/>
        </p:spPr>
        <p:txBody>
          <a:bodyPr wrap="none" rtlCol="0">
            <a:spAutoFit/>
          </a:bodyPr>
          <a:lstStyle/>
          <a:p>
            <a:r>
              <a:rPr lang="en-US" dirty="0"/>
              <a:t>Azure Container Registry</a:t>
            </a:r>
          </a:p>
        </p:txBody>
      </p:sp>
      <p:pic>
        <p:nvPicPr>
          <p:cNvPr id="10" name="Picture 9">
            <a:extLst>
              <a:ext uri="{FF2B5EF4-FFF2-40B4-BE49-F238E27FC236}">
                <a16:creationId xmlns:a16="http://schemas.microsoft.com/office/drawing/2014/main" id="{FECDE342-A296-4D30-B100-E9526B234E47}"/>
              </a:ext>
            </a:extLst>
          </p:cNvPr>
          <p:cNvPicPr>
            <a:picLocks noChangeAspect="1"/>
          </p:cNvPicPr>
          <p:nvPr/>
        </p:nvPicPr>
        <p:blipFill>
          <a:blip r:embed="rId4"/>
          <a:stretch>
            <a:fillRect/>
          </a:stretch>
        </p:blipFill>
        <p:spPr>
          <a:xfrm>
            <a:off x="9344369" y="4460611"/>
            <a:ext cx="1349834" cy="1406134"/>
          </a:xfrm>
          <a:prstGeom prst="rect">
            <a:avLst/>
          </a:prstGeom>
        </p:spPr>
      </p:pic>
      <p:sp>
        <p:nvSpPr>
          <p:cNvPr id="11" name="Rectangle 10">
            <a:extLst>
              <a:ext uri="{FF2B5EF4-FFF2-40B4-BE49-F238E27FC236}">
                <a16:creationId xmlns:a16="http://schemas.microsoft.com/office/drawing/2014/main" id="{F5E5525D-629A-4926-AD10-39543B6A4A0E}"/>
              </a:ext>
            </a:extLst>
          </p:cNvPr>
          <p:cNvSpPr/>
          <p:nvPr/>
        </p:nvSpPr>
        <p:spPr>
          <a:xfrm>
            <a:off x="9030017" y="5767423"/>
            <a:ext cx="1708801" cy="369332"/>
          </a:xfrm>
          <a:prstGeom prst="rect">
            <a:avLst/>
          </a:prstGeom>
        </p:spPr>
        <p:txBody>
          <a:bodyPr wrap="none">
            <a:spAutoFit/>
          </a:bodyPr>
          <a:lstStyle/>
          <a:p>
            <a:r>
              <a:rPr lang="en-US" dirty="0"/>
              <a:t>Docker Registry</a:t>
            </a:r>
          </a:p>
        </p:txBody>
      </p:sp>
      <p:pic>
        <p:nvPicPr>
          <p:cNvPr id="4" name="Picture 3">
            <a:extLst>
              <a:ext uri="{FF2B5EF4-FFF2-40B4-BE49-F238E27FC236}">
                <a16:creationId xmlns:a16="http://schemas.microsoft.com/office/drawing/2014/main" id="{013F02E1-53B2-43CE-8349-E40693D4A27E}"/>
              </a:ext>
            </a:extLst>
          </p:cNvPr>
          <p:cNvPicPr>
            <a:picLocks noChangeAspect="1"/>
          </p:cNvPicPr>
          <p:nvPr/>
        </p:nvPicPr>
        <p:blipFill>
          <a:blip r:embed="rId5"/>
          <a:stretch>
            <a:fillRect/>
          </a:stretch>
        </p:blipFill>
        <p:spPr>
          <a:xfrm>
            <a:off x="356568" y="2119211"/>
            <a:ext cx="8176245" cy="2842933"/>
          </a:xfrm>
          <a:prstGeom prst="rect">
            <a:avLst/>
          </a:prstGeom>
        </p:spPr>
      </p:pic>
    </p:spTree>
    <p:extLst>
      <p:ext uri="{BB962C8B-B14F-4D97-AF65-F5344CB8AC3E}">
        <p14:creationId xmlns:p14="http://schemas.microsoft.com/office/powerpoint/2010/main" val="69548580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p:cNvSpPr txBox="1">
            <a:spLocks/>
          </p:cNvSpPr>
          <p:nvPr/>
        </p:nvSpPr>
        <p:spPr>
          <a:xfrm>
            <a:off x="46037" y="295274"/>
            <a:ext cx="11889564" cy="917575"/>
          </a:xfrm>
          <a:prstGeom prst="rect">
            <a:avLst/>
          </a:prstGeom>
        </p:spPr>
        <p:txBody>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a:defRPr/>
            </a:pPr>
            <a:r>
              <a:rPr dirty="0">
                <a:solidFill>
                  <a:schemeClr val="bg1"/>
                </a:solidFill>
              </a:rPr>
              <a:t>Services built with Service Fabric</a:t>
            </a:r>
          </a:p>
        </p:txBody>
      </p:sp>
      <p:sp>
        <p:nvSpPr>
          <p:cNvPr id="3" name="Hexagon 2"/>
          <p:cNvSpPr/>
          <p:nvPr/>
        </p:nvSpPr>
        <p:spPr bwMode="auto">
          <a:xfrm>
            <a:off x="191191" y="1439862"/>
            <a:ext cx="3379957" cy="2817813"/>
          </a:xfrm>
          <a:prstGeom prst="hexagon">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r>
              <a:rPr lang="en-US" sz="2400" b="1" dirty="0">
                <a:gradFill>
                  <a:gsLst>
                    <a:gs pos="0">
                      <a:srgbClr val="FFFFFF"/>
                    </a:gs>
                    <a:gs pos="100000">
                      <a:srgbClr val="FFFFFF"/>
                    </a:gs>
                  </a:gsLst>
                  <a:lin ang="5400000" scaled="0"/>
                </a:gradFill>
                <a:ea typeface="Segoe UI" pitchFamily="34" charset="0"/>
                <a:cs typeface="Segoe UI" pitchFamily="34" charset="0"/>
              </a:rPr>
              <a:t>Azure Core Infrastructure</a:t>
            </a:r>
          </a:p>
          <a:p>
            <a:pPr algn="ctr" defTabSz="932472">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a:lnSpc>
                <a:spcPct val="90000"/>
              </a:lnSpc>
              <a:defRPr/>
            </a:pPr>
            <a:r>
              <a:rPr lang="en-US" sz="2400" dirty="0">
                <a:gradFill>
                  <a:gsLst>
                    <a:gs pos="0">
                      <a:srgbClr val="FFFFFF"/>
                    </a:gs>
                    <a:gs pos="100000">
                      <a:srgbClr val="FFFFFF"/>
                    </a:gs>
                  </a:gsLst>
                  <a:lin ang="5400000" scaled="0"/>
                </a:gradFill>
                <a:ea typeface="Segoe UI" pitchFamily="34" charset="0"/>
                <a:cs typeface="Segoe UI" pitchFamily="34" charset="0"/>
              </a:rPr>
              <a:t>thousands of machines</a:t>
            </a:r>
          </a:p>
        </p:txBody>
      </p:sp>
      <p:sp>
        <p:nvSpPr>
          <p:cNvPr id="4" name="Hexagon 3"/>
          <p:cNvSpPr/>
          <p:nvPr/>
        </p:nvSpPr>
        <p:spPr bwMode="auto">
          <a:xfrm>
            <a:off x="394059" y="4716462"/>
            <a:ext cx="1942240" cy="1726772"/>
          </a:xfrm>
          <a:prstGeom prst="hexagon">
            <a:avLst/>
          </a:prstGeom>
          <a:solidFill>
            <a:srgbClr val="6A1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nchor="ctr"/>
          <a:lstStyle/>
          <a:p>
            <a:pPr algn="ctr" defTabSz="932472">
              <a:lnSpc>
                <a:spcPct val="90000"/>
              </a:lnSpc>
              <a:defRPr/>
            </a:pPr>
            <a:r>
              <a:rPr lang="en-US" sz="2400" b="1" dirty="0">
                <a:gradFill>
                  <a:gsLst>
                    <a:gs pos="0">
                      <a:srgbClr val="FFFFFF"/>
                    </a:gs>
                    <a:gs pos="100000">
                      <a:srgbClr val="FFFFFF"/>
                    </a:gs>
                  </a:gsLst>
                  <a:lin ang="5400000" scaled="0"/>
                </a:gradFill>
                <a:ea typeface="Segoe UI" pitchFamily="34" charset="0"/>
                <a:cs typeface="Segoe UI" pitchFamily="34" charset="0"/>
              </a:rPr>
              <a:t>Power BI</a:t>
            </a:r>
          </a:p>
        </p:txBody>
      </p:sp>
      <p:sp>
        <p:nvSpPr>
          <p:cNvPr id="5" name="Hexagon 4"/>
          <p:cNvSpPr/>
          <p:nvPr/>
        </p:nvSpPr>
        <p:spPr bwMode="auto">
          <a:xfrm>
            <a:off x="6523037" y="1163294"/>
            <a:ext cx="2362200" cy="2008982"/>
          </a:xfrm>
          <a:prstGeom prst="hexagon">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r>
              <a:rPr lang="en-US" sz="2400" b="1" dirty="0">
                <a:gradFill>
                  <a:gsLst>
                    <a:gs pos="0">
                      <a:srgbClr val="FFFFFF"/>
                    </a:gs>
                    <a:gs pos="100000">
                      <a:srgbClr val="FFFFFF"/>
                    </a:gs>
                  </a:gsLst>
                  <a:lin ang="5400000" scaled="0"/>
                </a:gradFill>
                <a:ea typeface="Segoe UI" pitchFamily="34" charset="0"/>
                <a:cs typeface="Segoe UI" pitchFamily="34" charset="0"/>
              </a:rPr>
              <a:t>Intune</a:t>
            </a:r>
          </a:p>
          <a:p>
            <a:pPr algn="ctr" defTabSz="932472">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a:lnSpc>
                <a:spcPct val="90000"/>
              </a:lnSpc>
              <a:defRPr/>
            </a:pPr>
            <a:r>
              <a:rPr lang="en-US" sz="2400" dirty="0">
                <a:gradFill>
                  <a:gsLst>
                    <a:gs pos="0">
                      <a:srgbClr val="FFFFFF"/>
                    </a:gs>
                    <a:gs pos="100000">
                      <a:srgbClr val="FFFFFF"/>
                    </a:gs>
                  </a:gsLst>
                  <a:lin ang="5400000" scaled="0"/>
                </a:gradFill>
                <a:ea typeface="Segoe UI" pitchFamily="34" charset="0"/>
                <a:cs typeface="Segoe UI" pitchFamily="34" charset="0"/>
              </a:rPr>
              <a:t>800k devices</a:t>
            </a:r>
          </a:p>
        </p:txBody>
      </p:sp>
      <p:sp>
        <p:nvSpPr>
          <p:cNvPr id="6" name="Hexagon 5"/>
          <p:cNvSpPr/>
          <p:nvPr/>
        </p:nvSpPr>
        <p:spPr bwMode="auto">
          <a:xfrm>
            <a:off x="2538714" y="3954462"/>
            <a:ext cx="3002089" cy="259000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r>
              <a:rPr lang="en-US" sz="2400" b="1" dirty="0">
                <a:gradFill>
                  <a:gsLst>
                    <a:gs pos="0">
                      <a:srgbClr val="FFFFFF"/>
                    </a:gs>
                    <a:gs pos="100000">
                      <a:srgbClr val="FFFFFF"/>
                    </a:gs>
                  </a:gsLst>
                  <a:lin ang="5400000" scaled="0"/>
                </a:gradFill>
                <a:ea typeface="Segoe UI" pitchFamily="34" charset="0"/>
                <a:cs typeface="Segoe UI" pitchFamily="34" charset="0"/>
              </a:rPr>
              <a:t>Azure SQL Database</a:t>
            </a:r>
          </a:p>
          <a:p>
            <a:pPr algn="ctr" defTabSz="932472">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a:lnSpc>
                <a:spcPct val="90000"/>
              </a:lnSpc>
              <a:defRPr/>
            </a:pPr>
            <a:r>
              <a:rPr lang="en-US" sz="2400" dirty="0">
                <a:gradFill>
                  <a:gsLst>
                    <a:gs pos="0">
                      <a:srgbClr val="FFFFFF"/>
                    </a:gs>
                    <a:gs pos="100000">
                      <a:srgbClr val="FFFFFF"/>
                    </a:gs>
                  </a:gsLst>
                  <a:lin ang="5400000" scaled="0"/>
                </a:gradFill>
                <a:ea typeface="Segoe UI" pitchFamily="34" charset="0"/>
                <a:cs typeface="Segoe UI" pitchFamily="34" charset="0"/>
              </a:rPr>
              <a:t>1.4 million databases</a:t>
            </a:r>
          </a:p>
        </p:txBody>
      </p:sp>
      <p:sp>
        <p:nvSpPr>
          <p:cNvPr id="7" name="Hexagon 6"/>
          <p:cNvSpPr/>
          <p:nvPr/>
        </p:nvSpPr>
        <p:spPr bwMode="auto">
          <a:xfrm>
            <a:off x="5715250" y="3521264"/>
            <a:ext cx="3014466" cy="2545617"/>
          </a:xfrm>
          <a:prstGeom prst="hexagon">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r>
              <a:rPr lang="en-US" sz="2400" b="1" dirty="0">
                <a:gradFill>
                  <a:gsLst>
                    <a:gs pos="0">
                      <a:srgbClr val="FFFFFF"/>
                    </a:gs>
                    <a:gs pos="100000">
                      <a:srgbClr val="FFFFFF"/>
                    </a:gs>
                  </a:gsLst>
                  <a:lin ang="5400000" scaled="0"/>
                </a:gradFill>
                <a:ea typeface="Segoe UI" pitchFamily="34" charset="0"/>
                <a:cs typeface="Segoe UI" pitchFamily="34" charset="0"/>
              </a:rPr>
              <a:t>Bing Cortana</a:t>
            </a:r>
          </a:p>
          <a:p>
            <a:pPr algn="ctr" defTabSz="932472">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a:lnSpc>
                <a:spcPct val="90000"/>
              </a:lnSpc>
              <a:defRPr/>
            </a:pPr>
            <a:r>
              <a:rPr lang="en-US" sz="2400" dirty="0">
                <a:gradFill>
                  <a:gsLst>
                    <a:gs pos="0">
                      <a:srgbClr val="FFFFFF"/>
                    </a:gs>
                    <a:gs pos="100000">
                      <a:srgbClr val="FFFFFF"/>
                    </a:gs>
                  </a:gsLst>
                  <a:lin ang="5400000" scaled="0"/>
                </a:gradFill>
                <a:ea typeface="Segoe UI" pitchFamily="34" charset="0"/>
                <a:cs typeface="Segoe UI" pitchFamily="34" charset="0"/>
              </a:rPr>
              <a:t>500m </a:t>
            </a:r>
            <a:r>
              <a:rPr lang="en-US" sz="2400" dirty="0" err="1">
                <a:gradFill>
                  <a:gsLst>
                    <a:gs pos="0">
                      <a:srgbClr val="FFFFFF"/>
                    </a:gs>
                    <a:gs pos="100000">
                      <a:srgbClr val="FFFFFF"/>
                    </a:gs>
                  </a:gsLst>
                  <a:lin ang="5400000" scaled="0"/>
                </a:gradFill>
                <a:ea typeface="Segoe UI" pitchFamily="34" charset="0"/>
                <a:cs typeface="Segoe UI" pitchFamily="34" charset="0"/>
              </a:rPr>
              <a:t>evals</a:t>
            </a:r>
            <a:r>
              <a:rPr lang="en-US" sz="2400" dirty="0">
                <a:gradFill>
                  <a:gsLst>
                    <a:gs pos="0">
                      <a:srgbClr val="FFFFFF"/>
                    </a:gs>
                    <a:gs pos="100000">
                      <a:srgbClr val="FFFFFF"/>
                    </a:gs>
                  </a:gsLst>
                  <a:lin ang="5400000" scaled="0"/>
                </a:gradFill>
                <a:ea typeface="Segoe UI" pitchFamily="34" charset="0"/>
                <a:cs typeface="Segoe UI" pitchFamily="34" charset="0"/>
              </a:rPr>
              <a:t>/sec</a:t>
            </a:r>
          </a:p>
        </p:txBody>
      </p:sp>
      <p:sp>
        <p:nvSpPr>
          <p:cNvPr id="8" name="Hexagon 7"/>
          <p:cNvSpPr/>
          <p:nvPr/>
        </p:nvSpPr>
        <p:spPr bwMode="auto">
          <a:xfrm>
            <a:off x="3554552" y="1212849"/>
            <a:ext cx="2856365" cy="2436813"/>
          </a:xfrm>
          <a:prstGeom prst="hexagon">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nchor="ctr"/>
          <a:lstStyle/>
          <a:p>
            <a:pPr algn="ctr" defTabSz="932472">
              <a:lnSpc>
                <a:spcPct val="90000"/>
              </a:lnSpc>
              <a:defRPr/>
            </a:pPr>
            <a:r>
              <a:rPr lang="en-US" sz="2400" b="1" dirty="0">
                <a:gradFill>
                  <a:gsLst>
                    <a:gs pos="0">
                      <a:srgbClr val="FFFFFF"/>
                    </a:gs>
                    <a:gs pos="100000">
                      <a:srgbClr val="FFFFFF"/>
                    </a:gs>
                  </a:gsLst>
                  <a:lin ang="5400000" scaled="0"/>
                </a:gradFill>
                <a:ea typeface="Segoe UI" pitchFamily="34" charset="0"/>
                <a:cs typeface="Segoe UI" pitchFamily="34" charset="0"/>
              </a:rPr>
              <a:t>Azure Document DB</a:t>
            </a:r>
          </a:p>
          <a:p>
            <a:pPr algn="ctr" defTabSz="932472">
              <a:lnSpc>
                <a:spcPct val="90000"/>
              </a:lnSpc>
              <a:defRPr/>
            </a:pPr>
            <a:endParaRPr lang="en-US" sz="2400" b="1" dirty="0">
              <a:gradFill>
                <a:gsLst>
                  <a:gs pos="0">
                    <a:srgbClr val="FFFFFF"/>
                  </a:gs>
                  <a:gs pos="100000">
                    <a:srgbClr val="FFFFFF"/>
                  </a:gs>
                </a:gsLst>
                <a:lin ang="5400000" scaled="0"/>
              </a:gradFill>
              <a:ea typeface="Segoe UI" pitchFamily="34" charset="0"/>
              <a:cs typeface="Segoe UI" pitchFamily="34" charset="0"/>
            </a:endParaRPr>
          </a:p>
          <a:p>
            <a:pPr algn="ctr" defTabSz="932472">
              <a:lnSpc>
                <a:spcPct val="90000"/>
              </a:lnSpc>
              <a:defRPr/>
            </a:pPr>
            <a:r>
              <a:rPr lang="en-US" sz="2400" b="1" dirty="0">
                <a:gradFill>
                  <a:gsLst>
                    <a:gs pos="0">
                      <a:srgbClr val="FFFFFF"/>
                    </a:gs>
                    <a:gs pos="100000">
                      <a:srgbClr val="FFFFFF"/>
                    </a:gs>
                  </a:gsLst>
                  <a:lin ang="5400000" scaled="0"/>
                </a:gradFill>
                <a:latin typeface="Segoe UI Light"/>
                <a:ea typeface="Segoe UI" pitchFamily="34" charset="0"/>
                <a:cs typeface="Segoe UI" pitchFamily="34" charset="0"/>
              </a:rPr>
              <a:t>billions transactions/week</a:t>
            </a:r>
          </a:p>
        </p:txBody>
      </p:sp>
      <p:sp>
        <p:nvSpPr>
          <p:cNvPr id="9" name="Hexagon 8"/>
          <p:cNvSpPr/>
          <p:nvPr/>
        </p:nvSpPr>
        <p:spPr bwMode="auto">
          <a:xfrm>
            <a:off x="8981924" y="402675"/>
            <a:ext cx="2886784" cy="2446093"/>
          </a:xfrm>
          <a:prstGeom prst="hexagon">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r>
              <a:rPr lang="en-US" sz="2400" b="1" dirty="0">
                <a:gradFill>
                  <a:gsLst>
                    <a:gs pos="0">
                      <a:srgbClr val="FFFFFF"/>
                    </a:gs>
                    <a:gs pos="100000">
                      <a:srgbClr val="FFFFFF"/>
                    </a:gs>
                  </a:gsLst>
                  <a:lin ang="5400000" scaled="0"/>
                </a:gradFill>
                <a:ea typeface="Segoe UI" pitchFamily="34" charset="0"/>
                <a:cs typeface="Segoe UI" pitchFamily="34" charset="0"/>
              </a:rPr>
              <a:t>Skype for Business</a:t>
            </a:r>
          </a:p>
          <a:p>
            <a:pPr algn="ctr" defTabSz="932472">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a:lnSpc>
                <a:spcPct val="90000"/>
              </a:lnSpc>
              <a:defRPr/>
            </a:pPr>
            <a:r>
              <a:rPr lang="en-US" sz="2400" dirty="0">
                <a:gradFill>
                  <a:gsLst>
                    <a:gs pos="0">
                      <a:srgbClr val="FFFFFF"/>
                    </a:gs>
                    <a:gs pos="100000">
                      <a:srgbClr val="FFFFFF"/>
                    </a:gs>
                  </a:gsLst>
                  <a:lin ang="5400000" scaled="0"/>
                </a:gradFill>
                <a:ea typeface="Segoe UI" pitchFamily="34" charset="0"/>
                <a:cs typeface="Segoe UI" pitchFamily="34" charset="0"/>
              </a:rPr>
              <a:t>Hybrid Ops</a:t>
            </a:r>
          </a:p>
        </p:txBody>
      </p:sp>
      <p:sp>
        <p:nvSpPr>
          <p:cNvPr id="10" name="Hexagon 9"/>
          <p:cNvSpPr/>
          <p:nvPr/>
        </p:nvSpPr>
        <p:spPr bwMode="auto">
          <a:xfrm>
            <a:off x="9061013" y="3019479"/>
            <a:ext cx="2564298" cy="2229986"/>
          </a:xfrm>
          <a:prstGeom prst="hexagon">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nchor="ctr"/>
          <a:lstStyle/>
          <a:p>
            <a:pPr algn="ctr" defTabSz="932472">
              <a:lnSpc>
                <a:spcPct val="90000"/>
              </a:lnSpc>
              <a:defRPr/>
            </a:pPr>
            <a:endParaRPr lang="en-US" sz="2400" b="1" dirty="0">
              <a:gradFill>
                <a:gsLst>
                  <a:gs pos="0">
                    <a:srgbClr val="FFFFFF"/>
                  </a:gs>
                  <a:gs pos="100000">
                    <a:srgbClr val="FFFFFF"/>
                  </a:gs>
                </a:gsLst>
                <a:lin ang="5400000" scaled="0"/>
              </a:gradFill>
              <a:ea typeface="Segoe UI" pitchFamily="34" charset="0"/>
              <a:cs typeface="Segoe UI" pitchFamily="34" charset="0"/>
            </a:endParaRPr>
          </a:p>
          <a:p>
            <a:pPr algn="ctr" defTabSz="932472">
              <a:lnSpc>
                <a:spcPct val="90000"/>
              </a:lnSpc>
              <a:defRPr/>
            </a:pPr>
            <a:r>
              <a:rPr lang="en-US" sz="2400" b="1" dirty="0">
                <a:gradFill>
                  <a:gsLst>
                    <a:gs pos="0">
                      <a:srgbClr val="FFFFFF"/>
                    </a:gs>
                    <a:gs pos="100000">
                      <a:srgbClr val="FFFFFF"/>
                    </a:gs>
                  </a:gsLst>
                  <a:lin ang="5400000" scaled="0"/>
                </a:gradFill>
                <a:ea typeface="Segoe UI" pitchFamily="34" charset="0"/>
                <a:cs typeface="Segoe UI" pitchFamily="34" charset="0"/>
              </a:rPr>
              <a:t>Event Hubs</a:t>
            </a:r>
          </a:p>
          <a:p>
            <a:pPr algn="ctr" defTabSz="932472">
              <a:lnSpc>
                <a:spcPct val="90000"/>
              </a:lnSpc>
              <a:defRPr/>
            </a:pPr>
            <a:endParaRPr lang="en-US" sz="2000" b="1" dirty="0">
              <a:gradFill>
                <a:gsLst>
                  <a:gs pos="0">
                    <a:srgbClr val="FFFFFF"/>
                  </a:gs>
                  <a:gs pos="100000">
                    <a:srgbClr val="FFFFFF"/>
                  </a:gs>
                </a:gsLst>
                <a:lin ang="5400000" scaled="0"/>
              </a:gradFill>
              <a:ea typeface="Segoe UI" pitchFamily="34" charset="0"/>
              <a:cs typeface="Segoe UI" pitchFamily="34" charset="0"/>
            </a:endParaRPr>
          </a:p>
          <a:p>
            <a:pPr algn="ctr" defTabSz="932472">
              <a:lnSpc>
                <a:spcPct val="90000"/>
              </a:lnSpc>
              <a:defRPr/>
            </a:pPr>
            <a:r>
              <a:rPr lang="en-US" sz="2000" dirty="0">
                <a:gradFill>
                  <a:gsLst>
                    <a:gs pos="0">
                      <a:srgbClr val="FFFFFF"/>
                    </a:gs>
                    <a:gs pos="100000">
                      <a:srgbClr val="FFFFFF"/>
                    </a:gs>
                  </a:gsLst>
                  <a:lin ang="5400000" scaled="0"/>
                </a:gradFill>
                <a:ea typeface="Segoe UI" pitchFamily="34" charset="0"/>
                <a:cs typeface="Segoe UI" pitchFamily="34" charset="0"/>
              </a:rPr>
              <a:t>20bn events/day</a:t>
            </a:r>
          </a:p>
          <a:p>
            <a:pPr algn="ctr" defTabSz="932472">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p:cNvSpPr/>
          <p:nvPr/>
        </p:nvSpPr>
        <p:spPr bwMode="auto">
          <a:xfrm>
            <a:off x="8595651" y="5420176"/>
            <a:ext cx="1567077" cy="1358805"/>
          </a:xfrm>
          <a:prstGeom prst="hexagon">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182880" tIns="146304" rIns="182880" bIns="146304"/>
          <a:lstStyle/>
          <a:p>
            <a:pPr algn="ctr" defTabSz="932472">
              <a:lnSpc>
                <a:spcPct val="90000"/>
              </a:lnSpc>
              <a:defRPr/>
            </a:pPr>
            <a:r>
              <a:rPr lang="en-US" sz="2400" dirty="0" err="1">
                <a:gradFill>
                  <a:gsLst>
                    <a:gs pos="0">
                      <a:srgbClr val="FFFFFF"/>
                    </a:gs>
                    <a:gs pos="100000">
                      <a:srgbClr val="FFFFFF"/>
                    </a:gs>
                  </a:gsLst>
                  <a:lin ang="5400000" scaled="0"/>
                </a:gradFill>
                <a:ea typeface="Segoe UI" pitchFamily="34" charset="0"/>
                <a:cs typeface="Segoe UI" pitchFamily="34" charset="0"/>
              </a:rPr>
              <a:t>IoT</a:t>
            </a:r>
            <a:r>
              <a:rPr lang="en-US" sz="2400" dirty="0">
                <a:gradFill>
                  <a:gsLst>
                    <a:gs pos="0">
                      <a:srgbClr val="FFFFFF"/>
                    </a:gs>
                    <a:gs pos="100000">
                      <a:srgbClr val="FFFFFF"/>
                    </a:gs>
                  </a:gsLst>
                  <a:lin ang="5400000" scaled="0"/>
                </a:gradFill>
                <a:ea typeface="Segoe UI" pitchFamily="34" charset="0"/>
                <a:cs typeface="Segoe UI" pitchFamily="34" charset="0"/>
              </a:rPr>
              <a:t> Suite</a:t>
            </a:r>
          </a:p>
        </p:txBody>
      </p:sp>
    </p:spTree>
    <p:extLst>
      <p:ext uri="{BB962C8B-B14F-4D97-AF65-F5344CB8AC3E}">
        <p14:creationId xmlns:p14="http://schemas.microsoft.com/office/powerpoint/2010/main" val="244978151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760781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00187" y="2227122"/>
            <a:ext cx="6881280" cy="3127489"/>
          </a:xfrm>
        </p:spPr>
        <p:txBody>
          <a:bodyPr/>
          <a:lstStyle/>
          <a:p>
            <a:r>
              <a:rPr lang="en-US" dirty="0"/>
              <a:t>Azure Functions</a:t>
            </a:r>
          </a:p>
        </p:txBody>
      </p:sp>
      <p:grpSp>
        <p:nvGrpSpPr>
          <p:cNvPr id="5" name="Group 4"/>
          <p:cNvGrpSpPr/>
          <p:nvPr/>
        </p:nvGrpSpPr>
        <p:grpSpPr>
          <a:xfrm>
            <a:off x="666847" y="2011918"/>
            <a:ext cx="4127344" cy="3055738"/>
            <a:chOff x="5330825" y="2343151"/>
            <a:chExt cx="693738" cy="636588"/>
          </a:xfrm>
        </p:grpSpPr>
        <p:sp>
          <p:nvSpPr>
            <p:cNvPr id="6"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Tree>
    <p:extLst>
      <p:ext uri="{BB962C8B-B14F-4D97-AF65-F5344CB8AC3E}">
        <p14:creationId xmlns:p14="http://schemas.microsoft.com/office/powerpoint/2010/main" val="259231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3240261" y="1007480"/>
            <a:ext cx="8920734" cy="5152736"/>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0" tIns="46607" rIns="93210" bIns="46607" numCol="1" spcCol="0" rtlCol="0" anchor="ctr" anchorCtr="0" compatLnSpc="1">
            <a:prstTxWarp prst="textNoShape">
              <a:avLst/>
            </a:prstTxWarp>
          </a:bodyPr>
          <a:lstStyle/>
          <a:p>
            <a:pPr algn="ctr" defTabSz="931890" fontAlgn="base">
              <a:spcBef>
                <a:spcPct val="0"/>
              </a:spcBef>
              <a:spcAft>
                <a:spcPct val="0"/>
              </a:spcAft>
            </a:pPr>
            <a:endParaRPr lang="en-US" sz="2244" kern="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6153" y="-27383"/>
            <a:ext cx="8766562" cy="1346903"/>
          </a:xfrm>
        </p:spPr>
        <p:txBody>
          <a:bodyPr/>
          <a:lstStyle/>
          <a:p>
            <a:r>
              <a:rPr lang="en-US" dirty="0">
                <a:solidFill>
                  <a:schemeClr val="tx1"/>
                </a:solidFill>
              </a:rPr>
              <a:t>Cloud Computing Capabilities</a:t>
            </a:r>
          </a:p>
        </p:txBody>
      </p:sp>
      <p:sp>
        <p:nvSpPr>
          <p:cNvPr id="67" name="Rectangle 66"/>
          <p:cNvSpPr/>
          <p:nvPr/>
        </p:nvSpPr>
        <p:spPr bwMode="auto">
          <a:xfrm flipH="1">
            <a:off x="108862" y="1007480"/>
            <a:ext cx="3119496" cy="5152736"/>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0" tIns="46607" rIns="93210" bIns="46607" numCol="1" spcCol="0" rtlCol="0" anchor="ctr" anchorCtr="0" compatLnSpc="1">
            <a:prstTxWarp prst="textNoShape">
              <a:avLst/>
            </a:prstTxWarp>
          </a:bodyPr>
          <a:lstStyle/>
          <a:p>
            <a:pPr algn="ctr" defTabSz="931890" fontAlgn="base">
              <a:spcBef>
                <a:spcPct val="0"/>
              </a:spcBef>
              <a:spcAft>
                <a:spcPct val="0"/>
              </a:spcAft>
            </a:pPr>
            <a:endParaRPr lang="en-US" sz="2244" kern="0" dirty="0">
              <a:gradFill>
                <a:gsLst>
                  <a:gs pos="0">
                    <a:srgbClr val="FFFFFF"/>
                  </a:gs>
                  <a:gs pos="100000">
                    <a:srgbClr val="FFFFFF"/>
                  </a:gs>
                </a:gsLst>
                <a:lin ang="5400000" scaled="0"/>
              </a:gradFill>
            </a:endParaRPr>
          </a:p>
        </p:txBody>
      </p:sp>
      <p:cxnSp>
        <p:nvCxnSpPr>
          <p:cNvPr id="10" name="Straight Connector 9"/>
          <p:cNvCxnSpPr/>
          <p:nvPr/>
        </p:nvCxnSpPr>
        <p:spPr>
          <a:xfrm>
            <a:off x="4266734" y="5471048"/>
            <a:ext cx="120789"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4009069" y="6392602"/>
            <a:ext cx="1871493" cy="5396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0" tIns="46607" rIns="93210" bIns="46607" numCol="1" spcCol="0" rtlCol="0" anchor="ctr" anchorCtr="0" compatLnSpc="1">
            <a:prstTxWarp prst="textNoShape">
              <a:avLst/>
            </a:prstTxWarp>
          </a:bodyPr>
          <a:lstStyle/>
          <a:p>
            <a:pPr algn="ctr" defTabSz="931890" fontAlgn="base">
              <a:spcBef>
                <a:spcPct val="0"/>
              </a:spcBef>
              <a:spcAft>
                <a:spcPct val="0"/>
              </a:spcAft>
            </a:pPr>
            <a:r>
              <a:rPr lang="en-US" sz="1836" kern="0" dirty="0">
                <a:gradFill>
                  <a:gsLst>
                    <a:gs pos="0">
                      <a:srgbClr val="FFFFFF"/>
                    </a:gs>
                    <a:gs pos="100000">
                      <a:srgbClr val="FFFFFF"/>
                    </a:gs>
                  </a:gsLst>
                  <a:lin ang="5400000" scaled="0"/>
                </a:gradFill>
              </a:rPr>
              <a:t>Host</a:t>
            </a:r>
          </a:p>
        </p:txBody>
      </p:sp>
      <p:sp>
        <p:nvSpPr>
          <p:cNvPr id="77" name="Rectangle 76"/>
          <p:cNvSpPr/>
          <p:nvPr/>
        </p:nvSpPr>
        <p:spPr bwMode="auto">
          <a:xfrm>
            <a:off x="7018003" y="6392602"/>
            <a:ext cx="1871493" cy="5396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0" tIns="46607" rIns="93210" bIns="46607" numCol="1" spcCol="0" rtlCol="0" anchor="ctr" anchorCtr="0" compatLnSpc="1">
            <a:prstTxWarp prst="textNoShape">
              <a:avLst/>
            </a:prstTxWarp>
          </a:bodyPr>
          <a:lstStyle/>
          <a:p>
            <a:pPr algn="ctr" defTabSz="931890" fontAlgn="base">
              <a:spcBef>
                <a:spcPct val="0"/>
              </a:spcBef>
              <a:spcAft>
                <a:spcPct val="0"/>
              </a:spcAft>
            </a:pPr>
            <a:r>
              <a:rPr lang="en-US" sz="1836" kern="0" dirty="0">
                <a:gradFill>
                  <a:gsLst>
                    <a:gs pos="0">
                      <a:srgbClr val="FFFFFF"/>
                    </a:gs>
                    <a:gs pos="100000">
                      <a:srgbClr val="FFFFFF"/>
                    </a:gs>
                  </a:gsLst>
                  <a:lin ang="5400000" scaled="0"/>
                </a:gradFill>
              </a:rPr>
              <a:t>Develop</a:t>
            </a:r>
          </a:p>
        </p:txBody>
      </p:sp>
      <p:sp>
        <p:nvSpPr>
          <p:cNvPr id="78" name="Rectangle 77"/>
          <p:cNvSpPr/>
          <p:nvPr/>
        </p:nvSpPr>
        <p:spPr bwMode="auto">
          <a:xfrm>
            <a:off x="9950374" y="6392602"/>
            <a:ext cx="1871493" cy="5396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0" tIns="46607" rIns="93210" bIns="46607" numCol="1" spcCol="0" rtlCol="0" anchor="ctr" anchorCtr="0" compatLnSpc="1">
            <a:prstTxWarp prst="textNoShape">
              <a:avLst/>
            </a:prstTxWarp>
          </a:bodyPr>
          <a:lstStyle/>
          <a:p>
            <a:pPr algn="ctr" defTabSz="931890" fontAlgn="base">
              <a:spcBef>
                <a:spcPct val="0"/>
              </a:spcBef>
              <a:spcAft>
                <a:spcPct val="0"/>
              </a:spcAft>
            </a:pPr>
            <a:r>
              <a:rPr lang="en-US" sz="1836" kern="0" dirty="0">
                <a:gradFill>
                  <a:gsLst>
                    <a:gs pos="0">
                      <a:srgbClr val="FFFFFF"/>
                    </a:gs>
                    <a:gs pos="100000">
                      <a:srgbClr val="FFFFFF"/>
                    </a:gs>
                  </a:gsLst>
                  <a:lin ang="5400000" scaled="0"/>
                </a:gradFill>
              </a:rPr>
              <a:t>Consume</a:t>
            </a:r>
          </a:p>
        </p:txBody>
      </p:sp>
      <p:grpSp>
        <p:nvGrpSpPr>
          <p:cNvPr id="65" name="Group 64"/>
          <p:cNvGrpSpPr/>
          <p:nvPr/>
        </p:nvGrpSpPr>
        <p:grpSpPr>
          <a:xfrm>
            <a:off x="177958" y="1608259"/>
            <a:ext cx="2916522" cy="4551958"/>
            <a:chOff x="584493" y="1403036"/>
            <a:chExt cx="2651760" cy="4138731"/>
          </a:xfrm>
        </p:grpSpPr>
        <p:sp>
          <p:nvSpPr>
            <p:cNvPr id="68" name="Rectangle 67"/>
            <p:cNvSpPr/>
            <p:nvPr/>
          </p:nvSpPr>
          <p:spPr bwMode="auto">
            <a:xfrm>
              <a:off x="1087413" y="4817284"/>
              <a:ext cx="2148840" cy="33159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Storage</a:t>
              </a:r>
            </a:p>
          </p:txBody>
        </p:sp>
        <p:sp>
          <p:nvSpPr>
            <p:cNvPr id="70" name="Rectangle 69"/>
            <p:cNvSpPr/>
            <p:nvPr/>
          </p:nvSpPr>
          <p:spPr bwMode="auto">
            <a:xfrm>
              <a:off x="584493" y="1403036"/>
              <a:ext cx="2651760" cy="389988"/>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91" fontAlgn="base"/>
              <a:r>
                <a:rPr lang="en-US" sz="1600" kern="0" dirty="0">
                  <a:solidFill>
                    <a:srgbClr val="505050"/>
                  </a:solidFill>
                  <a:latin typeface="Segoe UI Semibold" panose="020B0702040204020203" pitchFamily="34" charset="0"/>
                  <a:ea typeface="Segoe UI" pitchFamily="34" charset="0"/>
                  <a:cs typeface="Segoe UI" pitchFamily="34" charset="0"/>
                </a:rPr>
                <a:t>On-premises</a:t>
              </a:r>
            </a:p>
          </p:txBody>
        </p:sp>
        <p:sp>
          <p:nvSpPr>
            <p:cNvPr id="71" name="Rectangle 70"/>
            <p:cNvSpPr/>
            <p:nvPr/>
          </p:nvSpPr>
          <p:spPr bwMode="auto">
            <a:xfrm>
              <a:off x="1087413" y="2074498"/>
              <a:ext cx="2148840" cy="33159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Applications</a:t>
              </a:r>
            </a:p>
          </p:txBody>
        </p:sp>
        <p:sp>
          <p:nvSpPr>
            <p:cNvPr id="72" name="Rectangle 71"/>
            <p:cNvSpPr/>
            <p:nvPr/>
          </p:nvSpPr>
          <p:spPr bwMode="auto">
            <a:xfrm>
              <a:off x="1087413" y="2459938"/>
              <a:ext cx="2148840" cy="33159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Data</a:t>
              </a:r>
            </a:p>
          </p:txBody>
        </p:sp>
        <p:sp>
          <p:nvSpPr>
            <p:cNvPr id="73" name="Rectangle 72"/>
            <p:cNvSpPr/>
            <p:nvPr/>
          </p:nvSpPr>
          <p:spPr bwMode="auto">
            <a:xfrm>
              <a:off x="1087413" y="2852829"/>
              <a:ext cx="2148840" cy="33159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Runtime</a:t>
              </a:r>
            </a:p>
          </p:txBody>
        </p:sp>
        <p:sp>
          <p:nvSpPr>
            <p:cNvPr id="74" name="Rectangle 73"/>
            <p:cNvSpPr/>
            <p:nvPr/>
          </p:nvSpPr>
          <p:spPr bwMode="auto">
            <a:xfrm>
              <a:off x="1087413" y="3245720"/>
              <a:ext cx="2148840" cy="33159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Middleware</a:t>
              </a:r>
            </a:p>
          </p:txBody>
        </p:sp>
        <p:sp>
          <p:nvSpPr>
            <p:cNvPr id="75" name="Rectangle 74"/>
            <p:cNvSpPr/>
            <p:nvPr/>
          </p:nvSpPr>
          <p:spPr bwMode="auto">
            <a:xfrm>
              <a:off x="1087413" y="3638611"/>
              <a:ext cx="2148840" cy="33159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OS</a:t>
              </a:r>
            </a:p>
          </p:txBody>
        </p:sp>
        <p:sp>
          <p:nvSpPr>
            <p:cNvPr id="81" name="Rectangle 80"/>
            <p:cNvSpPr/>
            <p:nvPr/>
          </p:nvSpPr>
          <p:spPr bwMode="auto">
            <a:xfrm>
              <a:off x="1087413" y="4031502"/>
              <a:ext cx="2148840" cy="33159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Virtualizations</a:t>
              </a:r>
            </a:p>
          </p:txBody>
        </p:sp>
        <p:sp>
          <p:nvSpPr>
            <p:cNvPr id="82" name="Rectangle 81"/>
            <p:cNvSpPr/>
            <p:nvPr/>
          </p:nvSpPr>
          <p:spPr bwMode="auto">
            <a:xfrm>
              <a:off x="1087413" y="4424393"/>
              <a:ext cx="2148840" cy="33159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Servers </a:t>
              </a:r>
            </a:p>
          </p:txBody>
        </p:sp>
        <p:sp>
          <p:nvSpPr>
            <p:cNvPr id="83" name="Rectangle 82"/>
            <p:cNvSpPr/>
            <p:nvPr/>
          </p:nvSpPr>
          <p:spPr bwMode="auto">
            <a:xfrm>
              <a:off x="1087413" y="5210172"/>
              <a:ext cx="2148840" cy="33159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Networking</a:t>
              </a:r>
            </a:p>
          </p:txBody>
        </p:sp>
        <p:sp>
          <p:nvSpPr>
            <p:cNvPr id="84" name="Freeform 83"/>
            <p:cNvSpPr/>
            <p:nvPr/>
          </p:nvSpPr>
          <p:spPr bwMode="auto">
            <a:xfrm>
              <a:off x="2913004" y="2147219"/>
              <a:ext cx="258701" cy="191735"/>
            </a:xfrm>
            <a:custGeom>
              <a:avLst/>
              <a:gdLst>
                <a:gd name="connsiteX0" fmla="*/ 414146 w 686820"/>
                <a:gd name="connsiteY0" fmla="*/ 295220 h 532856"/>
                <a:gd name="connsiteX1" fmla="*/ 391723 w 686820"/>
                <a:gd name="connsiteY1" fmla="*/ 295618 h 532856"/>
                <a:gd name="connsiteX2" fmla="*/ 376546 w 686820"/>
                <a:gd name="connsiteY2" fmla="*/ 334177 h 532856"/>
                <a:gd name="connsiteX3" fmla="*/ 415105 w 686820"/>
                <a:gd name="connsiteY3" fmla="*/ 349354 h 532856"/>
                <a:gd name="connsiteX4" fmla="*/ 430282 w 686820"/>
                <a:gd name="connsiteY4" fmla="*/ 310795 h 532856"/>
                <a:gd name="connsiteX5" fmla="*/ 414146 w 686820"/>
                <a:gd name="connsiteY5" fmla="*/ 295220 h 532856"/>
                <a:gd name="connsiteX6" fmla="*/ 402912 w 686820"/>
                <a:gd name="connsiteY6" fmla="*/ 275655 h 532856"/>
                <a:gd name="connsiteX7" fmla="*/ 446347 w 686820"/>
                <a:gd name="connsiteY7" fmla="*/ 303804 h 532856"/>
                <a:gd name="connsiteX8" fmla="*/ 422096 w 686820"/>
                <a:gd name="connsiteY8" fmla="*/ 365419 h 532856"/>
                <a:gd name="connsiteX9" fmla="*/ 360481 w 686820"/>
                <a:gd name="connsiteY9" fmla="*/ 341167 h 532856"/>
                <a:gd name="connsiteX10" fmla="*/ 384733 w 686820"/>
                <a:gd name="connsiteY10" fmla="*/ 279553 h 532856"/>
                <a:gd name="connsiteX11" fmla="*/ 402912 w 686820"/>
                <a:gd name="connsiteY11" fmla="*/ 275655 h 532856"/>
                <a:gd name="connsiteX12" fmla="*/ 402721 w 686820"/>
                <a:gd name="connsiteY12" fmla="*/ 257781 h 532856"/>
                <a:gd name="connsiteX13" fmla="*/ 377603 w 686820"/>
                <a:gd name="connsiteY13" fmla="*/ 263167 h 532856"/>
                <a:gd name="connsiteX14" fmla="*/ 344094 w 686820"/>
                <a:gd name="connsiteY14" fmla="*/ 348298 h 532856"/>
                <a:gd name="connsiteX15" fmla="*/ 429226 w 686820"/>
                <a:gd name="connsiteY15" fmla="*/ 381805 h 532856"/>
                <a:gd name="connsiteX16" fmla="*/ 462734 w 686820"/>
                <a:gd name="connsiteY16" fmla="*/ 296674 h 532856"/>
                <a:gd name="connsiteX17" fmla="*/ 402721 w 686820"/>
                <a:gd name="connsiteY17" fmla="*/ 257781 h 532856"/>
                <a:gd name="connsiteX18" fmla="*/ 247593 w 686820"/>
                <a:gd name="connsiteY18" fmla="*/ 221298 h 532856"/>
                <a:gd name="connsiteX19" fmla="*/ 233739 w 686820"/>
                <a:gd name="connsiteY19" fmla="*/ 221544 h 532856"/>
                <a:gd name="connsiteX20" fmla="*/ 224362 w 686820"/>
                <a:gd name="connsiteY20" fmla="*/ 245368 h 532856"/>
                <a:gd name="connsiteX21" fmla="*/ 248186 w 686820"/>
                <a:gd name="connsiteY21" fmla="*/ 254745 h 532856"/>
                <a:gd name="connsiteX22" fmla="*/ 257563 w 686820"/>
                <a:gd name="connsiteY22" fmla="*/ 230921 h 532856"/>
                <a:gd name="connsiteX23" fmla="*/ 247593 w 686820"/>
                <a:gd name="connsiteY23" fmla="*/ 221298 h 532856"/>
                <a:gd name="connsiteX24" fmla="*/ 251557 w 686820"/>
                <a:gd name="connsiteY24" fmla="*/ 211226 h 532856"/>
                <a:gd name="connsiteX25" fmla="*/ 267489 w 686820"/>
                <a:gd name="connsiteY25" fmla="*/ 226602 h 532856"/>
                <a:gd name="connsiteX26" fmla="*/ 252505 w 686820"/>
                <a:gd name="connsiteY26" fmla="*/ 264671 h 532856"/>
                <a:gd name="connsiteX27" fmla="*/ 214436 w 686820"/>
                <a:gd name="connsiteY27" fmla="*/ 249687 h 532856"/>
                <a:gd name="connsiteX28" fmla="*/ 229420 w 686820"/>
                <a:gd name="connsiteY28" fmla="*/ 211618 h 532856"/>
                <a:gd name="connsiteX29" fmla="*/ 251557 w 686820"/>
                <a:gd name="connsiteY29" fmla="*/ 211226 h 532856"/>
                <a:gd name="connsiteX30" fmla="*/ 418831 w 686820"/>
                <a:gd name="connsiteY30" fmla="*/ 209020 h 532856"/>
                <a:gd name="connsiteX31" fmla="*/ 435785 w 686820"/>
                <a:gd name="connsiteY31" fmla="*/ 243629 h 532856"/>
                <a:gd name="connsiteX32" fmla="*/ 472102 w 686820"/>
                <a:gd name="connsiteY32" fmla="*/ 231009 h 532856"/>
                <a:gd name="connsiteX33" fmla="*/ 493718 w 686820"/>
                <a:gd name="connsiteY33" fmla="*/ 251701 h 532856"/>
                <a:gd name="connsiteX34" fmla="*/ 481574 w 686820"/>
                <a:gd name="connsiteY34" fmla="*/ 288472 h 532856"/>
                <a:gd name="connsiteX35" fmla="*/ 516778 w 686820"/>
                <a:gd name="connsiteY35" fmla="*/ 304646 h 532856"/>
                <a:gd name="connsiteX36" fmla="*/ 517487 w 686820"/>
                <a:gd name="connsiteY36" fmla="*/ 334902 h 532856"/>
                <a:gd name="connsiteX37" fmla="*/ 483104 w 686820"/>
                <a:gd name="connsiteY37" fmla="*/ 352735 h 532856"/>
                <a:gd name="connsiteX38" fmla="*/ 496714 w 686820"/>
                <a:gd name="connsiteY38" fmla="*/ 388717 h 532856"/>
                <a:gd name="connsiteX39" fmla="*/ 474048 w 686820"/>
                <a:gd name="connsiteY39" fmla="*/ 412576 h 532856"/>
                <a:gd name="connsiteX40" fmla="*/ 437423 w 686820"/>
                <a:gd name="connsiteY40" fmla="*/ 400644 h 532856"/>
                <a:gd name="connsiteX41" fmla="*/ 421243 w 686820"/>
                <a:gd name="connsiteY41" fmla="*/ 435821 h 532856"/>
                <a:gd name="connsiteX42" fmla="*/ 387980 w 686820"/>
                <a:gd name="connsiteY42" fmla="*/ 436024 h 532856"/>
                <a:gd name="connsiteX43" fmla="*/ 371041 w 686820"/>
                <a:gd name="connsiteY43" fmla="*/ 401337 h 532856"/>
                <a:gd name="connsiteX44" fmla="*/ 334764 w 686820"/>
                <a:gd name="connsiteY44" fmla="*/ 413896 h 532856"/>
                <a:gd name="connsiteX45" fmla="*/ 313318 w 686820"/>
                <a:gd name="connsiteY45" fmla="*/ 393118 h 532856"/>
                <a:gd name="connsiteX46" fmla="*/ 325251 w 686820"/>
                <a:gd name="connsiteY46" fmla="*/ 356493 h 532856"/>
                <a:gd name="connsiteX47" fmla="*/ 290048 w 686820"/>
                <a:gd name="connsiteY47" fmla="*/ 340319 h 532856"/>
                <a:gd name="connsiteX48" fmla="*/ 289338 w 686820"/>
                <a:gd name="connsiteY48" fmla="*/ 310064 h 532856"/>
                <a:gd name="connsiteX49" fmla="*/ 323722 w 686820"/>
                <a:gd name="connsiteY49" fmla="*/ 292231 h 532856"/>
                <a:gd name="connsiteX50" fmla="*/ 310111 w 686820"/>
                <a:gd name="connsiteY50" fmla="*/ 256248 h 532856"/>
                <a:gd name="connsiteX51" fmla="*/ 332777 w 686820"/>
                <a:gd name="connsiteY51" fmla="*/ 232389 h 532856"/>
                <a:gd name="connsiteX52" fmla="*/ 369403 w 686820"/>
                <a:gd name="connsiteY52" fmla="*/ 244322 h 532856"/>
                <a:gd name="connsiteX53" fmla="*/ 385584 w 686820"/>
                <a:gd name="connsiteY53" fmla="*/ 209152 h 532856"/>
                <a:gd name="connsiteX54" fmla="*/ 418831 w 686820"/>
                <a:gd name="connsiteY54" fmla="*/ 209020 h 532856"/>
                <a:gd name="connsiteX55" fmla="*/ 255601 w 686820"/>
                <a:gd name="connsiteY55" fmla="*/ 200952 h 532856"/>
                <a:gd name="connsiteX56" fmla="*/ 225014 w 686820"/>
                <a:gd name="connsiteY56" fmla="*/ 201494 h 532856"/>
                <a:gd name="connsiteX57" fmla="*/ 204311 w 686820"/>
                <a:gd name="connsiteY57" fmla="*/ 254092 h 532856"/>
                <a:gd name="connsiteX58" fmla="*/ 256910 w 686820"/>
                <a:gd name="connsiteY58" fmla="*/ 274795 h 532856"/>
                <a:gd name="connsiteX59" fmla="*/ 277613 w 686820"/>
                <a:gd name="connsiteY59" fmla="*/ 222197 h 532856"/>
                <a:gd name="connsiteX60" fmla="*/ 255601 w 686820"/>
                <a:gd name="connsiteY60" fmla="*/ 200952 h 532856"/>
                <a:gd name="connsiteX61" fmla="*/ 250487 w 686820"/>
                <a:gd name="connsiteY61" fmla="*/ 168039 h 532856"/>
                <a:gd name="connsiteX62" fmla="*/ 260962 w 686820"/>
                <a:gd name="connsiteY62" fmla="*/ 189422 h 532856"/>
                <a:gd name="connsiteX63" fmla="*/ 283401 w 686820"/>
                <a:gd name="connsiteY63" fmla="*/ 181625 h 532856"/>
                <a:gd name="connsiteX64" fmla="*/ 296756 w 686820"/>
                <a:gd name="connsiteY64" fmla="*/ 194409 h 532856"/>
                <a:gd name="connsiteX65" fmla="*/ 289254 w 686820"/>
                <a:gd name="connsiteY65" fmla="*/ 217129 h 532856"/>
                <a:gd name="connsiteX66" fmla="*/ 311004 w 686820"/>
                <a:gd name="connsiteY66" fmla="*/ 227122 h 532856"/>
                <a:gd name="connsiteX67" fmla="*/ 311443 w 686820"/>
                <a:gd name="connsiteY67" fmla="*/ 245816 h 532856"/>
                <a:gd name="connsiteX68" fmla="*/ 290199 w 686820"/>
                <a:gd name="connsiteY68" fmla="*/ 256834 h 532856"/>
                <a:gd name="connsiteX69" fmla="*/ 298608 w 686820"/>
                <a:gd name="connsiteY69" fmla="*/ 279066 h 532856"/>
                <a:gd name="connsiteX70" fmla="*/ 284604 w 686820"/>
                <a:gd name="connsiteY70" fmla="*/ 293808 h 532856"/>
                <a:gd name="connsiteX71" fmla="*/ 261975 w 686820"/>
                <a:gd name="connsiteY71" fmla="*/ 286435 h 532856"/>
                <a:gd name="connsiteX72" fmla="*/ 251978 w 686820"/>
                <a:gd name="connsiteY72" fmla="*/ 308169 h 532856"/>
                <a:gd name="connsiteX73" fmla="*/ 231426 w 686820"/>
                <a:gd name="connsiteY73" fmla="*/ 308295 h 532856"/>
                <a:gd name="connsiteX74" fmla="*/ 220961 w 686820"/>
                <a:gd name="connsiteY74" fmla="*/ 286863 h 532856"/>
                <a:gd name="connsiteX75" fmla="*/ 198547 w 686820"/>
                <a:gd name="connsiteY75" fmla="*/ 294622 h 532856"/>
                <a:gd name="connsiteX76" fmla="*/ 185296 w 686820"/>
                <a:gd name="connsiteY76" fmla="*/ 281785 h 532856"/>
                <a:gd name="connsiteX77" fmla="*/ 192669 w 686820"/>
                <a:gd name="connsiteY77" fmla="*/ 259156 h 532856"/>
                <a:gd name="connsiteX78" fmla="*/ 170918 w 686820"/>
                <a:gd name="connsiteY78" fmla="*/ 249162 h 532856"/>
                <a:gd name="connsiteX79" fmla="*/ 170480 w 686820"/>
                <a:gd name="connsiteY79" fmla="*/ 230469 h 532856"/>
                <a:gd name="connsiteX80" fmla="*/ 191724 w 686820"/>
                <a:gd name="connsiteY80" fmla="*/ 219451 h 532856"/>
                <a:gd name="connsiteX81" fmla="*/ 183315 w 686820"/>
                <a:gd name="connsiteY81" fmla="*/ 197218 h 532856"/>
                <a:gd name="connsiteX82" fmla="*/ 197319 w 686820"/>
                <a:gd name="connsiteY82" fmla="*/ 182477 h 532856"/>
                <a:gd name="connsiteX83" fmla="*/ 219948 w 686820"/>
                <a:gd name="connsiteY83" fmla="*/ 189850 h 532856"/>
                <a:gd name="connsiteX84" fmla="*/ 229946 w 686820"/>
                <a:gd name="connsiteY84" fmla="*/ 168120 h 532856"/>
                <a:gd name="connsiteX85" fmla="*/ 250487 w 686820"/>
                <a:gd name="connsiteY85" fmla="*/ 168039 h 532856"/>
                <a:gd name="connsiteX86" fmla="*/ 81149 w 686820"/>
                <a:gd name="connsiteY86" fmla="*/ 87959 h 532856"/>
                <a:gd name="connsiteX87" fmla="*/ 35908 w 686820"/>
                <a:gd name="connsiteY87" fmla="*/ 126581 h 532856"/>
                <a:gd name="connsiteX88" fmla="*/ 35908 w 686820"/>
                <a:gd name="connsiteY88" fmla="*/ 469691 h 532856"/>
                <a:gd name="connsiteX89" fmla="*/ 81149 w 686820"/>
                <a:gd name="connsiteY89" fmla="*/ 508313 h 532856"/>
                <a:gd name="connsiteX90" fmla="*/ 605671 w 686820"/>
                <a:gd name="connsiteY90" fmla="*/ 508313 h 532856"/>
                <a:gd name="connsiteX91" fmla="*/ 650912 w 686820"/>
                <a:gd name="connsiteY91" fmla="*/ 469691 h 532856"/>
                <a:gd name="connsiteX92" fmla="*/ 650912 w 686820"/>
                <a:gd name="connsiteY92" fmla="*/ 126581 h 532856"/>
                <a:gd name="connsiteX93" fmla="*/ 605671 w 686820"/>
                <a:gd name="connsiteY93" fmla="*/ 87959 h 532856"/>
                <a:gd name="connsiteX94" fmla="*/ 60334 w 686820"/>
                <a:gd name="connsiteY94" fmla="*/ 63416 h 532856"/>
                <a:gd name="connsiteX95" fmla="*/ 626486 w 686820"/>
                <a:gd name="connsiteY95" fmla="*/ 63416 h 532856"/>
                <a:gd name="connsiteX96" fmla="*/ 686820 w 686820"/>
                <a:gd name="connsiteY96" fmla="*/ 114923 h 532856"/>
                <a:gd name="connsiteX97" fmla="*/ 686820 w 686820"/>
                <a:gd name="connsiteY97" fmla="*/ 481349 h 532856"/>
                <a:gd name="connsiteX98" fmla="*/ 626486 w 686820"/>
                <a:gd name="connsiteY98" fmla="*/ 532856 h 532856"/>
                <a:gd name="connsiteX99" fmla="*/ 60334 w 686820"/>
                <a:gd name="connsiteY99" fmla="*/ 532856 h 532856"/>
                <a:gd name="connsiteX100" fmla="*/ 0 w 686820"/>
                <a:gd name="connsiteY100" fmla="*/ 481349 h 532856"/>
                <a:gd name="connsiteX101" fmla="*/ 0 w 686820"/>
                <a:gd name="connsiteY101" fmla="*/ 114923 h 532856"/>
                <a:gd name="connsiteX102" fmla="*/ 60334 w 686820"/>
                <a:gd name="connsiteY102" fmla="*/ 63416 h 532856"/>
                <a:gd name="connsiteX103" fmla="*/ 510883 w 686820"/>
                <a:gd name="connsiteY103" fmla="*/ 33763 h 532856"/>
                <a:gd name="connsiteX104" fmla="*/ 510883 w 686820"/>
                <a:gd name="connsiteY104" fmla="*/ 38302 h 532856"/>
                <a:gd name="connsiteX105" fmla="*/ 541941 w 686820"/>
                <a:gd name="connsiteY105" fmla="*/ 38302 h 532856"/>
                <a:gd name="connsiteX106" fmla="*/ 541941 w 686820"/>
                <a:gd name="connsiteY106" fmla="*/ 33763 h 532856"/>
                <a:gd name="connsiteX107" fmla="*/ 556871 w 686820"/>
                <a:gd name="connsiteY107" fmla="*/ 16612 h 532856"/>
                <a:gd name="connsiteX108" fmla="*/ 577484 w 686820"/>
                <a:gd name="connsiteY108" fmla="*/ 16612 h 532856"/>
                <a:gd name="connsiteX109" fmla="*/ 577484 w 686820"/>
                <a:gd name="connsiteY109" fmla="*/ 34273 h 532856"/>
                <a:gd name="connsiteX110" fmla="*/ 556871 w 686820"/>
                <a:gd name="connsiteY110" fmla="*/ 34273 h 532856"/>
                <a:gd name="connsiteX111" fmla="*/ 552115 w 686820"/>
                <a:gd name="connsiteY111" fmla="*/ 12583 h 532856"/>
                <a:gd name="connsiteX112" fmla="*/ 552115 w 686820"/>
                <a:gd name="connsiteY112" fmla="*/ 38302 h 532856"/>
                <a:gd name="connsiteX113" fmla="*/ 582241 w 686820"/>
                <a:gd name="connsiteY113" fmla="*/ 38302 h 532856"/>
                <a:gd name="connsiteX114" fmla="*/ 582241 w 686820"/>
                <a:gd name="connsiteY114" fmla="*/ 12583 h 532856"/>
                <a:gd name="connsiteX115" fmla="*/ 594834 w 686820"/>
                <a:gd name="connsiteY115" fmla="*/ 12187 h 532856"/>
                <a:gd name="connsiteX116" fmla="*/ 608926 w 686820"/>
                <a:gd name="connsiteY116" fmla="*/ 25265 h 532856"/>
                <a:gd name="connsiteX117" fmla="*/ 594879 w 686820"/>
                <a:gd name="connsiteY117" fmla="*/ 38302 h 532856"/>
                <a:gd name="connsiteX118" fmla="*/ 603008 w 686820"/>
                <a:gd name="connsiteY118" fmla="*/ 38302 h 532856"/>
                <a:gd name="connsiteX119" fmla="*/ 612991 w 686820"/>
                <a:gd name="connsiteY119" fmla="*/ 29037 h 532856"/>
                <a:gd name="connsiteX120" fmla="*/ 622973 w 686820"/>
                <a:gd name="connsiteY120" fmla="*/ 38302 h 532856"/>
                <a:gd name="connsiteX121" fmla="*/ 631102 w 686820"/>
                <a:gd name="connsiteY121" fmla="*/ 38302 h 532856"/>
                <a:gd name="connsiteX122" fmla="*/ 617055 w 686820"/>
                <a:gd name="connsiteY122" fmla="*/ 25265 h 532856"/>
                <a:gd name="connsiteX123" fmla="*/ 631147 w 686820"/>
                <a:gd name="connsiteY123" fmla="*/ 12187 h 532856"/>
                <a:gd name="connsiteX124" fmla="*/ 623019 w 686820"/>
                <a:gd name="connsiteY124" fmla="*/ 12187 h 532856"/>
                <a:gd name="connsiteX125" fmla="*/ 612991 w 686820"/>
                <a:gd name="connsiteY125" fmla="*/ 21493 h 532856"/>
                <a:gd name="connsiteX126" fmla="*/ 602963 w 686820"/>
                <a:gd name="connsiteY126" fmla="*/ 12187 h 532856"/>
                <a:gd name="connsiteX127" fmla="*/ 32859 w 686820"/>
                <a:gd name="connsiteY127" fmla="*/ 0 h 532856"/>
                <a:gd name="connsiteX128" fmla="*/ 653961 w 686820"/>
                <a:gd name="connsiteY128" fmla="*/ 0 h 532856"/>
                <a:gd name="connsiteX129" fmla="*/ 686820 w 686820"/>
                <a:gd name="connsiteY129" fmla="*/ 28052 h 532856"/>
                <a:gd name="connsiteX130" fmla="*/ 686820 w 686820"/>
                <a:gd name="connsiteY130" fmla="*/ 72331 h 532856"/>
                <a:gd name="connsiteX131" fmla="*/ 638344 w 686820"/>
                <a:gd name="connsiteY131" fmla="*/ 51230 h 532856"/>
                <a:gd name="connsiteX132" fmla="*/ 48476 w 686820"/>
                <a:gd name="connsiteY132" fmla="*/ 51230 h 532856"/>
                <a:gd name="connsiteX133" fmla="*/ 0 w 686820"/>
                <a:gd name="connsiteY133" fmla="*/ 72331 h 532856"/>
                <a:gd name="connsiteX134" fmla="*/ 0 w 686820"/>
                <a:gd name="connsiteY134" fmla="*/ 28052 h 532856"/>
                <a:gd name="connsiteX135" fmla="*/ 32859 w 686820"/>
                <a:gd name="connsiteY135" fmla="*/ 0 h 53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86820" h="532856">
                  <a:moveTo>
                    <a:pt x="414146" y="295220"/>
                  </a:moveTo>
                  <a:cubicBezTo>
                    <a:pt x="407168" y="292474"/>
                    <a:pt x="399143" y="292389"/>
                    <a:pt x="391723" y="295618"/>
                  </a:cubicBezTo>
                  <a:cubicBezTo>
                    <a:pt x="376884" y="302075"/>
                    <a:pt x="370089" y="319338"/>
                    <a:pt x="376546" y="334177"/>
                  </a:cubicBezTo>
                  <a:cubicBezTo>
                    <a:pt x="383003" y="349016"/>
                    <a:pt x="400266" y="355811"/>
                    <a:pt x="415105" y="349354"/>
                  </a:cubicBezTo>
                  <a:cubicBezTo>
                    <a:pt x="429944" y="342897"/>
                    <a:pt x="436739" y="325634"/>
                    <a:pt x="430282" y="310795"/>
                  </a:cubicBezTo>
                  <a:cubicBezTo>
                    <a:pt x="427054" y="303375"/>
                    <a:pt x="421124" y="297967"/>
                    <a:pt x="414146" y="295220"/>
                  </a:cubicBezTo>
                  <a:close/>
                  <a:moveTo>
                    <a:pt x="402912" y="275655"/>
                  </a:moveTo>
                  <a:cubicBezTo>
                    <a:pt x="421158" y="275468"/>
                    <a:pt x="438609" y="286021"/>
                    <a:pt x="446347" y="303804"/>
                  </a:cubicBezTo>
                  <a:cubicBezTo>
                    <a:pt x="456665" y="327516"/>
                    <a:pt x="445807" y="355101"/>
                    <a:pt x="422096" y="365419"/>
                  </a:cubicBezTo>
                  <a:cubicBezTo>
                    <a:pt x="398384" y="375736"/>
                    <a:pt x="370798" y="364879"/>
                    <a:pt x="360481" y="341167"/>
                  </a:cubicBezTo>
                  <a:cubicBezTo>
                    <a:pt x="350163" y="317456"/>
                    <a:pt x="361021" y="289871"/>
                    <a:pt x="384733" y="279553"/>
                  </a:cubicBezTo>
                  <a:cubicBezTo>
                    <a:pt x="390661" y="276974"/>
                    <a:pt x="396831" y="275718"/>
                    <a:pt x="402912" y="275655"/>
                  </a:cubicBezTo>
                  <a:close/>
                  <a:moveTo>
                    <a:pt x="402721" y="257781"/>
                  </a:moveTo>
                  <a:cubicBezTo>
                    <a:pt x="394318" y="257868"/>
                    <a:pt x="385793" y="259603"/>
                    <a:pt x="377603" y="263167"/>
                  </a:cubicBezTo>
                  <a:cubicBezTo>
                    <a:pt x="344841" y="277422"/>
                    <a:pt x="329839" y="315537"/>
                    <a:pt x="344094" y="348298"/>
                  </a:cubicBezTo>
                  <a:cubicBezTo>
                    <a:pt x="358350" y="381059"/>
                    <a:pt x="396464" y="396061"/>
                    <a:pt x="429226" y="381805"/>
                  </a:cubicBezTo>
                  <a:cubicBezTo>
                    <a:pt x="461987" y="367550"/>
                    <a:pt x="476989" y="329435"/>
                    <a:pt x="462734" y="296674"/>
                  </a:cubicBezTo>
                  <a:cubicBezTo>
                    <a:pt x="452042" y="272103"/>
                    <a:pt x="427930" y="257522"/>
                    <a:pt x="402721" y="257781"/>
                  </a:cubicBezTo>
                  <a:close/>
                  <a:moveTo>
                    <a:pt x="247593" y="221298"/>
                  </a:moveTo>
                  <a:cubicBezTo>
                    <a:pt x="243282" y="219601"/>
                    <a:pt x="238323" y="219549"/>
                    <a:pt x="233739" y="221544"/>
                  </a:cubicBezTo>
                  <a:cubicBezTo>
                    <a:pt x="224570" y="225533"/>
                    <a:pt x="220372" y="236200"/>
                    <a:pt x="224362" y="245368"/>
                  </a:cubicBezTo>
                  <a:cubicBezTo>
                    <a:pt x="228351" y="254536"/>
                    <a:pt x="239017" y="258735"/>
                    <a:pt x="248186" y="254745"/>
                  </a:cubicBezTo>
                  <a:cubicBezTo>
                    <a:pt x="257354" y="250756"/>
                    <a:pt x="261552" y="240089"/>
                    <a:pt x="257563" y="230921"/>
                  </a:cubicBezTo>
                  <a:cubicBezTo>
                    <a:pt x="255568" y="226337"/>
                    <a:pt x="251904" y="222995"/>
                    <a:pt x="247593" y="221298"/>
                  </a:cubicBezTo>
                  <a:close/>
                  <a:moveTo>
                    <a:pt x="251557" y="211226"/>
                  </a:moveTo>
                  <a:cubicBezTo>
                    <a:pt x="258447" y="213937"/>
                    <a:pt x="264301" y="219277"/>
                    <a:pt x="267489" y="226602"/>
                  </a:cubicBezTo>
                  <a:cubicBezTo>
                    <a:pt x="273863" y="241252"/>
                    <a:pt x="267155" y="258296"/>
                    <a:pt x="252505" y="264671"/>
                  </a:cubicBezTo>
                  <a:cubicBezTo>
                    <a:pt x="237854" y="271046"/>
                    <a:pt x="220811" y="264337"/>
                    <a:pt x="214436" y="249687"/>
                  </a:cubicBezTo>
                  <a:cubicBezTo>
                    <a:pt x="208061" y="235037"/>
                    <a:pt x="214770" y="217993"/>
                    <a:pt x="229420" y="211618"/>
                  </a:cubicBezTo>
                  <a:cubicBezTo>
                    <a:pt x="236745" y="208431"/>
                    <a:pt x="244668" y="208514"/>
                    <a:pt x="251557" y="211226"/>
                  </a:cubicBezTo>
                  <a:close/>
                  <a:moveTo>
                    <a:pt x="418831" y="209020"/>
                  </a:moveTo>
                  <a:cubicBezTo>
                    <a:pt x="414701" y="222984"/>
                    <a:pt x="421938" y="237944"/>
                    <a:pt x="435785" y="243629"/>
                  </a:cubicBezTo>
                  <a:cubicBezTo>
                    <a:pt x="449594" y="249298"/>
                    <a:pt x="465210" y="243782"/>
                    <a:pt x="472102" y="231009"/>
                  </a:cubicBezTo>
                  <a:cubicBezTo>
                    <a:pt x="480206" y="236749"/>
                    <a:pt x="487510" y="243672"/>
                    <a:pt x="493718" y="251701"/>
                  </a:cubicBezTo>
                  <a:cubicBezTo>
                    <a:pt x="480891" y="258802"/>
                    <a:pt x="475570" y="274673"/>
                    <a:pt x="481574" y="288472"/>
                  </a:cubicBezTo>
                  <a:cubicBezTo>
                    <a:pt x="487582" y="302278"/>
                    <a:pt x="502833" y="309202"/>
                    <a:pt x="516778" y="304646"/>
                  </a:cubicBezTo>
                  <a:cubicBezTo>
                    <a:pt x="518502" y="314769"/>
                    <a:pt x="518666" y="324947"/>
                    <a:pt x="517487" y="334902"/>
                  </a:cubicBezTo>
                  <a:cubicBezTo>
                    <a:pt x="503345" y="331020"/>
                    <a:pt x="488446" y="338662"/>
                    <a:pt x="483104" y="352735"/>
                  </a:cubicBezTo>
                  <a:cubicBezTo>
                    <a:pt x="477802" y="366700"/>
                    <a:pt x="483744" y="382174"/>
                    <a:pt x="496714" y="388717"/>
                  </a:cubicBezTo>
                  <a:cubicBezTo>
                    <a:pt x="490595" y="397744"/>
                    <a:pt x="482920" y="405751"/>
                    <a:pt x="474048" y="412576"/>
                  </a:cubicBezTo>
                  <a:cubicBezTo>
                    <a:pt x="466905" y="399897"/>
                    <a:pt x="451140" y="394675"/>
                    <a:pt x="437423" y="400644"/>
                  </a:cubicBezTo>
                  <a:cubicBezTo>
                    <a:pt x="423626" y="406647"/>
                    <a:pt x="416701" y="421884"/>
                    <a:pt x="421243" y="435821"/>
                  </a:cubicBezTo>
                  <a:cubicBezTo>
                    <a:pt x="410093" y="437704"/>
                    <a:pt x="398881" y="437693"/>
                    <a:pt x="387980" y="436024"/>
                  </a:cubicBezTo>
                  <a:cubicBezTo>
                    <a:pt x="392152" y="422037"/>
                    <a:pt x="384913" y="407031"/>
                    <a:pt x="371041" y="401337"/>
                  </a:cubicBezTo>
                  <a:cubicBezTo>
                    <a:pt x="357255" y="395677"/>
                    <a:pt x="341669" y="401164"/>
                    <a:pt x="334764" y="413896"/>
                  </a:cubicBezTo>
                  <a:cubicBezTo>
                    <a:pt x="326658" y="408214"/>
                    <a:pt x="319503" y="401157"/>
                    <a:pt x="313318" y="393118"/>
                  </a:cubicBezTo>
                  <a:cubicBezTo>
                    <a:pt x="325997" y="385975"/>
                    <a:pt x="331220" y="370210"/>
                    <a:pt x="325251" y="356493"/>
                  </a:cubicBezTo>
                  <a:cubicBezTo>
                    <a:pt x="319244" y="342687"/>
                    <a:pt x="303992" y="335763"/>
                    <a:pt x="290048" y="340319"/>
                  </a:cubicBezTo>
                  <a:cubicBezTo>
                    <a:pt x="288324" y="330196"/>
                    <a:pt x="288160" y="320018"/>
                    <a:pt x="289338" y="310064"/>
                  </a:cubicBezTo>
                  <a:cubicBezTo>
                    <a:pt x="303480" y="313945"/>
                    <a:pt x="318379" y="306303"/>
                    <a:pt x="323722" y="292231"/>
                  </a:cubicBezTo>
                  <a:cubicBezTo>
                    <a:pt x="329023" y="278265"/>
                    <a:pt x="323081" y="262791"/>
                    <a:pt x="310111" y="256248"/>
                  </a:cubicBezTo>
                  <a:cubicBezTo>
                    <a:pt x="316230" y="247221"/>
                    <a:pt x="323905" y="239214"/>
                    <a:pt x="332777" y="232389"/>
                  </a:cubicBezTo>
                  <a:cubicBezTo>
                    <a:pt x="339920" y="245068"/>
                    <a:pt x="355685" y="250290"/>
                    <a:pt x="369403" y="244322"/>
                  </a:cubicBezTo>
                  <a:cubicBezTo>
                    <a:pt x="383197" y="238319"/>
                    <a:pt x="390122" y="223087"/>
                    <a:pt x="385584" y="209152"/>
                  </a:cubicBezTo>
                  <a:cubicBezTo>
                    <a:pt x="396727" y="207279"/>
                    <a:pt x="407932" y="207309"/>
                    <a:pt x="418831" y="209020"/>
                  </a:cubicBezTo>
                  <a:close/>
                  <a:moveTo>
                    <a:pt x="255601" y="200952"/>
                  </a:moveTo>
                  <a:cubicBezTo>
                    <a:pt x="246083" y="197205"/>
                    <a:pt x="235135" y="197090"/>
                    <a:pt x="225014" y="201494"/>
                  </a:cubicBezTo>
                  <a:cubicBezTo>
                    <a:pt x="204773" y="210301"/>
                    <a:pt x="195504" y="233851"/>
                    <a:pt x="204311" y="254092"/>
                  </a:cubicBezTo>
                  <a:cubicBezTo>
                    <a:pt x="213119" y="274334"/>
                    <a:pt x="236668" y="283603"/>
                    <a:pt x="256910" y="274795"/>
                  </a:cubicBezTo>
                  <a:cubicBezTo>
                    <a:pt x="277152" y="265988"/>
                    <a:pt x="286421" y="242438"/>
                    <a:pt x="277613" y="222197"/>
                  </a:cubicBezTo>
                  <a:cubicBezTo>
                    <a:pt x="273209" y="212076"/>
                    <a:pt x="265120" y="204698"/>
                    <a:pt x="255601" y="200952"/>
                  </a:cubicBezTo>
                  <a:close/>
                  <a:moveTo>
                    <a:pt x="250487" y="168039"/>
                  </a:moveTo>
                  <a:cubicBezTo>
                    <a:pt x="247935" y="176667"/>
                    <a:pt x="252407" y="185910"/>
                    <a:pt x="260962" y="189422"/>
                  </a:cubicBezTo>
                  <a:cubicBezTo>
                    <a:pt x="269495" y="192925"/>
                    <a:pt x="279143" y="189517"/>
                    <a:pt x="283401" y="181625"/>
                  </a:cubicBezTo>
                  <a:cubicBezTo>
                    <a:pt x="288408" y="185171"/>
                    <a:pt x="292921" y="189449"/>
                    <a:pt x="296756" y="194409"/>
                  </a:cubicBezTo>
                  <a:cubicBezTo>
                    <a:pt x="288831" y="198797"/>
                    <a:pt x="285544" y="208603"/>
                    <a:pt x="289254" y="217129"/>
                  </a:cubicBezTo>
                  <a:cubicBezTo>
                    <a:pt x="292965" y="225659"/>
                    <a:pt x="302389" y="229937"/>
                    <a:pt x="311004" y="227122"/>
                  </a:cubicBezTo>
                  <a:cubicBezTo>
                    <a:pt x="312069" y="233377"/>
                    <a:pt x="312171" y="239665"/>
                    <a:pt x="311443" y="245816"/>
                  </a:cubicBezTo>
                  <a:cubicBezTo>
                    <a:pt x="302705" y="243418"/>
                    <a:pt x="293500" y="248139"/>
                    <a:pt x="290199" y="256834"/>
                  </a:cubicBezTo>
                  <a:cubicBezTo>
                    <a:pt x="286923" y="265463"/>
                    <a:pt x="290595" y="275024"/>
                    <a:pt x="298608" y="279066"/>
                  </a:cubicBezTo>
                  <a:cubicBezTo>
                    <a:pt x="294827" y="284643"/>
                    <a:pt x="290085" y="289591"/>
                    <a:pt x="284604" y="293808"/>
                  </a:cubicBezTo>
                  <a:cubicBezTo>
                    <a:pt x="280190" y="285974"/>
                    <a:pt x="270450" y="282747"/>
                    <a:pt x="261975" y="286435"/>
                  </a:cubicBezTo>
                  <a:cubicBezTo>
                    <a:pt x="253450" y="290144"/>
                    <a:pt x="249172" y="299558"/>
                    <a:pt x="251978" y="308169"/>
                  </a:cubicBezTo>
                  <a:cubicBezTo>
                    <a:pt x="245089" y="309333"/>
                    <a:pt x="238162" y="309326"/>
                    <a:pt x="231426" y="308295"/>
                  </a:cubicBezTo>
                  <a:cubicBezTo>
                    <a:pt x="234004" y="299653"/>
                    <a:pt x="229532" y="290382"/>
                    <a:pt x="220961" y="286863"/>
                  </a:cubicBezTo>
                  <a:cubicBezTo>
                    <a:pt x="212443" y="283366"/>
                    <a:pt x="202813" y="286756"/>
                    <a:pt x="198547" y="294622"/>
                  </a:cubicBezTo>
                  <a:cubicBezTo>
                    <a:pt x="193538" y="291112"/>
                    <a:pt x="189117" y="286752"/>
                    <a:pt x="185296" y="281785"/>
                  </a:cubicBezTo>
                  <a:cubicBezTo>
                    <a:pt x="193130" y="277372"/>
                    <a:pt x="196357" y="267631"/>
                    <a:pt x="192669" y="259156"/>
                  </a:cubicBezTo>
                  <a:cubicBezTo>
                    <a:pt x="188957" y="250626"/>
                    <a:pt x="179534" y="246348"/>
                    <a:pt x="170918" y="249162"/>
                  </a:cubicBezTo>
                  <a:cubicBezTo>
                    <a:pt x="169853" y="242908"/>
                    <a:pt x="169752" y="236619"/>
                    <a:pt x="170480" y="230469"/>
                  </a:cubicBezTo>
                  <a:cubicBezTo>
                    <a:pt x="179218" y="232867"/>
                    <a:pt x="188423" y="228146"/>
                    <a:pt x="191724" y="219451"/>
                  </a:cubicBezTo>
                  <a:cubicBezTo>
                    <a:pt x="194999" y="210822"/>
                    <a:pt x="191328" y="201261"/>
                    <a:pt x="183315" y="197218"/>
                  </a:cubicBezTo>
                  <a:cubicBezTo>
                    <a:pt x="187095" y="191641"/>
                    <a:pt x="191837" y="186694"/>
                    <a:pt x="197319" y="182477"/>
                  </a:cubicBezTo>
                  <a:cubicBezTo>
                    <a:pt x="201732" y="190311"/>
                    <a:pt x="211472" y="193538"/>
                    <a:pt x="219948" y="189850"/>
                  </a:cubicBezTo>
                  <a:cubicBezTo>
                    <a:pt x="228471" y="186141"/>
                    <a:pt x="232749" y="176730"/>
                    <a:pt x="229946" y="168120"/>
                  </a:cubicBezTo>
                  <a:cubicBezTo>
                    <a:pt x="236830" y="166963"/>
                    <a:pt x="243753" y="166982"/>
                    <a:pt x="250487" y="168039"/>
                  </a:cubicBezTo>
                  <a:close/>
                  <a:moveTo>
                    <a:pt x="81149" y="87959"/>
                  </a:moveTo>
                  <a:cubicBezTo>
                    <a:pt x="56163" y="87959"/>
                    <a:pt x="35908" y="105250"/>
                    <a:pt x="35908" y="126581"/>
                  </a:cubicBezTo>
                  <a:lnTo>
                    <a:pt x="35908" y="469691"/>
                  </a:lnTo>
                  <a:cubicBezTo>
                    <a:pt x="35908" y="491022"/>
                    <a:pt x="56163" y="508313"/>
                    <a:pt x="81149" y="508313"/>
                  </a:cubicBezTo>
                  <a:lnTo>
                    <a:pt x="605671" y="508313"/>
                  </a:lnTo>
                  <a:cubicBezTo>
                    <a:pt x="630657" y="508313"/>
                    <a:pt x="650912" y="491022"/>
                    <a:pt x="650912" y="469691"/>
                  </a:cubicBezTo>
                  <a:lnTo>
                    <a:pt x="650912" y="126581"/>
                  </a:lnTo>
                  <a:cubicBezTo>
                    <a:pt x="650912" y="105250"/>
                    <a:pt x="630657" y="87959"/>
                    <a:pt x="605671" y="87959"/>
                  </a:cubicBezTo>
                  <a:close/>
                  <a:moveTo>
                    <a:pt x="60334" y="63416"/>
                  </a:moveTo>
                  <a:lnTo>
                    <a:pt x="626486" y="63416"/>
                  </a:lnTo>
                  <a:cubicBezTo>
                    <a:pt x="659808" y="63416"/>
                    <a:pt x="686820" y="86476"/>
                    <a:pt x="686820" y="114923"/>
                  </a:cubicBezTo>
                  <a:lnTo>
                    <a:pt x="686820" y="481349"/>
                  </a:lnTo>
                  <a:cubicBezTo>
                    <a:pt x="686820" y="509796"/>
                    <a:pt x="659808" y="532856"/>
                    <a:pt x="626486" y="532856"/>
                  </a:cubicBezTo>
                  <a:lnTo>
                    <a:pt x="60334" y="532856"/>
                  </a:lnTo>
                  <a:cubicBezTo>
                    <a:pt x="27013" y="532856"/>
                    <a:pt x="0" y="509796"/>
                    <a:pt x="0" y="481349"/>
                  </a:cubicBezTo>
                  <a:lnTo>
                    <a:pt x="0" y="114923"/>
                  </a:lnTo>
                  <a:cubicBezTo>
                    <a:pt x="0" y="86476"/>
                    <a:pt x="27013" y="63416"/>
                    <a:pt x="60334" y="63416"/>
                  </a:cubicBezTo>
                  <a:close/>
                  <a:moveTo>
                    <a:pt x="510883" y="33763"/>
                  </a:moveTo>
                  <a:lnTo>
                    <a:pt x="510883" y="38302"/>
                  </a:lnTo>
                  <a:lnTo>
                    <a:pt x="541941" y="38302"/>
                  </a:lnTo>
                  <a:lnTo>
                    <a:pt x="541941" y="33763"/>
                  </a:lnTo>
                  <a:close/>
                  <a:moveTo>
                    <a:pt x="556871" y="16612"/>
                  </a:moveTo>
                  <a:lnTo>
                    <a:pt x="577484" y="16612"/>
                  </a:lnTo>
                  <a:lnTo>
                    <a:pt x="577484" y="34273"/>
                  </a:lnTo>
                  <a:lnTo>
                    <a:pt x="556871" y="34273"/>
                  </a:lnTo>
                  <a:close/>
                  <a:moveTo>
                    <a:pt x="552115" y="12583"/>
                  </a:moveTo>
                  <a:lnTo>
                    <a:pt x="552115" y="38302"/>
                  </a:lnTo>
                  <a:lnTo>
                    <a:pt x="582241" y="38302"/>
                  </a:lnTo>
                  <a:lnTo>
                    <a:pt x="582241" y="12583"/>
                  </a:lnTo>
                  <a:close/>
                  <a:moveTo>
                    <a:pt x="594834" y="12187"/>
                  </a:moveTo>
                  <a:lnTo>
                    <a:pt x="608926" y="25265"/>
                  </a:lnTo>
                  <a:lnTo>
                    <a:pt x="594879" y="38302"/>
                  </a:lnTo>
                  <a:lnTo>
                    <a:pt x="603008" y="38302"/>
                  </a:lnTo>
                  <a:lnTo>
                    <a:pt x="612991" y="29037"/>
                  </a:lnTo>
                  <a:lnTo>
                    <a:pt x="622973" y="38302"/>
                  </a:lnTo>
                  <a:lnTo>
                    <a:pt x="631102" y="38302"/>
                  </a:lnTo>
                  <a:lnTo>
                    <a:pt x="617055" y="25265"/>
                  </a:lnTo>
                  <a:lnTo>
                    <a:pt x="631147" y="12187"/>
                  </a:lnTo>
                  <a:lnTo>
                    <a:pt x="623019" y="12187"/>
                  </a:lnTo>
                  <a:lnTo>
                    <a:pt x="612991" y="21493"/>
                  </a:lnTo>
                  <a:lnTo>
                    <a:pt x="602963" y="12187"/>
                  </a:lnTo>
                  <a:close/>
                  <a:moveTo>
                    <a:pt x="32859" y="0"/>
                  </a:moveTo>
                  <a:lnTo>
                    <a:pt x="653961" y="0"/>
                  </a:lnTo>
                  <a:cubicBezTo>
                    <a:pt x="672109" y="0"/>
                    <a:pt x="686820" y="12559"/>
                    <a:pt x="686820" y="28052"/>
                  </a:cubicBezTo>
                  <a:lnTo>
                    <a:pt x="686820" y="72331"/>
                  </a:lnTo>
                  <a:cubicBezTo>
                    <a:pt x="675985" y="59497"/>
                    <a:pt x="658296" y="51230"/>
                    <a:pt x="638344" y="51230"/>
                  </a:cubicBezTo>
                  <a:lnTo>
                    <a:pt x="48476" y="51230"/>
                  </a:lnTo>
                  <a:cubicBezTo>
                    <a:pt x="28525" y="51230"/>
                    <a:pt x="10835" y="59497"/>
                    <a:pt x="0" y="72331"/>
                  </a:cubicBezTo>
                  <a:lnTo>
                    <a:pt x="0" y="28052"/>
                  </a:lnTo>
                  <a:cubicBezTo>
                    <a:pt x="0" y="12559"/>
                    <a:pt x="14712" y="0"/>
                    <a:pt x="32859" y="0"/>
                  </a:cubicBezTo>
                  <a:close/>
                </a:path>
              </a:pathLst>
            </a:cu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22" tIns="45711" rIns="91422" bIns="45711" numCol="1" rtlCol="0" anchor="ctr" anchorCtr="0" compatLnSpc="1">
              <a:prstTxWarp prst="textNoShape">
                <a:avLst/>
              </a:prstTxWarp>
              <a:noAutofit/>
            </a:bodyPr>
            <a:lstStyle/>
            <a:p>
              <a:pPr algn="ctr" defTabSz="914019"/>
              <a:endParaRPr lang="en-US" sz="3600" kern="0" dirty="0">
                <a:solidFill>
                  <a:srgbClr val="505050"/>
                </a:solidFill>
                <a:latin typeface="Segoe UI Light" pitchFamily="34" charset="0"/>
              </a:endParaRPr>
            </a:p>
          </p:txBody>
        </p:sp>
        <p:grpSp>
          <p:nvGrpSpPr>
            <p:cNvPr id="85" name="Group 84"/>
            <p:cNvGrpSpPr/>
            <p:nvPr/>
          </p:nvGrpSpPr>
          <p:grpSpPr>
            <a:xfrm>
              <a:off x="2918351" y="2501883"/>
              <a:ext cx="253354" cy="235704"/>
              <a:chOff x="7218590" y="3855835"/>
              <a:chExt cx="483195" cy="474908"/>
            </a:xfrm>
            <a:solidFill>
              <a:schemeClr val="accent1"/>
            </a:solidFill>
          </p:grpSpPr>
          <p:sp>
            <p:nvSpPr>
              <p:cNvPr id="204" name="Freeform 106"/>
              <p:cNvSpPr>
                <a:spLocks/>
              </p:cNvSpPr>
              <p:nvPr/>
            </p:nvSpPr>
            <p:spPr bwMode="auto">
              <a:xfrm>
                <a:off x="7218590" y="3893062"/>
                <a:ext cx="445904" cy="437681"/>
              </a:xfrm>
              <a:custGeom>
                <a:avLst/>
                <a:gdLst>
                  <a:gd name="T0" fmla="*/ 40 w 79"/>
                  <a:gd name="T1" fmla="*/ 39 h 79"/>
                  <a:gd name="T2" fmla="*/ 79 w 79"/>
                  <a:gd name="T3" fmla="*/ 39 h 79"/>
                  <a:gd name="T4" fmla="*/ 40 w 79"/>
                  <a:gd name="T5" fmla="*/ 79 h 79"/>
                  <a:gd name="T6" fmla="*/ 0 w 79"/>
                  <a:gd name="T7" fmla="*/ 39 h 79"/>
                  <a:gd name="T8" fmla="*/ 40 w 79"/>
                  <a:gd name="T9" fmla="*/ 0 h 79"/>
                  <a:gd name="T10" fmla="*/ 40 w 79"/>
                  <a:gd name="T11" fmla="*/ 39 h 79"/>
                </a:gdLst>
                <a:ahLst/>
                <a:cxnLst>
                  <a:cxn ang="0">
                    <a:pos x="T0" y="T1"/>
                  </a:cxn>
                  <a:cxn ang="0">
                    <a:pos x="T2" y="T3"/>
                  </a:cxn>
                  <a:cxn ang="0">
                    <a:pos x="T4" y="T5"/>
                  </a:cxn>
                  <a:cxn ang="0">
                    <a:pos x="T6" y="T7"/>
                  </a:cxn>
                  <a:cxn ang="0">
                    <a:pos x="T8" y="T9"/>
                  </a:cxn>
                  <a:cxn ang="0">
                    <a:pos x="T10" y="T11"/>
                  </a:cxn>
                </a:cxnLst>
                <a:rect l="0" t="0" r="r" b="b"/>
                <a:pathLst>
                  <a:path w="79" h="79">
                    <a:moveTo>
                      <a:pt x="40" y="39"/>
                    </a:moveTo>
                    <a:cubicBezTo>
                      <a:pt x="79" y="39"/>
                      <a:pt x="79" y="39"/>
                      <a:pt x="79" y="39"/>
                    </a:cubicBezTo>
                    <a:cubicBezTo>
                      <a:pt x="79" y="61"/>
                      <a:pt x="61" y="79"/>
                      <a:pt x="40" y="79"/>
                    </a:cubicBezTo>
                    <a:cubicBezTo>
                      <a:pt x="18" y="79"/>
                      <a:pt x="0" y="61"/>
                      <a:pt x="0" y="39"/>
                    </a:cubicBezTo>
                    <a:cubicBezTo>
                      <a:pt x="0" y="18"/>
                      <a:pt x="18" y="0"/>
                      <a:pt x="40" y="0"/>
                    </a:cubicBezTo>
                    <a:lnTo>
                      <a:pt x="40" y="39"/>
                    </a:lnTo>
                    <a:close/>
                  </a:path>
                </a:pathLst>
              </a:custGeom>
              <a:grpFill/>
              <a:ln>
                <a:noFill/>
              </a:ln>
            </p:spPr>
            <p:txBody>
              <a:bodyPr vert="horz" wrap="square" lIns="91427" tIns="45713" rIns="91427" bIns="45713" numCol="1" anchor="t" anchorCtr="0" compatLnSpc="1">
                <a:prstTxWarp prst="textNoShape">
                  <a:avLst/>
                </a:prstTxWarp>
              </a:bodyPr>
              <a:lstStyle/>
              <a:p>
                <a:pPr defTabSz="932127"/>
                <a:endParaRPr lang="en-US" sz="1600" kern="0">
                  <a:solidFill>
                    <a:srgbClr val="505050"/>
                  </a:solidFill>
                </a:endParaRPr>
              </a:p>
            </p:txBody>
          </p:sp>
          <p:sp>
            <p:nvSpPr>
              <p:cNvPr id="205" name="Freeform 107"/>
              <p:cNvSpPr>
                <a:spLocks/>
              </p:cNvSpPr>
              <p:nvPr/>
            </p:nvSpPr>
            <p:spPr bwMode="auto">
              <a:xfrm>
                <a:off x="7473395" y="3855835"/>
                <a:ext cx="228390" cy="223548"/>
              </a:xfrm>
              <a:custGeom>
                <a:avLst/>
                <a:gdLst>
                  <a:gd name="T0" fmla="*/ 0 w 39"/>
                  <a:gd name="T1" fmla="*/ 40 h 40"/>
                  <a:gd name="T2" fmla="*/ 39 w 39"/>
                  <a:gd name="T3" fmla="*/ 40 h 40"/>
                  <a:gd name="T4" fmla="*/ 0 w 39"/>
                  <a:gd name="T5" fmla="*/ 0 h 40"/>
                  <a:gd name="T6" fmla="*/ 0 w 39"/>
                  <a:gd name="T7" fmla="*/ 40 h 40"/>
                </a:gdLst>
                <a:ahLst/>
                <a:cxnLst>
                  <a:cxn ang="0">
                    <a:pos x="T0" y="T1"/>
                  </a:cxn>
                  <a:cxn ang="0">
                    <a:pos x="T2" y="T3"/>
                  </a:cxn>
                  <a:cxn ang="0">
                    <a:pos x="T4" y="T5"/>
                  </a:cxn>
                  <a:cxn ang="0">
                    <a:pos x="T6" y="T7"/>
                  </a:cxn>
                </a:cxnLst>
                <a:rect l="0" t="0" r="r" b="b"/>
                <a:pathLst>
                  <a:path w="39" h="40">
                    <a:moveTo>
                      <a:pt x="0" y="40"/>
                    </a:moveTo>
                    <a:cubicBezTo>
                      <a:pt x="39" y="40"/>
                      <a:pt x="39" y="40"/>
                      <a:pt x="39" y="40"/>
                    </a:cubicBezTo>
                    <a:cubicBezTo>
                      <a:pt x="39" y="18"/>
                      <a:pt x="21" y="0"/>
                      <a:pt x="0" y="0"/>
                    </a:cubicBezTo>
                    <a:lnTo>
                      <a:pt x="0" y="40"/>
                    </a:lnTo>
                    <a:close/>
                  </a:path>
                </a:pathLst>
              </a:custGeom>
              <a:grpFill/>
              <a:ln>
                <a:noFill/>
              </a:ln>
            </p:spPr>
            <p:txBody>
              <a:bodyPr vert="horz" wrap="square" lIns="91427" tIns="45713" rIns="91427" bIns="45713" numCol="1" anchor="t" anchorCtr="0" compatLnSpc="1">
                <a:prstTxWarp prst="textNoShape">
                  <a:avLst/>
                </a:prstTxWarp>
              </a:bodyPr>
              <a:lstStyle/>
              <a:p>
                <a:pPr defTabSz="932127"/>
                <a:endParaRPr lang="en-US" sz="1600" kern="0">
                  <a:solidFill>
                    <a:srgbClr val="505050"/>
                  </a:solidFill>
                </a:endParaRPr>
              </a:p>
            </p:txBody>
          </p:sp>
        </p:grpSp>
        <p:sp>
          <p:nvSpPr>
            <p:cNvPr id="86" name="Freeform 85"/>
            <p:cNvSpPr/>
            <p:nvPr/>
          </p:nvSpPr>
          <p:spPr>
            <a:xfrm>
              <a:off x="3006857" y="4861995"/>
              <a:ext cx="164848" cy="261213"/>
            </a:xfrm>
            <a:custGeom>
              <a:avLst/>
              <a:gdLst/>
              <a:ahLst/>
              <a:cxnLst/>
              <a:rect l="l" t="t" r="r" b="b"/>
              <a:pathLst>
                <a:path w="879475" h="1393809">
                  <a:moveTo>
                    <a:pt x="841951" y="1215906"/>
                  </a:moveTo>
                  <a:cubicBezTo>
                    <a:pt x="843538" y="1273850"/>
                    <a:pt x="570885" y="1293694"/>
                    <a:pt x="437138" y="1292106"/>
                  </a:cubicBezTo>
                  <a:cubicBezTo>
                    <a:pt x="314565" y="1290652"/>
                    <a:pt x="58660" y="1274529"/>
                    <a:pt x="39412" y="1221497"/>
                  </a:cubicBezTo>
                  <a:cubicBezTo>
                    <a:pt x="39061" y="1245227"/>
                    <a:pt x="37400" y="1279091"/>
                    <a:pt x="41851" y="1277820"/>
                  </a:cubicBezTo>
                  <a:cubicBezTo>
                    <a:pt x="47408" y="1276233"/>
                    <a:pt x="214094" y="1338144"/>
                    <a:pt x="446663" y="1327825"/>
                  </a:cubicBezTo>
                  <a:cubicBezTo>
                    <a:pt x="599064" y="1323062"/>
                    <a:pt x="796706" y="1313537"/>
                    <a:pt x="841951" y="1270674"/>
                  </a:cubicBezTo>
                  <a:close/>
                  <a:moveTo>
                    <a:pt x="842073" y="895396"/>
                  </a:moveTo>
                  <a:cubicBezTo>
                    <a:pt x="668090" y="986678"/>
                    <a:pt x="192053" y="975565"/>
                    <a:pt x="37401" y="897778"/>
                  </a:cubicBezTo>
                  <a:lnTo>
                    <a:pt x="37401" y="1147809"/>
                  </a:lnTo>
                  <a:lnTo>
                    <a:pt x="66398" y="1214484"/>
                  </a:lnTo>
                  <a:cubicBezTo>
                    <a:pt x="310458" y="1285921"/>
                    <a:pt x="711587" y="1254966"/>
                    <a:pt x="798578" y="1214484"/>
                  </a:cubicBezTo>
                  <a:lnTo>
                    <a:pt x="842073" y="1145428"/>
                  </a:lnTo>
                  <a:close/>
                  <a:moveTo>
                    <a:pt x="842073" y="554190"/>
                  </a:moveTo>
                  <a:cubicBezTo>
                    <a:pt x="668090" y="645472"/>
                    <a:pt x="192053" y="634359"/>
                    <a:pt x="37401" y="556572"/>
                  </a:cubicBezTo>
                  <a:lnTo>
                    <a:pt x="37401" y="806603"/>
                  </a:lnTo>
                  <a:lnTo>
                    <a:pt x="66398" y="873278"/>
                  </a:lnTo>
                  <a:cubicBezTo>
                    <a:pt x="310458" y="944715"/>
                    <a:pt x="711587" y="913760"/>
                    <a:pt x="798578" y="873278"/>
                  </a:cubicBezTo>
                  <a:lnTo>
                    <a:pt x="842073" y="804222"/>
                  </a:lnTo>
                  <a:close/>
                  <a:moveTo>
                    <a:pt x="842073" y="205845"/>
                  </a:moveTo>
                  <a:cubicBezTo>
                    <a:pt x="668090" y="297127"/>
                    <a:pt x="192053" y="286014"/>
                    <a:pt x="37401" y="208227"/>
                  </a:cubicBezTo>
                  <a:lnTo>
                    <a:pt x="37401" y="458258"/>
                  </a:lnTo>
                  <a:lnTo>
                    <a:pt x="66398" y="524933"/>
                  </a:lnTo>
                  <a:cubicBezTo>
                    <a:pt x="310458" y="596370"/>
                    <a:pt x="711587" y="565415"/>
                    <a:pt x="798578" y="524933"/>
                  </a:cubicBezTo>
                  <a:lnTo>
                    <a:pt x="842073" y="455877"/>
                  </a:lnTo>
                  <a:close/>
                  <a:moveTo>
                    <a:pt x="475903" y="27508"/>
                  </a:moveTo>
                  <a:cubicBezTo>
                    <a:pt x="399852" y="24273"/>
                    <a:pt x="311349" y="30136"/>
                    <a:pt x="215900" y="58399"/>
                  </a:cubicBezTo>
                  <a:lnTo>
                    <a:pt x="215900" y="119730"/>
                  </a:lnTo>
                  <a:cubicBezTo>
                    <a:pt x="113629" y="131371"/>
                    <a:pt x="46671" y="150925"/>
                    <a:pt x="46671" y="173065"/>
                  </a:cubicBezTo>
                  <a:cubicBezTo>
                    <a:pt x="46671" y="208958"/>
                    <a:pt x="222653" y="238055"/>
                    <a:pt x="439737" y="238055"/>
                  </a:cubicBezTo>
                  <a:cubicBezTo>
                    <a:pt x="656821" y="238055"/>
                    <a:pt x="832803" y="208958"/>
                    <a:pt x="832803" y="173065"/>
                  </a:cubicBezTo>
                  <a:cubicBezTo>
                    <a:pt x="832803" y="150920"/>
                    <a:pt x="765814" y="131362"/>
                    <a:pt x="663504" y="119720"/>
                  </a:cubicBezTo>
                  <a:lnTo>
                    <a:pt x="661194" y="51210"/>
                  </a:lnTo>
                  <a:cubicBezTo>
                    <a:pt x="615554" y="43078"/>
                    <a:pt x="551954" y="30744"/>
                    <a:pt x="475903" y="27508"/>
                  </a:cubicBezTo>
                  <a:close/>
                  <a:moveTo>
                    <a:pt x="464831" y="266"/>
                  </a:moveTo>
                  <a:cubicBezTo>
                    <a:pt x="522786" y="1686"/>
                    <a:pt x="572376" y="8676"/>
                    <a:pt x="647657" y="18288"/>
                  </a:cubicBezTo>
                  <a:cubicBezTo>
                    <a:pt x="671557" y="31394"/>
                    <a:pt x="676336" y="54987"/>
                    <a:pt x="690676" y="73337"/>
                  </a:cubicBezTo>
                  <a:cubicBezTo>
                    <a:pt x="751219" y="101299"/>
                    <a:pt x="838052" y="95182"/>
                    <a:pt x="872306" y="157223"/>
                  </a:cubicBezTo>
                  <a:lnTo>
                    <a:pt x="879475" y="1279191"/>
                  </a:lnTo>
                  <a:cubicBezTo>
                    <a:pt x="833271" y="1398903"/>
                    <a:pt x="220666" y="1453078"/>
                    <a:pt x="2391" y="1300162"/>
                  </a:cubicBezTo>
                  <a:lnTo>
                    <a:pt x="0" y="162466"/>
                  </a:lnTo>
                  <a:cubicBezTo>
                    <a:pt x="57357" y="92561"/>
                    <a:pt x="124274" y="101299"/>
                    <a:pt x="186411" y="70716"/>
                  </a:cubicBezTo>
                  <a:cubicBezTo>
                    <a:pt x="201547" y="52366"/>
                    <a:pt x="211904" y="20910"/>
                    <a:pt x="231819" y="15666"/>
                  </a:cubicBezTo>
                  <a:cubicBezTo>
                    <a:pt x="340558" y="2996"/>
                    <a:pt x="406877" y="-1155"/>
                    <a:pt x="464831" y="266"/>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19" fontAlgn="base"/>
              <a:endParaRPr lang="en-US" kern="0" dirty="0" err="1">
                <a:solidFill>
                  <a:srgbClr val="505050"/>
                </a:solidFill>
                <a:ea typeface="Segoe UI" pitchFamily="34" charset="0"/>
                <a:cs typeface="Segoe UI" pitchFamily="34" charset="0"/>
              </a:endParaRPr>
            </a:p>
          </p:txBody>
        </p:sp>
        <p:sp>
          <p:nvSpPr>
            <p:cNvPr id="87" name="Oval 46"/>
            <p:cNvSpPr/>
            <p:nvPr/>
          </p:nvSpPr>
          <p:spPr>
            <a:xfrm>
              <a:off x="2938080" y="3286993"/>
              <a:ext cx="233625" cy="233128"/>
            </a:xfrm>
            <a:custGeom>
              <a:avLst/>
              <a:gdLst/>
              <a:ahLst/>
              <a:cxnLst/>
              <a:rect l="l" t="t" r="r" b="b"/>
              <a:pathLst>
                <a:path w="3893062" h="3885378">
                  <a:moveTo>
                    <a:pt x="1257971" y="2179459"/>
                  </a:moveTo>
                  <a:lnTo>
                    <a:pt x="770851" y="2249233"/>
                  </a:lnTo>
                  <a:cubicBezTo>
                    <a:pt x="767528" y="2352254"/>
                    <a:pt x="723562" y="2444927"/>
                    <a:pt x="654423" y="2511881"/>
                  </a:cubicBezTo>
                  <a:lnTo>
                    <a:pt x="1861568" y="3326111"/>
                  </a:lnTo>
                  <a:cubicBezTo>
                    <a:pt x="1899424" y="3248918"/>
                    <a:pt x="1962681" y="3186692"/>
                    <a:pt x="2041980" y="3153125"/>
                  </a:cubicBezTo>
                  <a:lnTo>
                    <a:pt x="1703804" y="2393570"/>
                  </a:lnTo>
                  <a:cubicBezTo>
                    <a:pt x="1673698" y="2402446"/>
                    <a:pt x="1641844" y="2406537"/>
                    <a:pt x="1609035" y="2406537"/>
                  </a:cubicBezTo>
                  <a:cubicBezTo>
                    <a:pt x="1452610" y="2406537"/>
                    <a:pt x="1317907" y="2313534"/>
                    <a:pt x="1257971" y="2179459"/>
                  </a:cubicBezTo>
                  <a:close/>
                  <a:moveTo>
                    <a:pt x="1973445" y="2143042"/>
                  </a:moveTo>
                  <a:cubicBezTo>
                    <a:pt x="1952315" y="2208194"/>
                    <a:pt x="1914102" y="2265531"/>
                    <a:pt x="1861545" y="2307073"/>
                  </a:cubicBezTo>
                  <a:lnTo>
                    <a:pt x="2221097" y="3114639"/>
                  </a:lnTo>
                  <a:cubicBezTo>
                    <a:pt x="2301768" y="3117443"/>
                    <a:pt x="2376050" y="3145180"/>
                    <a:pt x="2436089" y="3191021"/>
                  </a:cubicBezTo>
                  <a:lnTo>
                    <a:pt x="3241281" y="2515384"/>
                  </a:lnTo>
                  <a:cubicBezTo>
                    <a:pt x="3168709" y="2447047"/>
                    <a:pt x="3123192" y="2350608"/>
                    <a:pt x="3121471" y="2243481"/>
                  </a:cubicBezTo>
                  <a:close/>
                  <a:moveTo>
                    <a:pt x="3301689" y="829469"/>
                  </a:moveTo>
                  <a:cubicBezTo>
                    <a:pt x="3270843" y="839047"/>
                    <a:pt x="3238085" y="843382"/>
                    <a:pt x="3204314" y="843382"/>
                  </a:cubicBezTo>
                  <a:cubicBezTo>
                    <a:pt x="3172960" y="843382"/>
                    <a:pt x="3142479" y="839646"/>
                    <a:pt x="3113605" y="831319"/>
                  </a:cubicBezTo>
                  <a:lnTo>
                    <a:pt x="1931716" y="1808964"/>
                  </a:lnTo>
                  <a:cubicBezTo>
                    <a:pt x="1962241" y="1854824"/>
                    <a:pt x="1982962" y="1907684"/>
                    <a:pt x="1991087" y="1964615"/>
                  </a:cubicBezTo>
                  <a:lnTo>
                    <a:pt x="3161262" y="2066992"/>
                  </a:lnTo>
                  <a:cubicBezTo>
                    <a:pt x="3216276" y="1951252"/>
                    <a:pt x="3328377" y="1868693"/>
                    <a:pt x="3461198" y="1854297"/>
                  </a:cubicBezTo>
                  <a:close/>
                  <a:moveTo>
                    <a:pt x="957252" y="759133"/>
                  </a:moveTo>
                  <a:cubicBezTo>
                    <a:pt x="926543" y="768102"/>
                    <a:pt x="894074" y="772358"/>
                    <a:pt x="860610" y="772358"/>
                  </a:cubicBezTo>
                  <a:lnTo>
                    <a:pt x="836144" y="769892"/>
                  </a:lnTo>
                  <a:lnTo>
                    <a:pt x="475295" y="1859454"/>
                  </a:lnTo>
                  <a:cubicBezTo>
                    <a:pt x="591806" y="1886355"/>
                    <a:pt x="687848" y="1966347"/>
                    <a:pt x="735741" y="2073147"/>
                  </a:cubicBezTo>
                  <a:lnTo>
                    <a:pt x="1224995" y="2003068"/>
                  </a:lnTo>
                  <a:cubicBezTo>
                    <a:pt x="1228713" y="1879350"/>
                    <a:pt x="1292338" y="1770840"/>
                    <a:pt x="1387747" y="1704564"/>
                  </a:cubicBezTo>
                  <a:close/>
                  <a:moveTo>
                    <a:pt x="1218093" y="531176"/>
                  </a:moveTo>
                  <a:cubicBezTo>
                    <a:pt x="1195805" y="586605"/>
                    <a:pt x="1160978" y="635612"/>
                    <a:pt x="1114448" y="671725"/>
                  </a:cubicBezTo>
                  <a:lnTo>
                    <a:pt x="1555167" y="1639610"/>
                  </a:lnTo>
                  <a:cubicBezTo>
                    <a:pt x="1572611" y="1635461"/>
                    <a:pt x="1590673" y="1634179"/>
                    <a:pt x="1609035" y="1634179"/>
                  </a:cubicBezTo>
                  <a:cubicBezTo>
                    <a:pt x="1678449" y="1634179"/>
                    <a:pt x="1743585" y="1652493"/>
                    <a:pt x="1799019" y="1686057"/>
                  </a:cubicBezTo>
                  <a:lnTo>
                    <a:pt x="2943085" y="739698"/>
                  </a:lnTo>
                  <a:cubicBezTo>
                    <a:pt x="2886968" y="689349"/>
                    <a:pt x="2846872" y="622014"/>
                    <a:pt x="2829379" y="545979"/>
                  </a:cubicBezTo>
                  <a:lnTo>
                    <a:pt x="1218093" y="545979"/>
                  </a:lnTo>
                  <a:close/>
                  <a:moveTo>
                    <a:pt x="860610" y="0"/>
                  </a:moveTo>
                  <a:cubicBezTo>
                    <a:pt x="1067920" y="0"/>
                    <a:pt x="1237076" y="163352"/>
                    <a:pt x="1244999" y="368426"/>
                  </a:cubicBezTo>
                  <a:lnTo>
                    <a:pt x="2829379" y="368426"/>
                  </a:lnTo>
                  <a:cubicBezTo>
                    <a:pt x="2868629" y="197827"/>
                    <a:pt x="3021663" y="71024"/>
                    <a:pt x="3204314" y="71024"/>
                  </a:cubicBezTo>
                  <a:cubicBezTo>
                    <a:pt x="3417595" y="71024"/>
                    <a:pt x="3590493" y="243922"/>
                    <a:pt x="3590493" y="457203"/>
                  </a:cubicBezTo>
                  <a:cubicBezTo>
                    <a:pt x="3590493" y="567840"/>
                    <a:pt x="3543969" y="667610"/>
                    <a:pt x="3468796" y="737359"/>
                  </a:cubicBezTo>
                  <a:lnTo>
                    <a:pt x="3646113" y="1876597"/>
                  </a:lnTo>
                  <a:cubicBezTo>
                    <a:pt x="3790759" y="1931645"/>
                    <a:pt x="3893062" y="2071810"/>
                    <a:pt x="3893062" y="2235870"/>
                  </a:cubicBezTo>
                  <a:cubicBezTo>
                    <a:pt x="3893062" y="2449151"/>
                    <a:pt x="3720164" y="2622049"/>
                    <a:pt x="3506883" y="2622049"/>
                  </a:cubicBezTo>
                  <a:cubicBezTo>
                    <a:pt x="3473157" y="2622049"/>
                    <a:pt x="3440440" y="2617726"/>
                    <a:pt x="3409637" y="2608157"/>
                  </a:cubicBezTo>
                  <a:lnTo>
                    <a:pt x="2550166" y="3329340"/>
                  </a:lnTo>
                  <a:cubicBezTo>
                    <a:pt x="2576964" y="3380048"/>
                    <a:pt x="2591219" y="3437959"/>
                    <a:pt x="2591219" y="3499199"/>
                  </a:cubicBezTo>
                  <a:cubicBezTo>
                    <a:pt x="2591219" y="3712480"/>
                    <a:pt x="2418321" y="3885378"/>
                    <a:pt x="2205040" y="3885378"/>
                  </a:cubicBezTo>
                  <a:cubicBezTo>
                    <a:pt x="1996937" y="3885378"/>
                    <a:pt x="1827279" y="3720773"/>
                    <a:pt x="1820415" y="3514609"/>
                  </a:cubicBezTo>
                  <a:lnTo>
                    <a:pt x="477038" y="2608490"/>
                  </a:lnTo>
                  <a:cubicBezTo>
                    <a:pt x="448098" y="2616715"/>
                    <a:pt x="417576" y="2620462"/>
                    <a:pt x="386179" y="2620462"/>
                  </a:cubicBezTo>
                  <a:cubicBezTo>
                    <a:pt x="172898" y="2620462"/>
                    <a:pt x="0" y="2447564"/>
                    <a:pt x="0" y="2234283"/>
                  </a:cubicBezTo>
                  <a:cubicBezTo>
                    <a:pt x="0" y="2055343"/>
                    <a:pt x="121703" y="1904829"/>
                    <a:pt x="287249" y="1862500"/>
                  </a:cubicBezTo>
                  <a:lnTo>
                    <a:pt x="666256" y="718109"/>
                  </a:lnTo>
                  <a:cubicBezTo>
                    <a:pt x="551163" y="652425"/>
                    <a:pt x="474431" y="528263"/>
                    <a:pt x="474431" y="386179"/>
                  </a:cubicBezTo>
                  <a:cubicBezTo>
                    <a:pt x="474431" y="172898"/>
                    <a:pt x="647329" y="0"/>
                    <a:pt x="86061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sz="1200" kern="0">
                <a:solidFill>
                  <a:srgbClr val="505050"/>
                </a:solidFill>
              </a:endParaRPr>
            </a:p>
          </p:txBody>
        </p:sp>
        <p:grpSp>
          <p:nvGrpSpPr>
            <p:cNvPr id="88" name="Group 87"/>
            <p:cNvGrpSpPr/>
            <p:nvPr/>
          </p:nvGrpSpPr>
          <p:grpSpPr>
            <a:xfrm>
              <a:off x="2951662" y="3689387"/>
              <a:ext cx="220043" cy="225214"/>
              <a:chOff x="8125700" y="2836063"/>
              <a:chExt cx="2212515" cy="2264862"/>
            </a:xfrm>
            <a:solidFill>
              <a:schemeClr val="accent1"/>
            </a:solidFill>
          </p:grpSpPr>
          <p:sp>
            <p:nvSpPr>
              <p:cNvPr id="201" name="Freeform 200"/>
              <p:cNvSpPr>
                <a:spLocks noChangeArrowheads="1"/>
              </p:cNvSpPr>
              <p:nvPr/>
            </p:nvSpPr>
            <p:spPr bwMode="auto">
              <a:xfrm flipH="1">
                <a:off x="8125700" y="2836063"/>
                <a:ext cx="1118240" cy="2243938"/>
              </a:xfrm>
              <a:custGeom>
                <a:avLst/>
                <a:gdLst>
                  <a:gd name="connsiteX0" fmla="*/ 59639 w 1118240"/>
                  <a:gd name="connsiteY0" fmla="*/ 1892063 h 2243938"/>
                  <a:gd name="connsiteX1" fmla="*/ 0 w 1118240"/>
                  <a:gd name="connsiteY1" fmla="*/ 1892063 h 2243938"/>
                  <a:gd name="connsiteX2" fmla="*/ 0 w 1118240"/>
                  <a:gd name="connsiteY2" fmla="*/ 2101388 h 2243938"/>
                  <a:gd name="connsiteX3" fmla="*/ 59639 w 1118240"/>
                  <a:gd name="connsiteY3" fmla="*/ 2101388 h 2243938"/>
                  <a:gd name="connsiteX4" fmla="*/ 939322 w 1118240"/>
                  <a:gd name="connsiteY4" fmla="*/ 1789186 h 2243938"/>
                  <a:gd name="connsiteX5" fmla="*/ 756674 w 1118240"/>
                  <a:gd name="connsiteY5" fmla="*/ 1789186 h 2243938"/>
                  <a:gd name="connsiteX6" fmla="*/ 756674 w 1118240"/>
                  <a:gd name="connsiteY6" fmla="*/ 2065019 h 2243938"/>
                  <a:gd name="connsiteX7" fmla="*/ 939322 w 1118240"/>
                  <a:gd name="connsiteY7" fmla="*/ 2065019 h 2243938"/>
                  <a:gd name="connsiteX8" fmla="*/ 816316 w 1118240"/>
                  <a:gd name="connsiteY8" fmla="*/ 208738 h 2243938"/>
                  <a:gd name="connsiteX9" fmla="*/ 301926 w 1118240"/>
                  <a:gd name="connsiteY9" fmla="*/ 208738 h 2243938"/>
                  <a:gd name="connsiteX10" fmla="*/ 301926 w 1118240"/>
                  <a:gd name="connsiteY10" fmla="*/ 272104 h 2243938"/>
                  <a:gd name="connsiteX11" fmla="*/ 816316 w 1118240"/>
                  <a:gd name="connsiteY11" fmla="*/ 272104 h 2243938"/>
                  <a:gd name="connsiteX12" fmla="*/ 1058601 w 1118240"/>
                  <a:gd name="connsiteY12" fmla="*/ 59639 h 2243938"/>
                  <a:gd name="connsiteX13" fmla="*/ 1058601 w 1118240"/>
                  <a:gd name="connsiteY13" fmla="*/ 424932 h 2243938"/>
                  <a:gd name="connsiteX14" fmla="*/ 59639 w 1118240"/>
                  <a:gd name="connsiteY14" fmla="*/ 424932 h 2243938"/>
                  <a:gd name="connsiteX15" fmla="*/ 59639 w 1118240"/>
                  <a:gd name="connsiteY15" fmla="*/ 59639 h 2243938"/>
                  <a:gd name="connsiteX16" fmla="*/ 1118240 w 1118240"/>
                  <a:gd name="connsiteY16" fmla="*/ 0 h 2243938"/>
                  <a:gd name="connsiteX17" fmla="*/ 0 w 1118240"/>
                  <a:gd name="connsiteY17" fmla="*/ 0 h 2243938"/>
                  <a:gd name="connsiteX18" fmla="*/ 0 w 1118240"/>
                  <a:gd name="connsiteY18" fmla="*/ 677979 h 2243938"/>
                  <a:gd name="connsiteX19" fmla="*/ 59639 w 1118240"/>
                  <a:gd name="connsiteY19" fmla="*/ 677979 h 2243938"/>
                  <a:gd name="connsiteX20" fmla="*/ 59639 w 1118240"/>
                  <a:gd name="connsiteY20" fmla="*/ 484571 h 2243938"/>
                  <a:gd name="connsiteX21" fmla="*/ 1058601 w 1118240"/>
                  <a:gd name="connsiteY21" fmla="*/ 484571 h 2243938"/>
                  <a:gd name="connsiteX22" fmla="*/ 1058601 w 1118240"/>
                  <a:gd name="connsiteY22" fmla="*/ 726856 h 2243938"/>
                  <a:gd name="connsiteX23" fmla="*/ 686558 w 1118240"/>
                  <a:gd name="connsiteY23" fmla="*/ 726856 h 2243938"/>
                  <a:gd name="connsiteX24" fmla="*/ 691926 w 1118240"/>
                  <a:gd name="connsiteY24" fmla="*/ 735793 h 2243938"/>
                  <a:gd name="connsiteX25" fmla="*/ 693922 w 1118240"/>
                  <a:gd name="connsiteY25" fmla="*/ 743767 h 2243938"/>
                  <a:gd name="connsiteX26" fmla="*/ 697913 w 1118240"/>
                  <a:gd name="connsiteY26" fmla="*/ 753735 h 2243938"/>
                  <a:gd name="connsiteX27" fmla="*/ 701904 w 1118240"/>
                  <a:gd name="connsiteY27" fmla="*/ 765696 h 2243938"/>
                  <a:gd name="connsiteX28" fmla="*/ 703900 w 1118240"/>
                  <a:gd name="connsiteY28" fmla="*/ 775664 h 2243938"/>
                  <a:gd name="connsiteX29" fmla="*/ 703900 w 1118240"/>
                  <a:gd name="connsiteY29" fmla="*/ 787625 h 2243938"/>
                  <a:gd name="connsiteX30" fmla="*/ 703900 w 1118240"/>
                  <a:gd name="connsiteY30" fmla="*/ 790224 h 2243938"/>
                  <a:gd name="connsiteX31" fmla="*/ 1058601 w 1118240"/>
                  <a:gd name="connsiteY31" fmla="*/ 790224 h 2243938"/>
                  <a:gd name="connsiteX32" fmla="*/ 1058601 w 1118240"/>
                  <a:gd name="connsiteY32" fmla="*/ 998962 h 2243938"/>
                  <a:gd name="connsiteX33" fmla="*/ 703900 w 1118240"/>
                  <a:gd name="connsiteY33" fmla="*/ 998962 h 2243938"/>
                  <a:gd name="connsiteX34" fmla="*/ 703900 w 1118240"/>
                  <a:gd name="connsiteY34" fmla="*/ 1058602 h 2243938"/>
                  <a:gd name="connsiteX35" fmla="*/ 1058601 w 1118240"/>
                  <a:gd name="connsiteY35" fmla="*/ 1058602 h 2243938"/>
                  <a:gd name="connsiteX36" fmla="*/ 1058601 w 1118240"/>
                  <a:gd name="connsiteY36" fmla="*/ 2184298 h 2243938"/>
                  <a:gd name="connsiteX37" fmla="*/ 304742 w 1118240"/>
                  <a:gd name="connsiteY37" fmla="*/ 2184298 h 2243938"/>
                  <a:gd name="connsiteX38" fmla="*/ 308752 w 1118240"/>
                  <a:gd name="connsiteY38" fmla="*/ 2189105 h 2243938"/>
                  <a:gd name="connsiteX39" fmla="*/ 314739 w 1118240"/>
                  <a:gd name="connsiteY39" fmla="*/ 2205053 h 2243938"/>
                  <a:gd name="connsiteX40" fmla="*/ 320726 w 1118240"/>
                  <a:gd name="connsiteY40" fmla="*/ 2219008 h 2243938"/>
                  <a:gd name="connsiteX41" fmla="*/ 326713 w 1118240"/>
                  <a:gd name="connsiteY41" fmla="*/ 2234957 h 2243938"/>
                  <a:gd name="connsiteX42" fmla="*/ 329710 w 1118240"/>
                  <a:gd name="connsiteY42" fmla="*/ 2243938 h 2243938"/>
                  <a:gd name="connsiteX43" fmla="*/ 1004756 w 1118240"/>
                  <a:gd name="connsiteY43" fmla="*/ 2243938 h 2243938"/>
                  <a:gd name="connsiteX44" fmla="*/ 1004755 w 1118240"/>
                  <a:gd name="connsiteY44" fmla="*/ 2243937 h 2243938"/>
                  <a:gd name="connsiteX45" fmla="*/ 1118240 w 1118240"/>
                  <a:gd name="connsiteY45" fmla="*/ 2243937 h 224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18240" h="2243938">
                    <a:moveTo>
                      <a:pt x="59639" y="1892063"/>
                    </a:moveTo>
                    <a:lnTo>
                      <a:pt x="0" y="1892063"/>
                    </a:lnTo>
                    <a:lnTo>
                      <a:pt x="0" y="2101388"/>
                    </a:lnTo>
                    <a:lnTo>
                      <a:pt x="59639" y="2101388"/>
                    </a:lnTo>
                    <a:close/>
                    <a:moveTo>
                      <a:pt x="939322" y="1789186"/>
                    </a:moveTo>
                    <a:lnTo>
                      <a:pt x="756674" y="1789186"/>
                    </a:lnTo>
                    <a:lnTo>
                      <a:pt x="756674" y="2065019"/>
                    </a:lnTo>
                    <a:lnTo>
                      <a:pt x="939322" y="2065019"/>
                    </a:lnTo>
                    <a:close/>
                    <a:moveTo>
                      <a:pt x="816316" y="208738"/>
                    </a:moveTo>
                    <a:lnTo>
                      <a:pt x="301926" y="208738"/>
                    </a:lnTo>
                    <a:lnTo>
                      <a:pt x="301926" y="272104"/>
                    </a:lnTo>
                    <a:lnTo>
                      <a:pt x="816316" y="272104"/>
                    </a:lnTo>
                    <a:close/>
                    <a:moveTo>
                      <a:pt x="1058601" y="59639"/>
                    </a:moveTo>
                    <a:lnTo>
                      <a:pt x="1058601" y="424932"/>
                    </a:lnTo>
                    <a:lnTo>
                      <a:pt x="59639" y="424932"/>
                    </a:lnTo>
                    <a:lnTo>
                      <a:pt x="59639" y="59639"/>
                    </a:lnTo>
                    <a:close/>
                    <a:moveTo>
                      <a:pt x="1118240" y="0"/>
                    </a:moveTo>
                    <a:lnTo>
                      <a:pt x="0" y="0"/>
                    </a:lnTo>
                    <a:lnTo>
                      <a:pt x="0" y="677979"/>
                    </a:lnTo>
                    <a:lnTo>
                      <a:pt x="59639" y="677979"/>
                    </a:lnTo>
                    <a:lnTo>
                      <a:pt x="59639" y="484571"/>
                    </a:lnTo>
                    <a:lnTo>
                      <a:pt x="1058601" y="484571"/>
                    </a:lnTo>
                    <a:lnTo>
                      <a:pt x="1058601" y="726856"/>
                    </a:lnTo>
                    <a:lnTo>
                      <a:pt x="686558" y="726856"/>
                    </a:lnTo>
                    <a:lnTo>
                      <a:pt x="691926" y="735793"/>
                    </a:lnTo>
                    <a:lnTo>
                      <a:pt x="693922" y="743767"/>
                    </a:lnTo>
                    <a:lnTo>
                      <a:pt x="697913" y="753735"/>
                    </a:lnTo>
                    <a:lnTo>
                      <a:pt x="701904" y="765696"/>
                    </a:lnTo>
                    <a:lnTo>
                      <a:pt x="703900" y="775664"/>
                    </a:lnTo>
                    <a:lnTo>
                      <a:pt x="703900" y="787625"/>
                    </a:lnTo>
                    <a:lnTo>
                      <a:pt x="703900" y="790224"/>
                    </a:lnTo>
                    <a:lnTo>
                      <a:pt x="1058601" y="790224"/>
                    </a:lnTo>
                    <a:lnTo>
                      <a:pt x="1058601" y="998962"/>
                    </a:lnTo>
                    <a:lnTo>
                      <a:pt x="703900" y="998962"/>
                    </a:lnTo>
                    <a:lnTo>
                      <a:pt x="703900" y="1058602"/>
                    </a:lnTo>
                    <a:lnTo>
                      <a:pt x="1058601" y="1058602"/>
                    </a:lnTo>
                    <a:lnTo>
                      <a:pt x="1058601" y="2184298"/>
                    </a:lnTo>
                    <a:lnTo>
                      <a:pt x="304742" y="2184298"/>
                    </a:lnTo>
                    <a:lnTo>
                      <a:pt x="308752" y="2189105"/>
                    </a:lnTo>
                    <a:lnTo>
                      <a:pt x="314739" y="2205053"/>
                    </a:lnTo>
                    <a:lnTo>
                      <a:pt x="320726" y="2219008"/>
                    </a:lnTo>
                    <a:lnTo>
                      <a:pt x="326713" y="2234957"/>
                    </a:lnTo>
                    <a:lnTo>
                      <a:pt x="329710" y="2243938"/>
                    </a:lnTo>
                    <a:lnTo>
                      <a:pt x="1004756" y="2243938"/>
                    </a:lnTo>
                    <a:lnTo>
                      <a:pt x="1004755" y="2243937"/>
                    </a:lnTo>
                    <a:lnTo>
                      <a:pt x="1118240" y="22439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noAutofit/>
              </a:bodyPr>
              <a:lstStyle/>
              <a:p>
                <a:pPr defTabSz="914046"/>
                <a:endParaRPr lang="en-US" sz="1799" kern="0">
                  <a:solidFill>
                    <a:srgbClr val="505050"/>
                  </a:solidFill>
                </a:endParaRPr>
              </a:p>
            </p:txBody>
          </p:sp>
          <p:sp>
            <p:nvSpPr>
              <p:cNvPr id="202" name="Freeform 2020"/>
              <p:cNvSpPr>
                <a:spLocks/>
              </p:cNvSpPr>
              <p:nvPr/>
            </p:nvSpPr>
            <p:spPr bwMode="auto">
              <a:xfrm>
                <a:off x="8958684" y="4730120"/>
                <a:ext cx="1004745" cy="370805"/>
              </a:xfrm>
              <a:custGeom>
                <a:avLst/>
                <a:gdLst>
                  <a:gd name="T0" fmla="*/ 441 w 504"/>
                  <a:gd name="T1" fmla="*/ 128 h 188"/>
                  <a:gd name="T2" fmla="*/ 316 w 504"/>
                  <a:gd name="T3" fmla="*/ 128 h 188"/>
                  <a:gd name="T4" fmla="*/ 316 w 504"/>
                  <a:gd name="T5" fmla="*/ 0 h 188"/>
                  <a:gd name="T6" fmla="*/ 187 w 504"/>
                  <a:gd name="T7" fmla="*/ 0 h 188"/>
                  <a:gd name="T8" fmla="*/ 187 w 504"/>
                  <a:gd name="T9" fmla="*/ 128 h 188"/>
                  <a:gd name="T10" fmla="*/ 64 w 504"/>
                  <a:gd name="T11" fmla="*/ 128 h 188"/>
                  <a:gd name="T12" fmla="*/ 57 w 504"/>
                  <a:gd name="T13" fmla="*/ 128 h 188"/>
                  <a:gd name="T14" fmla="*/ 51 w 504"/>
                  <a:gd name="T15" fmla="*/ 130 h 188"/>
                  <a:gd name="T16" fmla="*/ 45 w 504"/>
                  <a:gd name="T17" fmla="*/ 132 h 188"/>
                  <a:gd name="T18" fmla="*/ 40 w 504"/>
                  <a:gd name="T19" fmla="*/ 133 h 188"/>
                  <a:gd name="T20" fmla="*/ 34 w 504"/>
                  <a:gd name="T21" fmla="*/ 136 h 188"/>
                  <a:gd name="T22" fmla="*/ 29 w 504"/>
                  <a:gd name="T23" fmla="*/ 139 h 188"/>
                  <a:gd name="T24" fmla="*/ 25 w 504"/>
                  <a:gd name="T25" fmla="*/ 143 h 188"/>
                  <a:gd name="T26" fmla="*/ 20 w 504"/>
                  <a:gd name="T27" fmla="*/ 147 h 188"/>
                  <a:gd name="T28" fmla="*/ 15 w 504"/>
                  <a:gd name="T29" fmla="*/ 152 h 188"/>
                  <a:gd name="T30" fmla="*/ 12 w 504"/>
                  <a:gd name="T31" fmla="*/ 157 h 188"/>
                  <a:gd name="T32" fmla="*/ 7 w 504"/>
                  <a:gd name="T33" fmla="*/ 161 h 188"/>
                  <a:gd name="T34" fmla="*/ 6 w 504"/>
                  <a:gd name="T35" fmla="*/ 166 h 188"/>
                  <a:gd name="T36" fmla="*/ 3 w 504"/>
                  <a:gd name="T37" fmla="*/ 171 h 188"/>
                  <a:gd name="T38" fmla="*/ 1 w 504"/>
                  <a:gd name="T39" fmla="*/ 177 h 188"/>
                  <a:gd name="T40" fmla="*/ 0 w 504"/>
                  <a:gd name="T41" fmla="*/ 182 h 188"/>
                  <a:gd name="T42" fmla="*/ 0 w 504"/>
                  <a:gd name="T43" fmla="*/ 188 h 188"/>
                  <a:gd name="T44" fmla="*/ 504 w 504"/>
                  <a:gd name="T45" fmla="*/ 188 h 188"/>
                  <a:gd name="T46" fmla="*/ 504 w 504"/>
                  <a:gd name="T47" fmla="*/ 182 h 188"/>
                  <a:gd name="T48" fmla="*/ 502 w 504"/>
                  <a:gd name="T49" fmla="*/ 177 h 188"/>
                  <a:gd name="T50" fmla="*/ 500 w 504"/>
                  <a:gd name="T51" fmla="*/ 171 h 188"/>
                  <a:gd name="T52" fmla="*/ 499 w 504"/>
                  <a:gd name="T53" fmla="*/ 166 h 188"/>
                  <a:gd name="T54" fmla="*/ 496 w 504"/>
                  <a:gd name="T55" fmla="*/ 161 h 188"/>
                  <a:gd name="T56" fmla="*/ 491 w 504"/>
                  <a:gd name="T57" fmla="*/ 157 h 188"/>
                  <a:gd name="T58" fmla="*/ 488 w 504"/>
                  <a:gd name="T59" fmla="*/ 152 h 188"/>
                  <a:gd name="T60" fmla="*/ 483 w 504"/>
                  <a:gd name="T61" fmla="*/ 147 h 188"/>
                  <a:gd name="T62" fmla="*/ 479 w 504"/>
                  <a:gd name="T63" fmla="*/ 143 h 188"/>
                  <a:gd name="T64" fmla="*/ 474 w 504"/>
                  <a:gd name="T65" fmla="*/ 139 h 188"/>
                  <a:gd name="T66" fmla="*/ 469 w 504"/>
                  <a:gd name="T67" fmla="*/ 136 h 188"/>
                  <a:gd name="T68" fmla="*/ 463 w 504"/>
                  <a:gd name="T69" fmla="*/ 133 h 188"/>
                  <a:gd name="T70" fmla="*/ 458 w 504"/>
                  <a:gd name="T71" fmla="*/ 132 h 188"/>
                  <a:gd name="T72" fmla="*/ 452 w 504"/>
                  <a:gd name="T73" fmla="*/ 130 h 188"/>
                  <a:gd name="T74" fmla="*/ 446 w 504"/>
                  <a:gd name="T75" fmla="*/ 128 h 188"/>
                  <a:gd name="T76" fmla="*/ 441 w 504"/>
                  <a:gd name="T77" fmla="*/ 128 h 188"/>
                  <a:gd name="T78" fmla="*/ 441 w 504"/>
                  <a:gd name="T79" fmla="*/ 12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4" h="188">
                    <a:moveTo>
                      <a:pt x="441" y="128"/>
                    </a:moveTo>
                    <a:lnTo>
                      <a:pt x="316" y="128"/>
                    </a:lnTo>
                    <a:lnTo>
                      <a:pt x="316" y="0"/>
                    </a:lnTo>
                    <a:lnTo>
                      <a:pt x="187" y="0"/>
                    </a:lnTo>
                    <a:lnTo>
                      <a:pt x="187" y="128"/>
                    </a:lnTo>
                    <a:lnTo>
                      <a:pt x="64" y="128"/>
                    </a:lnTo>
                    <a:lnTo>
                      <a:pt x="57" y="128"/>
                    </a:lnTo>
                    <a:lnTo>
                      <a:pt x="51" y="130"/>
                    </a:lnTo>
                    <a:lnTo>
                      <a:pt x="45" y="132"/>
                    </a:lnTo>
                    <a:lnTo>
                      <a:pt x="40" y="133"/>
                    </a:lnTo>
                    <a:lnTo>
                      <a:pt x="34" y="136"/>
                    </a:lnTo>
                    <a:lnTo>
                      <a:pt x="29" y="139"/>
                    </a:lnTo>
                    <a:lnTo>
                      <a:pt x="25" y="143"/>
                    </a:lnTo>
                    <a:lnTo>
                      <a:pt x="20" y="147"/>
                    </a:lnTo>
                    <a:lnTo>
                      <a:pt x="15" y="152"/>
                    </a:lnTo>
                    <a:lnTo>
                      <a:pt x="12" y="157"/>
                    </a:lnTo>
                    <a:lnTo>
                      <a:pt x="7" y="161"/>
                    </a:lnTo>
                    <a:lnTo>
                      <a:pt x="6" y="166"/>
                    </a:lnTo>
                    <a:lnTo>
                      <a:pt x="3" y="171"/>
                    </a:lnTo>
                    <a:lnTo>
                      <a:pt x="1" y="177"/>
                    </a:lnTo>
                    <a:lnTo>
                      <a:pt x="0" y="182"/>
                    </a:lnTo>
                    <a:lnTo>
                      <a:pt x="0" y="188"/>
                    </a:lnTo>
                    <a:lnTo>
                      <a:pt x="504" y="188"/>
                    </a:lnTo>
                    <a:lnTo>
                      <a:pt x="504" y="182"/>
                    </a:lnTo>
                    <a:lnTo>
                      <a:pt x="502" y="177"/>
                    </a:lnTo>
                    <a:lnTo>
                      <a:pt x="500" y="171"/>
                    </a:lnTo>
                    <a:lnTo>
                      <a:pt x="499" y="166"/>
                    </a:lnTo>
                    <a:lnTo>
                      <a:pt x="496" y="161"/>
                    </a:lnTo>
                    <a:lnTo>
                      <a:pt x="491" y="157"/>
                    </a:lnTo>
                    <a:lnTo>
                      <a:pt x="488" y="152"/>
                    </a:lnTo>
                    <a:lnTo>
                      <a:pt x="483" y="147"/>
                    </a:lnTo>
                    <a:lnTo>
                      <a:pt x="479" y="143"/>
                    </a:lnTo>
                    <a:lnTo>
                      <a:pt x="474" y="139"/>
                    </a:lnTo>
                    <a:lnTo>
                      <a:pt x="469" y="136"/>
                    </a:lnTo>
                    <a:lnTo>
                      <a:pt x="463" y="133"/>
                    </a:lnTo>
                    <a:lnTo>
                      <a:pt x="458" y="132"/>
                    </a:lnTo>
                    <a:lnTo>
                      <a:pt x="452" y="130"/>
                    </a:lnTo>
                    <a:lnTo>
                      <a:pt x="446" y="128"/>
                    </a:lnTo>
                    <a:lnTo>
                      <a:pt x="441" y="128"/>
                    </a:lnTo>
                    <a:lnTo>
                      <a:pt x="441"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46"/>
                <a:endParaRPr lang="en-US" sz="1799" kern="0">
                  <a:solidFill>
                    <a:srgbClr val="505050"/>
                  </a:solidFill>
                </a:endParaRPr>
              </a:p>
            </p:txBody>
          </p:sp>
          <p:sp>
            <p:nvSpPr>
              <p:cNvPr id="203" name="Freeform 202"/>
              <p:cNvSpPr>
                <a:spLocks/>
              </p:cNvSpPr>
              <p:nvPr/>
            </p:nvSpPr>
            <p:spPr bwMode="auto">
              <a:xfrm>
                <a:off x="8587885" y="3561889"/>
                <a:ext cx="1750330" cy="1120385"/>
              </a:xfrm>
              <a:custGeom>
                <a:avLst/>
                <a:gdLst>
                  <a:gd name="connsiteX0" fmla="*/ 197289 w 2986518"/>
                  <a:gd name="connsiteY0" fmla="*/ 197289 h 1911668"/>
                  <a:gd name="connsiteX1" fmla="*/ 197289 w 2986518"/>
                  <a:gd name="connsiteY1" fmla="*/ 1707574 h 1911668"/>
                  <a:gd name="connsiteX2" fmla="*/ 2789234 w 2986518"/>
                  <a:gd name="connsiteY2" fmla="*/ 1707574 h 1911668"/>
                  <a:gd name="connsiteX3" fmla="*/ 2789234 w 2986518"/>
                  <a:gd name="connsiteY3" fmla="*/ 197289 h 1911668"/>
                  <a:gd name="connsiteX4" fmla="*/ 84941 w 2986518"/>
                  <a:gd name="connsiteY4" fmla="*/ 0 h 1911668"/>
                  <a:gd name="connsiteX5" fmla="*/ 108724 w 2986518"/>
                  <a:gd name="connsiteY5" fmla="*/ 0 h 1911668"/>
                  <a:gd name="connsiteX6" fmla="*/ 2881192 w 2986518"/>
                  <a:gd name="connsiteY6" fmla="*/ 0 h 1911668"/>
                  <a:gd name="connsiteX7" fmla="*/ 2901577 w 2986518"/>
                  <a:gd name="connsiteY7" fmla="*/ 0 h 1911668"/>
                  <a:gd name="connsiteX8" fmla="*/ 2921963 w 2986518"/>
                  <a:gd name="connsiteY8" fmla="*/ 3402 h 1911668"/>
                  <a:gd name="connsiteX9" fmla="*/ 2938951 w 2986518"/>
                  <a:gd name="connsiteY9" fmla="*/ 17008 h 1911668"/>
                  <a:gd name="connsiteX10" fmla="*/ 2952542 w 2986518"/>
                  <a:gd name="connsiteY10" fmla="*/ 27212 h 1911668"/>
                  <a:gd name="connsiteX11" fmla="*/ 2969530 w 2986518"/>
                  <a:gd name="connsiteY11" fmla="*/ 40819 h 1911668"/>
                  <a:gd name="connsiteX12" fmla="*/ 2976325 w 2986518"/>
                  <a:gd name="connsiteY12" fmla="*/ 64629 h 1911668"/>
                  <a:gd name="connsiteX13" fmla="*/ 2986518 w 2986518"/>
                  <a:gd name="connsiteY13" fmla="*/ 85039 h 1911668"/>
                  <a:gd name="connsiteX14" fmla="*/ 2986518 w 2986518"/>
                  <a:gd name="connsiteY14" fmla="*/ 105448 h 1911668"/>
                  <a:gd name="connsiteX15" fmla="*/ 2986518 w 2986518"/>
                  <a:gd name="connsiteY15" fmla="*/ 1806220 h 1911668"/>
                  <a:gd name="connsiteX16" fmla="*/ 2986518 w 2986518"/>
                  <a:gd name="connsiteY16" fmla="*/ 1826630 h 1911668"/>
                  <a:gd name="connsiteX17" fmla="*/ 2976325 w 2986518"/>
                  <a:gd name="connsiteY17" fmla="*/ 1843637 h 1911668"/>
                  <a:gd name="connsiteX18" fmla="*/ 2969530 w 2986518"/>
                  <a:gd name="connsiteY18" fmla="*/ 1864047 h 1911668"/>
                  <a:gd name="connsiteX19" fmla="*/ 2952542 w 2986518"/>
                  <a:gd name="connsiteY19" fmla="*/ 1881054 h 1911668"/>
                  <a:gd name="connsiteX20" fmla="*/ 2938951 w 2986518"/>
                  <a:gd name="connsiteY20" fmla="*/ 1891259 h 1911668"/>
                  <a:gd name="connsiteX21" fmla="*/ 2921963 w 2986518"/>
                  <a:gd name="connsiteY21" fmla="*/ 1901464 h 1911668"/>
                  <a:gd name="connsiteX22" fmla="*/ 2901577 w 2986518"/>
                  <a:gd name="connsiteY22" fmla="*/ 1904865 h 1911668"/>
                  <a:gd name="connsiteX23" fmla="*/ 2881192 w 2986518"/>
                  <a:gd name="connsiteY23" fmla="*/ 1911668 h 1911668"/>
                  <a:gd name="connsiteX24" fmla="*/ 108724 w 2986518"/>
                  <a:gd name="connsiteY24" fmla="*/ 1911668 h 1911668"/>
                  <a:gd name="connsiteX25" fmla="*/ 84941 w 2986518"/>
                  <a:gd name="connsiteY25" fmla="*/ 1904865 h 1911668"/>
                  <a:gd name="connsiteX26" fmla="*/ 64555 w 2986518"/>
                  <a:gd name="connsiteY26" fmla="*/ 1901464 h 1911668"/>
                  <a:gd name="connsiteX27" fmla="*/ 47567 w 2986518"/>
                  <a:gd name="connsiteY27" fmla="*/ 1891259 h 1911668"/>
                  <a:gd name="connsiteX28" fmla="*/ 33977 w 2986518"/>
                  <a:gd name="connsiteY28" fmla="*/ 1881054 h 1911668"/>
                  <a:gd name="connsiteX29" fmla="*/ 16988 w 2986518"/>
                  <a:gd name="connsiteY29" fmla="*/ 1864047 h 1911668"/>
                  <a:gd name="connsiteX30" fmla="*/ 10193 w 2986518"/>
                  <a:gd name="connsiteY30" fmla="*/ 1843637 h 1911668"/>
                  <a:gd name="connsiteX31" fmla="*/ 0 w 2986518"/>
                  <a:gd name="connsiteY31" fmla="*/ 1826630 h 1911668"/>
                  <a:gd name="connsiteX32" fmla="*/ 0 w 2986518"/>
                  <a:gd name="connsiteY32" fmla="*/ 1806220 h 1911668"/>
                  <a:gd name="connsiteX33" fmla="*/ 0 w 2986518"/>
                  <a:gd name="connsiteY33" fmla="*/ 105448 h 1911668"/>
                  <a:gd name="connsiteX34" fmla="*/ 0 w 2986518"/>
                  <a:gd name="connsiteY34" fmla="*/ 85039 h 1911668"/>
                  <a:gd name="connsiteX35" fmla="*/ 10193 w 2986518"/>
                  <a:gd name="connsiteY35" fmla="*/ 64629 h 1911668"/>
                  <a:gd name="connsiteX36" fmla="*/ 16988 w 2986518"/>
                  <a:gd name="connsiteY36" fmla="*/ 40819 h 1911668"/>
                  <a:gd name="connsiteX37" fmla="*/ 33977 w 2986518"/>
                  <a:gd name="connsiteY37" fmla="*/ 27212 h 1911668"/>
                  <a:gd name="connsiteX38" fmla="*/ 47567 w 2986518"/>
                  <a:gd name="connsiteY38" fmla="*/ 17008 h 1911668"/>
                  <a:gd name="connsiteX39" fmla="*/ 64555 w 2986518"/>
                  <a:gd name="connsiteY39" fmla="*/ 3402 h 191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986518" h="1911668">
                    <a:moveTo>
                      <a:pt x="197289" y="197289"/>
                    </a:moveTo>
                    <a:lnTo>
                      <a:pt x="197289" y="1707574"/>
                    </a:lnTo>
                    <a:lnTo>
                      <a:pt x="2789234" y="1707574"/>
                    </a:lnTo>
                    <a:lnTo>
                      <a:pt x="2789234" y="197289"/>
                    </a:lnTo>
                    <a:close/>
                    <a:moveTo>
                      <a:pt x="84941" y="0"/>
                    </a:moveTo>
                    <a:lnTo>
                      <a:pt x="108724" y="0"/>
                    </a:lnTo>
                    <a:lnTo>
                      <a:pt x="2881192" y="0"/>
                    </a:lnTo>
                    <a:lnTo>
                      <a:pt x="2901577" y="0"/>
                    </a:lnTo>
                    <a:lnTo>
                      <a:pt x="2921963" y="3402"/>
                    </a:lnTo>
                    <a:lnTo>
                      <a:pt x="2938951" y="17008"/>
                    </a:lnTo>
                    <a:lnTo>
                      <a:pt x="2952542" y="27212"/>
                    </a:lnTo>
                    <a:lnTo>
                      <a:pt x="2969530" y="40819"/>
                    </a:lnTo>
                    <a:lnTo>
                      <a:pt x="2976325" y="64629"/>
                    </a:lnTo>
                    <a:lnTo>
                      <a:pt x="2986518" y="85039"/>
                    </a:lnTo>
                    <a:lnTo>
                      <a:pt x="2986518" y="105448"/>
                    </a:lnTo>
                    <a:lnTo>
                      <a:pt x="2986518" y="1806220"/>
                    </a:lnTo>
                    <a:lnTo>
                      <a:pt x="2986518" y="1826630"/>
                    </a:lnTo>
                    <a:lnTo>
                      <a:pt x="2976325" y="1843637"/>
                    </a:lnTo>
                    <a:lnTo>
                      <a:pt x="2969530" y="1864047"/>
                    </a:lnTo>
                    <a:lnTo>
                      <a:pt x="2952542" y="1881054"/>
                    </a:lnTo>
                    <a:lnTo>
                      <a:pt x="2938951" y="1891259"/>
                    </a:lnTo>
                    <a:lnTo>
                      <a:pt x="2921963" y="1901464"/>
                    </a:lnTo>
                    <a:lnTo>
                      <a:pt x="2901577" y="1904865"/>
                    </a:lnTo>
                    <a:lnTo>
                      <a:pt x="2881192" y="1911668"/>
                    </a:lnTo>
                    <a:lnTo>
                      <a:pt x="108724" y="1911668"/>
                    </a:lnTo>
                    <a:lnTo>
                      <a:pt x="84941" y="1904865"/>
                    </a:lnTo>
                    <a:lnTo>
                      <a:pt x="64555" y="1901464"/>
                    </a:lnTo>
                    <a:lnTo>
                      <a:pt x="47567" y="1891259"/>
                    </a:lnTo>
                    <a:lnTo>
                      <a:pt x="33977" y="1881054"/>
                    </a:lnTo>
                    <a:lnTo>
                      <a:pt x="16988" y="1864047"/>
                    </a:lnTo>
                    <a:lnTo>
                      <a:pt x="10193" y="1843637"/>
                    </a:lnTo>
                    <a:lnTo>
                      <a:pt x="0" y="1826630"/>
                    </a:lnTo>
                    <a:lnTo>
                      <a:pt x="0" y="1806220"/>
                    </a:lnTo>
                    <a:lnTo>
                      <a:pt x="0" y="105448"/>
                    </a:lnTo>
                    <a:lnTo>
                      <a:pt x="0" y="85039"/>
                    </a:lnTo>
                    <a:lnTo>
                      <a:pt x="10193" y="64629"/>
                    </a:lnTo>
                    <a:lnTo>
                      <a:pt x="16988" y="40819"/>
                    </a:lnTo>
                    <a:lnTo>
                      <a:pt x="33977" y="27212"/>
                    </a:lnTo>
                    <a:lnTo>
                      <a:pt x="47567" y="17008"/>
                    </a:lnTo>
                    <a:lnTo>
                      <a:pt x="64555" y="34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noAutofit/>
              </a:bodyPr>
              <a:lstStyle/>
              <a:p>
                <a:pPr defTabSz="914046"/>
                <a:endParaRPr lang="en-US" sz="1799" kern="0">
                  <a:solidFill>
                    <a:srgbClr val="505050"/>
                  </a:solidFill>
                </a:endParaRPr>
              </a:p>
            </p:txBody>
          </p:sp>
        </p:grpSp>
        <p:sp>
          <p:nvSpPr>
            <p:cNvPr id="89" name="Freeform 25"/>
            <p:cNvSpPr>
              <a:spLocks noEditPoints="1"/>
            </p:cNvSpPr>
            <p:nvPr/>
          </p:nvSpPr>
          <p:spPr bwMode="black">
            <a:xfrm flipH="1">
              <a:off x="2913333" y="2889439"/>
              <a:ext cx="258372" cy="258372"/>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127"/>
              <a:endParaRPr lang="en-US" kern="0">
                <a:solidFill>
                  <a:srgbClr val="505050"/>
                </a:solidFill>
              </a:endParaRPr>
            </a:p>
          </p:txBody>
        </p:sp>
        <p:grpSp>
          <p:nvGrpSpPr>
            <p:cNvPr id="90" name="Group 89"/>
            <p:cNvGrpSpPr/>
            <p:nvPr/>
          </p:nvGrpSpPr>
          <p:grpSpPr>
            <a:xfrm>
              <a:off x="2754364" y="4458216"/>
              <a:ext cx="417341" cy="263944"/>
              <a:chOff x="1950561" y="4247672"/>
              <a:chExt cx="417341" cy="263944"/>
            </a:xfrm>
            <a:solidFill>
              <a:schemeClr val="accent1"/>
            </a:solidFill>
          </p:grpSpPr>
          <p:sp>
            <p:nvSpPr>
              <p:cNvPr id="199" name="Freeform 198"/>
              <p:cNvSpPr/>
              <p:nvPr/>
            </p:nvSpPr>
            <p:spPr>
              <a:xfrm>
                <a:off x="1950561" y="4247672"/>
                <a:ext cx="209323" cy="263944"/>
              </a:xfrm>
              <a:custGeom>
                <a:avLst/>
                <a:gdLst>
                  <a:gd name="connsiteX0" fmla="*/ 344092 w 1046618"/>
                  <a:gd name="connsiteY0" fmla="*/ 1043476 h 1318900"/>
                  <a:gd name="connsiteX1" fmla="*/ 304801 w 1046618"/>
                  <a:gd name="connsiteY1" fmla="*/ 1082767 h 1318900"/>
                  <a:gd name="connsiteX2" fmla="*/ 344092 w 1046618"/>
                  <a:gd name="connsiteY2" fmla="*/ 1122058 h 1318900"/>
                  <a:gd name="connsiteX3" fmla="*/ 383383 w 1046618"/>
                  <a:gd name="connsiteY3" fmla="*/ 1082767 h 1318900"/>
                  <a:gd name="connsiteX4" fmla="*/ 344092 w 1046618"/>
                  <a:gd name="connsiteY4" fmla="*/ 1043476 h 1318900"/>
                  <a:gd name="connsiteX5" fmla="*/ 995363 w 1046618"/>
                  <a:gd name="connsiteY5" fmla="*/ 670758 h 1318900"/>
                  <a:gd name="connsiteX6" fmla="*/ 1046124 w 1046618"/>
                  <a:gd name="connsiteY6" fmla="*/ 683449 h 1318900"/>
                  <a:gd name="connsiteX7" fmla="*/ 1042989 w 1046618"/>
                  <a:gd name="connsiteY7" fmla="*/ 1080321 h 1318900"/>
                  <a:gd name="connsiteX8" fmla="*/ 678658 w 1046618"/>
                  <a:gd name="connsiteY8" fmla="*/ 1318444 h 1318900"/>
                  <a:gd name="connsiteX9" fmla="*/ 2382 w 1046618"/>
                  <a:gd name="connsiteY9" fmla="*/ 1256532 h 1318900"/>
                  <a:gd name="connsiteX10" fmla="*/ 1387 w 1046618"/>
                  <a:gd name="connsiteY10" fmla="*/ 786710 h 1318900"/>
                  <a:gd name="connsiteX11" fmla="*/ 45244 w 1046618"/>
                  <a:gd name="connsiteY11" fmla="*/ 763626 h 1318900"/>
                  <a:gd name="connsiteX12" fmla="*/ 688182 w 1046618"/>
                  <a:gd name="connsiteY12" fmla="*/ 813633 h 1318900"/>
                  <a:gd name="connsiteX13" fmla="*/ 995363 w 1046618"/>
                  <a:gd name="connsiteY13" fmla="*/ 670758 h 1318900"/>
                  <a:gd name="connsiteX14" fmla="*/ 995363 w 1046618"/>
                  <a:gd name="connsiteY14" fmla="*/ 450519 h 1318900"/>
                  <a:gd name="connsiteX15" fmla="*/ 1046587 w 1046618"/>
                  <a:gd name="connsiteY15" fmla="*/ 463326 h 1318900"/>
                  <a:gd name="connsiteX16" fmla="*/ 1046370 w 1046618"/>
                  <a:gd name="connsiteY16" fmla="*/ 616911 h 1318900"/>
                  <a:gd name="connsiteX17" fmla="*/ 692944 w 1046618"/>
                  <a:gd name="connsiteY17" fmla="*/ 785058 h 1318900"/>
                  <a:gd name="connsiteX18" fmla="*/ 1263 w 1046618"/>
                  <a:gd name="connsiteY18" fmla="*/ 728298 h 1318900"/>
                  <a:gd name="connsiteX19" fmla="*/ 920 w 1046618"/>
                  <a:gd name="connsiteY19" fmla="*/ 566717 h 1318900"/>
                  <a:gd name="connsiteX20" fmla="*/ 45244 w 1046618"/>
                  <a:gd name="connsiteY20" fmla="*/ 543387 h 1318900"/>
                  <a:gd name="connsiteX21" fmla="*/ 688182 w 1046618"/>
                  <a:gd name="connsiteY21" fmla="*/ 593394 h 1318900"/>
                  <a:gd name="connsiteX22" fmla="*/ 995363 w 1046618"/>
                  <a:gd name="connsiteY22" fmla="*/ 450519 h 1318900"/>
                  <a:gd name="connsiteX23" fmla="*/ 995363 w 1046618"/>
                  <a:gd name="connsiteY23" fmla="*/ 230279 h 1318900"/>
                  <a:gd name="connsiteX24" fmla="*/ 1045788 w 1046618"/>
                  <a:gd name="connsiteY24" fmla="*/ 242886 h 1318900"/>
                  <a:gd name="connsiteX25" fmla="*/ 1046613 w 1046618"/>
                  <a:gd name="connsiteY25" fmla="*/ 396541 h 1318900"/>
                  <a:gd name="connsiteX26" fmla="*/ 692944 w 1046618"/>
                  <a:gd name="connsiteY26" fmla="*/ 564819 h 1318900"/>
                  <a:gd name="connsiteX27" fmla="*/ 796 w 1046618"/>
                  <a:gd name="connsiteY27" fmla="*/ 508009 h 1318900"/>
                  <a:gd name="connsiteX28" fmla="*/ 454 w 1046618"/>
                  <a:gd name="connsiteY28" fmla="*/ 346722 h 1318900"/>
                  <a:gd name="connsiteX29" fmla="*/ 45244 w 1046618"/>
                  <a:gd name="connsiteY29" fmla="*/ 323147 h 1318900"/>
                  <a:gd name="connsiteX30" fmla="*/ 688182 w 1046618"/>
                  <a:gd name="connsiteY30" fmla="*/ 373154 h 1318900"/>
                  <a:gd name="connsiteX31" fmla="*/ 995363 w 1046618"/>
                  <a:gd name="connsiteY31" fmla="*/ 230279 h 1318900"/>
                  <a:gd name="connsiteX32" fmla="*/ 410056 w 1046618"/>
                  <a:gd name="connsiteY32" fmla="*/ 21 h 1318900"/>
                  <a:gd name="connsiteX33" fmla="*/ 1038227 w 1046618"/>
                  <a:gd name="connsiteY33" fmla="*/ 44478 h 1318900"/>
                  <a:gd name="connsiteX34" fmla="*/ 1044933 w 1046618"/>
                  <a:gd name="connsiteY34" fmla="*/ 177204 h 1318900"/>
                  <a:gd name="connsiteX35" fmla="*/ 692944 w 1046618"/>
                  <a:gd name="connsiteY35" fmla="*/ 344579 h 1318900"/>
                  <a:gd name="connsiteX36" fmla="*/ 329 w 1046618"/>
                  <a:gd name="connsiteY36" fmla="*/ 287719 h 1318900"/>
                  <a:gd name="connsiteX37" fmla="*/ 0 w 1046618"/>
                  <a:gd name="connsiteY37" fmla="*/ 132583 h 1318900"/>
                  <a:gd name="connsiteX38" fmla="*/ 354808 w 1046618"/>
                  <a:gd name="connsiteY38" fmla="*/ 1614 h 1318900"/>
                  <a:gd name="connsiteX39" fmla="*/ 410056 w 1046618"/>
                  <a:gd name="connsiteY39" fmla="*/ 21 h 1318900"/>
                  <a:gd name="connsiteX0" fmla="*/ 344092 w 1046618"/>
                  <a:gd name="connsiteY0" fmla="*/ 1043476 h 1319929"/>
                  <a:gd name="connsiteX1" fmla="*/ 304801 w 1046618"/>
                  <a:gd name="connsiteY1" fmla="*/ 1082767 h 1319929"/>
                  <a:gd name="connsiteX2" fmla="*/ 344092 w 1046618"/>
                  <a:gd name="connsiteY2" fmla="*/ 1122058 h 1319929"/>
                  <a:gd name="connsiteX3" fmla="*/ 383383 w 1046618"/>
                  <a:gd name="connsiteY3" fmla="*/ 1082767 h 1319929"/>
                  <a:gd name="connsiteX4" fmla="*/ 344092 w 1046618"/>
                  <a:gd name="connsiteY4" fmla="*/ 1043476 h 1319929"/>
                  <a:gd name="connsiteX5" fmla="*/ 995363 w 1046618"/>
                  <a:gd name="connsiteY5" fmla="*/ 670758 h 1319929"/>
                  <a:gd name="connsiteX6" fmla="*/ 1046124 w 1046618"/>
                  <a:gd name="connsiteY6" fmla="*/ 683449 h 1319929"/>
                  <a:gd name="connsiteX7" fmla="*/ 1042989 w 1046618"/>
                  <a:gd name="connsiteY7" fmla="*/ 1080321 h 1319929"/>
                  <a:gd name="connsiteX8" fmla="*/ 678658 w 1046618"/>
                  <a:gd name="connsiteY8" fmla="*/ 1318444 h 1319929"/>
                  <a:gd name="connsiteX9" fmla="*/ 2382 w 1046618"/>
                  <a:gd name="connsiteY9" fmla="*/ 1256532 h 1319929"/>
                  <a:gd name="connsiteX10" fmla="*/ 1387 w 1046618"/>
                  <a:gd name="connsiteY10" fmla="*/ 786710 h 1319929"/>
                  <a:gd name="connsiteX11" fmla="*/ 45244 w 1046618"/>
                  <a:gd name="connsiteY11" fmla="*/ 763626 h 1319929"/>
                  <a:gd name="connsiteX12" fmla="*/ 688182 w 1046618"/>
                  <a:gd name="connsiteY12" fmla="*/ 813633 h 1319929"/>
                  <a:gd name="connsiteX13" fmla="*/ 995363 w 1046618"/>
                  <a:gd name="connsiteY13" fmla="*/ 670758 h 1319929"/>
                  <a:gd name="connsiteX14" fmla="*/ 995363 w 1046618"/>
                  <a:gd name="connsiteY14" fmla="*/ 450519 h 1319929"/>
                  <a:gd name="connsiteX15" fmla="*/ 1046587 w 1046618"/>
                  <a:gd name="connsiteY15" fmla="*/ 463326 h 1319929"/>
                  <a:gd name="connsiteX16" fmla="*/ 1046370 w 1046618"/>
                  <a:gd name="connsiteY16" fmla="*/ 616911 h 1319929"/>
                  <a:gd name="connsiteX17" fmla="*/ 692944 w 1046618"/>
                  <a:gd name="connsiteY17" fmla="*/ 785058 h 1319929"/>
                  <a:gd name="connsiteX18" fmla="*/ 1263 w 1046618"/>
                  <a:gd name="connsiteY18" fmla="*/ 728298 h 1319929"/>
                  <a:gd name="connsiteX19" fmla="*/ 920 w 1046618"/>
                  <a:gd name="connsiteY19" fmla="*/ 566717 h 1319929"/>
                  <a:gd name="connsiteX20" fmla="*/ 45244 w 1046618"/>
                  <a:gd name="connsiteY20" fmla="*/ 543387 h 1319929"/>
                  <a:gd name="connsiteX21" fmla="*/ 688182 w 1046618"/>
                  <a:gd name="connsiteY21" fmla="*/ 593394 h 1319929"/>
                  <a:gd name="connsiteX22" fmla="*/ 995363 w 1046618"/>
                  <a:gd name="connsiteY22" fmla="*/ 450519 h 1319929"/>
                  <a:gd name="connsiteX23" fmla="*/ 995363 w 1046618"/>
                  <a:gd name="connsiteY23" fmla="*/ 230279 h 1319929"/>
                  <a:gd name="connsiteX24" fmla="*/ 1045788 w 1046618"/>
                  <a:gd name="connsiteY24" fmla="*/ 242886 h 1319929"/>
                  <a:gd name="connsiteX25" fmla="*/ 1046613 w 1046618"/>
                  <a:gd name="connsiteY25" fmla="*/ 396541 h 1319929"/>
                  <a:gd name="connsiteX26" fmla="*/ 692944 w 1046618"/>
                  <a:gd name="connsiteY26" fmla="*/ 564819 h 1319929"/>
                  <a:gd name="connsiteX27" fmla="*/ 796 w 1046618"/>
                  <a:gd name="connsiteY27" fmla="*/ 508009 h 1319929"/>
                  <a:gd name="connsiteX28" fmla="*/ 454 w 1046618"/>
                  <a:gd name="connsiteY28" fmla="*/ 346722 h 1319929"/>
                  <a:gd name="connsiteX29" fmla="*/ 45244 w 1046618"/>
                  <a:gd name="connsiteY29" fmla="*/ 323147 h 1319929"/>
                  <a:gd name="connsiteX30" fmla="*/ 688182 w 1046618"/>
                  <a:gd name="connsiteY30" fmla="*/ 373154 h 1319929"/>
                  <a:gd name="connsiteX31" fmla="*/ 995363 w 1046618"/>
                  <a:gd name="connsiteY31" fmla="*/ 230279 h 1319929"/>
                  <a:gd name="connsiteX32" fmla="*/ 410056 w 1046618"/>
                  <a:gd name="connsiteY32" fmla="*/ 21 h 1319929"/>
                  <a:gd name="connsiteX33" fmla="*/ 1038227 w 1046618"/>
                  <a:gd name="connsiteY33" fmla="*/ 44478 h 1319929"/>
                  <a:gd name="connsiteX34" fmla="*/ 1044933 w 1046618"/>
                  <a:gd name="connsiteY34" fmla="*/ 177204 h 1319929"/>
                  <a:gd name="connsiteX35" fmla="*/ 692944 w 1046618"/>
                  <a:gd name="connsiteY35" fmla="*/ 344579 h 1319929"/>
                  <a:gd name="connsiteX36" fmla="*/ 329 w 1046618"/>
                  <a:gd name="connsiteY36" fmla="*/ 287719 h 1319929"/>
                  <a:gd name="connsiteX37" fmla="*/ 0 w 1046618"/>
                  <a:gd name="connsiteY37" fmla="*/ 132583 h 1319929"/>
                  <a:gd name="connsiteX38" fmla="*/ 354808 w 1046618"/>
                  <a:gd name="connsiteY38" fmla="*/ 1614 h 1319929"/>
                  <a:gd name="connsiteX39" fmla="*/ 410056 w 1046618"/>
                  <a:gd name="connsiteY39" fmla="*/ 21 h 131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46618" h="1319929">
                    <a:moveTo>
                      <a:pt x="344092" y="1043476"/>
                    </a:moveTo>
                    <a:cubicBezTo>
                      <a:pt x="322392" y="1043476"/>
                      <a:pt x="304801" y="1061067"/>
                      <a:pt x="304801" y="1082767"/>
                    </a:cubicBezTo>
                    <a:cubicBezTo>
                      <a:pt x="304801" y="1104467"/>
                      <a:pt x="322392" y="1122058"/>
                      <a:pt x="344092" y="1122058"/>
                    </a:cubicBezTo>
                    <a:cubicBezTo>
                      <a:pt x="365792" y="1122058"/>
                      <a:pt x="383383" y="1104467"/>
                      <a:pt x="383383" y="1082767"/>
                    </a:cubicBezTo>
                    <a:cubicBezTo>
                      <a:pt x="383383" y="1061067"/>
                      <a:pt x="365792" y="1043476"/>
                      <a:pt x="344092" y="1043476"/>
                    </a:cubicBezTo>
                    <a:close/>
                    <a:moveTo>
                      <a:pt x="995363" y="670758"/>
                    </a:moveTo>
                    <a:lnTo>
                      <a:pt x="1046124" y="683449"/>
                    </a:lnTo>
                    <a:cubicBezTo>
                      <a:pt x="1045381" y="848124"/>
                      <a:pt x="1043982" y="1001176"/>
                      <a:pt x="1042989" y="1080321"/>
                    </a:cubicBezTo>
                    <a:cubicBezTo>
                      <a:pt x="861618" y="1230340"/>
                      <a:pt x="745332" y="1308920"/>
                      <a:pt x="678658" y="1318444"/>
                    </a:cubicBezTo>
                    <a:cubicBezTo>
                      <a:pt x="611984" y="1327968"/>
                      <a:pt x="230982" y="1289870"/>
                      <a:pt x="2382" y="1256532"/>
                    </a:cubicBezTo>
                    <a:cubicBezTo>
                      <a:pt x="2050" y="1099925"/>
                      <a:pt x="1719" y="943317"/>
                      <a:pt x="1387" y="786710"/>
                    </a:cubicBezTo>
                    <a:lnTo>
                      <a:pt x="45244" y="763626"/>
                    </a:lnTo>
                    <a:cubicBezTo>
                      <a:pt x="161131" y="768785"/>
                      <a:pt x="634605" y="824348"/>
                      <a:pt x="688182" y="813633"/>
                    </a:cubicBezTo>
                    <a:cubicBezTo>
                      <a:pt x="741759" y="802918"/>
                      <a:pt x="937419" y="692983"/>
                      <a:pt x="995363" y="670758"/>
                    </a:cubicBezTo>
                    <a:close/>
                    <a:moveTo>
                      <a:pt x="995363" y="450519"/>
                    </a:moveTo>
                    <a:lnTo>
                      <a:pt x="1046587" y="463326"/>
                    </a:lnTo>
                    <a:cubicBezTo>
                      <a:pt x="1046677" y="513611"/>
                      <a:pt x="1046561" y="565418"/>
                      <a:pt x="1046370" y="616911"/>
                    </a:cubicBezTo>
                    <a:cubicBezTo>
                      <a:pt x="979591" y="652948"/>
                      <a:pt x="757089" y="771231"/>
                      <a:pt x="692944" y="785058"/>
                    </a:cubicBezTo>
                    <a:cubicBezTo>
                      <a:pt x="627350" y="799198"/>
                      <a:pt x="121727" y="741037"/>
                      <a:pt x="1263" y="728298"/>
                    </a:cubicBezTo>
                    <a:cubicBezTo>
                      <a:pt x="1149" y="674438"/>
                      <a:pt x="1034" y="620577"/>
                      <a:pt x="920" y="566717"/>
                    </a:cubicBezTo>
                    <a:lnTo>
                      <a:pt x="45244" y="543387"/>
                    </a:lnTo>
                    <a:cubicBezTo>
                      <a:pt x="161131" y="548546"/>
                      <a:pt x="634605" y="604109"/>
                      <a:pt x="688182" y="593394"/>
                    </a:cubicBezTo>
                    <a:cubicBezTo>
                      <a:pt x="741759" y="582679"/>
                      <a:pt x="937419" y="472744"/>
                      <a:pt x="995363" y="450519"/>
                    </a:cubicBezTo>
                    <a:close/>
                    <a:moveTo>
                      <a:pt x="995363" y="230279"/>
                    </a:moveTo>
                    <a:lnTo>
                      <a:pt x="1045788" y="242886"/>
                    </a:lnTo>
                    <a:cubicBezTo>
                      <a:pt x="1046268" y="289278"/>
                      <a:pt x="1046518" y="341394"/>
                      <a:pt x="1046613" y="396541"/>
                    </a:cubicBezTo>
                    <a:cubicBezTo>
                      <a:pt x="980134" y="432420"/>
                      <a:pt x="757168" y="550975"/>
                      <a:pt x="692944" y="564819"/>
                    </a:cubicBezTo>
                    <a:cubicBezTo>
                      <a:pt x="627265" y="578977"/>
                      <a:pt x="120414" y="520647"/>
                      <a:pt x="796" y="508009"/>
                    </a:cubicBezTo>
                    <a:lnTo>
                      <a:pt x="454" y="346722"/>
                    </a:lnTo>
                    <a:lnTo>
                      <a:pt x="45244" y="323147"/>
                    </a:lnTo>
                    <a:cubicBezTo>
                      <a:pt x="161131" y="328306"/>
                      <a:pt x="634605" y="383869"/>
                      <a:pt x="688182" y="373154"/>
                    </a:cubicBezTo>
                    <a:cubicBezTo>
                      <a:pt x="741759" y="362439"/>
                      <a:pt x="937419" y="252504"/>
                      <a:pt x="995363" y="230279"/>
                    </a:cubicBezTo>
                    <a:close/>
                    <a:moveTo>
                      <a:pt x="410056" y="21"/>
                    </a:moveTo>
                    <a:cubicBezTo>
                      <a:pt x="582528" y="938"/>
                      <a:pt x="1026420" y="31976"/>
                      <a:pt x="1038227" y="44478"/>
                    </a:cubicBezTo>
                    <a:cubicBezTo>
                      <a:pt x="1041544" y="47990"/>
                      <a:pt x="1043686" y="98988"/>
                      <a:pt x="1044933" y="177204"/>
                    </a:cubicBezTo>
                    <a:cubicBezTo>
                      <a:pt x="976462" y="214131"/>
                      <a:pt x="756637" y="330849"/>
                      <a:pt x="692944" y="344579"/>
                    </a:cubicBezTo>
                    <a:cubicBezTo>
                      <a:pt x="627179" y="358755"/>
                      <a:pt x="119089" y="300254"/>
                      <a:pt x="329" y="287719"/>
                    </a:cubicBezTo>
                    <a:cubicBezTo>
                      <a:pt x="741" y="236006"/>
                      <a:pt x="439" y="184295"/>
                      <a:pt x="0" y="132583"/>
                    </a:cubicBezTo>
                    <a:cubicBezTo>
                      <a:pt x="186531" y="59954"/>
                      <a:pt x="262733" y="11536"/>
                      <a:pt x="354808" y="1614"/>
                    </a:cubicBezTo>
                    <a:cubicBezTo>
                      <a:pt x="366318" y="374"/>
                      <a:pt x="385417" y="-110"/>
                      <a:pt x="410056" y="2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19" fontAlgn="base"/>
                <a:endParaRPr lang="en-US" kern="0" dirty="0" err="1">
                  <a:solidFill>
                    <a:srgbClr val="505050"/>
                  </a:solidFill>
                  <a:ea typeface="Segoe UI" pitchFamily="34" charset="0"/>
                  <a:cs typeface="Segoe UI" pitchFamily="34" charset="0"/>
                </a:endParaRPr>
              </a:p>
            </p:txBody>
          </p:sp>
          <p:sp>
            <p:nvSpPr>
              <p:cNvPr id="200" name="Freeform 199"/>
              <p:cNvSpPr/>
              <p:nvPr/>
            </p:nvSpPr>
            <p:spPr>
              <a:xfrm>
                <a:off x="2181813" y="4276969"/>
                <a:ext cx="186089" cy="234647"/>
              </a:xfrm>
              <a:custGeom>
                <a:avLst/>
                <a:gdLst>
                  <a:gd name="connsiteX0" fmla="*/ 344092 w 1046618"/>
                  <a:gd name="connsiteY0" fmla="*/ 1043476 h 1318900"/>
                  <a:gd name="connsiteX1" fmla="*/ 304801 w 1046618"/>
                  <a:gd name="connsiteY1" fmla="*/ 1082767 h 1318900"/>
                  <a:gd name="connsiteX2" fmla="*/ 344092 w 1046618"/>
                  <a:gd name="connsiteY2" fmla="*/ 1122058 h 1318900"/>
                  <a:gd name="connsiteX3" fmla="*/ 383383 w 1046618"/>
                  <a:gd name="connsiteY3" fmla="*/ 1082767 h 1318900"/>
                  <a:gd name="connsiteX4" fmla="*/ 344092 w 1046618"/>
                  <a:gd name="connsiteY4" fmla="*/ 1043476 h 1318900"/>
                  <a:gd name="connsiteX5" fmla="*/ 995363 w 1046618"/>
                  <a:gd name="connsiteY5" fmla="*/ 670758 h 1318900"/>
                  <a:gd name="connsiteX6" fmla="*/ 1046124 w 1046618"/>
                  <a:gd name="connsiteY6" fmla="*/ 683449 h 1318900"/>
                  <a:gd name="connsiteX7" fmla="*/ 1042989 w 1046618"/>
                  <a:gd name="connsiteY7" fmla="*/ 1080321 h 1318900"/>
                  <a:gd name="connsiteX8" fmla="*/ 678658 w 1046618"/>
                  <a:gd name="connsiteY8" fmla="*/ 1318444 h 1318900"/>
                  <a:gd name="connsiteX9" fmla="*/ 2382 w 1046618"/>
                  <a:gd name="connsiteY9" fmla="*/ 1256532 h 1318900"/>
                  <a:gd name="connsiteX10" fmla="*/ 1387 w 1046618"/>
                  <a:gd name="connsiteY10" fmla="*/ 786710 h 1318900"/>
                  <a:gd name="connsiteX11" fmla="*/ 45244 w 1046618"/>
                  <a:gd name="connsiteY11" fmla="*/ 763626 h 1318900"/>
                  <a:gd name="connsiteX12" fmla="*/ 688182 w 1046618"/>
                  <a:gd name="connsiteY12" fmla="*/ 813633 h 1318900"/>
                  <a:gd name="connsiteX13" fmla="*/ 995363 w 1046618"/>
                  <a:gd name="connsiteY13" fmla="*/ 670758 h 1318900"/>
                  <a:gd name="connsiteX14" fmla="*/ 995363 w 1046618"/>
                  <a:gd name="connsiteY14" fmla="*/ 450519 h 1318900"/>
                  <a:gd name="connsiteX15" fmla="*/ 1046587 w 1046618"/>
                  <a:gd name="connsiteY15" fmla="*/ 463326 h 1318900"/>
                  <a:gd name="connsiteX16" fmla="*/ 1046370 w 1046618"/>
                  <a:gd name="connsiteY16" fmla="*/ 616911 h 1318900"/>
                  <a:gd name="connsiteX17" fmla="*/ 692944 w 1046618"/>
                  <a:gd name="connsiteY17" fmla="*/ 785058 h 1318900"/>
                  <a:gd name="connsiteX18" fmla="*/ 1263 w 1046618"/>
                  <a:gd name="connsiteY18" fmla="*/ 728298 h 1318900"/>
                  <a:gd name="connsiteX19" fmla="*/ 920 w 1046618"/>
                  <a:gd name="connsiteY19" fmla="*/ 566717 h 1318900"/>
                  <a:gd name="connsiteX20" fmla="*/ 45244 w 1046618"/>
                  <a:gd name="connsiteY20" fmla="*/ 543387 h 1318900"/>
                  <a:gd name="connsiteX21" fmla="*/ 688182 w 1046618"/>
                  <a:gd name="connsiteY21" fmla="*/ 593394 h 1318900"/>
                  <a:gd name="connsiteX22" fmla="*/ 995363 w 1046618"/>
                  <a:gd name="connsiteY22" fmla="*/ 450519 h 1318900"/>
                  <a:gd name="connsiteX23" fmla="*/ 995363 w 1046618"/>
                  <a:gd name="connsiteY23" fmla="*/ 230279 h 1318900"/>
                  <a:gd name="connsiteX24" fmla="*/ 1045788 w 1046618"/>
                  <a:gd name="connsiteY24" fmla="*/ 242886 h 1318900"/>
                  <a:gd name="connsiteX25" fmla="*/ 1046613 w 1046618"/>
                  <a:gd name="connsiteY25" fmla="*/ 396541 h 1318900"/>
                  <a:gd name="connsiteX26" fmla="*/ 692944 w 1046618"/>
                  <a:gd name="connsiteY26" fmla="*/ 564819 h 1318900"/>
                  <a:gd name="connsiteX27" fmla="*/ 796 w 1046618"/>
                  <a:gd name="connsiteY27" fmla="*/ 508009 h 1318900"/>
                  <a:gd name="connsiteX28" fmla="*/ 454 w 1046618"/>
                  <a:gd name="connsiteY28" fmla="*/ 346722 h 1318900"/>
                  <a:gd name="connsiteX29" fmla="*/ 45244 w 1046618"/>
                  <a:gd name="connsiteY29" fmla="*/ 323147 h 1318900"/>
                  <a:gd name="connsiteX30" fmla="*/ 688182 w 1046618"/>
                  <a:gd name="connsiteY30" fmla="*/ 373154 h 1318900"/>
                  <a:gd name="connsiteX31" fmla="*/ 995363 w 1046618"/>
                  <a:gd name="connsiteY31" fmla="*/ 230279 h 1318900"/>
                  <a:gd name="connsiteX32" fmla="*/ 410056 w 1046618"/>
                  <a:gd name="connsiteY32" fmla="*/ 21 h 1318900"/>
                  <a:gd name="connsiteX33" fmla="*/ 1038227 w 1046618"/>
                  <a:gd name="connsiteY33" fmla="*/ 44478 h 1318900"/>
                  <a:gd name="connsiteX34" fmla="*/ 1044933 w 1046618"/>
                  <a:gd name="connsiteY34" fmla="*/ 177204 h 1318900"/>
                  <a:gd name="connsiteX35" fmla="*/ 692944 w 1046618"/>
                  <a:gd name="connsiteY35" fmla="*/ 344579 h 1318900"/>
                  <a:gd name="connsiteX36" fmla="*/ 329 w 1046618"/>
                  <a:gd name="connsiteY36" fmla="*/ 287719 h 1318900"/>
                  <a:gd name="connsiteX37" fmla="*/ 0 w 1046618"/>
                  <a:gd name="connsiteY37" fmla="*/ 132583 h 1318900"/>
                  <a:gd name="connsiteX38" fmla="*/ 354808 w 1046618"/>
                  <a:gd name="connsiteY38" fmla="*/ 1614 h 1318900"/>
                  <a:gd name="connsiteX39" fmla="*/ 410056 w 1046618"/>
                  <a:gd name="connsiteY39" fmla="*/ 21 h 1318900"/>
                  <a:gd name="connsiteX0" fmla="*/ 344092 w 1046618"/>
                  <a:gd name="connsiteY0" fmla="*/ 1043476 h 1319929"/>
                  <a:gd name="connsiteX1" fmla="*/ 304801 w 1046618"/>
                  <a:gd name="connsiteY1" fmla="*/ 1082767 h 1319929"/>
                  <a:gd name="connsiteX2" fmla="*/ 344092 w 1046618"/>
                  <a:gd name="connsiteY2" fmla="*/ 1122058 h 1319929"/>
                  <a:gd name="connsiteX3" fmla="*/ 383383 w 1046618"/>
                  <a:gd name="connsiteY3" fmla="*/ 1082767 h 1319929"/>
                  <a:gd name="connsiteX4" fmla="*/ 344092 w 1046618"/>
                  <a:gd name="connsiteY4" fmla="*/ 1043476 h 1319929"/>
                  <a:gd name="connsiteX5" fmla="*/ 995363 w 1046618"/>
                  <a:gd name="connsiteY5" fmla="*/ 670758 h 1319929"/>
                  <a:gd name="connsiteX6" fmla="*/ 1046124 w 1046618"/>
                  <a:gd name="connsiteY6" fmla="*/ 683449 h 1319929"/>
                  <a:gd name="connsiteX7" fmla="*/ 1042989 w 1046618"/>
                  <a:gd name="connsiteY7" fmla="*/ 1080321 h 1319929"/>
                  <a:gd name="connsiteX8" fmla="*/ 678658 w 1046618"/>
                  <a:gd name="connsiteY8" fmla="*/ 1318444 h 1319929"/>
                  <a:gd name="connsiteX9" fmla="*/ 2382 w 1046618"/>
                  <a:gd name="connsiteY9" fmla="*/ 1256532 h 1319929"/>
                  <a:gd name="connsiteX10" fmla="*/ 1387 w 1046618"/>
                  <a:gd name="connsiteY10" fmla="*/ 786710 h 1319929"/>
                  <a:gd name="connsiteX11" fmla="*/ 45244 w 1046618"/>
                  <a:gd name="connsiteY11" fmla="*/ 763626 h 1319929"/>
                  <a:gd name="connsiteX12" fmla="*/ 688182 w 1046618"/>
                  <a:gd name="connsiteY12" fmla="*/ 813633 h 1319929"/>
                  <a:gd name="connsiteX13" fmla="*/ 995363 w 1046618"/>
                  <a:gd name="connsiteY13" fmla="*/ 670758 h 1319929"/>
                  <a:gd name="connsiteX14" fmla="*/ 995363 w 1046618"/>
                  <a:gd name="connsiteY14" fmla="*/ 450519 h 1319929"/>
                  <a:gd name="connsiteX15" fmla="*/ 1046587 w 1046618"/>
                  <a:gd name="connsiteY15" fmla="*/ 463326 h 1319929"/>
                  <a:gd name="connsiteX16" fmla="*/ 1046370 w 1046618"/>
                  <a:gd name="connsiteY16" fmla="*/ 616911 h 1319929"/>
                  <a:gd name="connsiteX17" fmla="*/ 692944 w 1046618"/>
                  <a:gd name="connsiteY17" fmla="*/ 785058 h 1319929"/>
                  <a:gd name="connsiteX18" fmla="*/ 1263 w 1046618"/>
                  <a:gd name="connsiteY18" fmla="*/ 728298 h 1319929"/>
                  <a:gd name="connsiteX19" fmla="*/ 920 w 1046618"/>
                  <a:gd name="connsiteY19" fmla="*/ 566717 h 1319929"/>
                  <a:gd name="connsiteX20" fmla="*/ 45244 w 1046618"/>
                  <a:gd name="connsiteY20" fmla="*/ 543387 h 1319929"/>
                  <a:gd name="connsiteX21" fmla="*/ 688182 w 1046618"/>
                  <a:gd name="connsiteY21" fmla="*/ 593394 h 1319929"/>
                  <a:gd name="connsiteX22" fmla="*/ 995363 w 1046618"/>
                  <a:gd name="connsiteY22" fmla="*/ 450519 h 1319929"/>
                  <a:gd name="connsiteX23" fmla="*/ 995363 w 1046618"/>
                  <a:gd name="connsiteY23" fmla="*/ 230279 h 1319929"/>
                  <a:gd name="connsiteX24" fmla="*/ 1045788 w 1046618"/>
                  <a:gd name="connsiteY24" fmla="*/ 242886 h 1319929"/>
                  <a:gd name="connsiteX25" fmla="*/ 1046613 w 1046618"/>
                  <a:gd name="connsiteY25" fmla="*/ 396541 h 1319929"/>
                  <a:gd name="connsiteX26" fmla="*/ 692944 w 1046618"/>
                  <a:gd name="connsiteY26" fmla="*/ 564819 h 1319929"/>
                  <a:gd name="connsiteX27" fmla="*/ 796 w 1046618"/>
                  <a:gd name="connsiteY27" fmla="*/ 508009 h 1319929"/>
                  <a:gd name="connsiteX28" fmla="*/ 454 w 1046618"/>
                  <a:gd name="connsiteY28" fmla="*/ 346722 h 1319929"/>
                  <a:gd name="connsiteX29" fmla="*/ 45244 w 1046618"/>
                  <a:gd name="connsiteY29" fmla="*/ 323147 h 1319929"/>
                  <a:gd name="connsiteX30" fmla="*/ 688182 w 1046618"/>
                  <a:gd name="connsiteY30" fmla="*/ 373154 h 1319929"/>
                  <a:gd name="connsiteX31" fmla="*/ 995363 w 1046618"/>
                  <a:gd name="connsiteY31" fmla="*/ 230279 h 1319929"/>
                  <a:gd name="connsiteX32" fmla="*/ 410056 w 1046618"/>
                  <a:gd name="connsiteY32" fmla="*/ 21 h 1319929"/>
                  <a:gd name="connsiteX33" fmla="*/ 1038227 w 1046618"/>
                  <a:gd name="connsiteY33" fmla="*/ 44478 h 1319929"/>
                  <a:gd name="connsiteX34" fmla="*/ 1044933 w 1046618"/>
                  <a:gd name="connsiteY34" fmla="*/ 177204 h 1319929"/>
                  <a:gd name="connsiteX35" fmla="*/ 692944 w 1046618"/>
                  <a:gd name="connsiteY35" fmla="*/ 344579 h 1319929"/>
                  <a:gd name="connsiteX36" fmla="*/ 329 w 1046618"/>
                  <a:gd name="connsiteY36" fmla="*/ 287719 h 1319929"/>
                  <a:gd name="connsiteX37" fmla="*/ 0 w 1046618"/>
                  <a:gd name="connsiteY37" fmla="*/ 132583 h 1319929"/>
                  <a:gd name="connsiteX38" fmla="*/ 354808 w 1046618"/>
                  <a:gd name="connsiteY38" fmla="*/ 1614 h 1319929"/>
                  <a:gd name="connsiteX39" fmla="*/ 410056 w 1046618"/>
                  <a:gd name="connsiteY39" fmla="*/ 21 h 131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46618" h="1319929">
                    <a:moveTo>
                      <a:pt x="344092" y="1043476"/>
                    </a:moveTo>
                    <a:cubicBezTo>
                      <a:pt x="322392" y="1043476"/>
                      <a:pt x="304801" y="1061067"/>
                      <a:pt x="304801" y="1082767"/>
                    </a:cubicBezTo>
                    <a:cubicBezTo>
                      <a:pt x="304801" y="1104467"/>
                      <a:pt x="322392" y="1122058"/>
                      <a:pt x="344092" y="1122058"/>
                    </a:cubicBezTo>
                    <a:cubicBezTo>
                      <a:pt x="365792" y="1122058"/>
                      <a:pt x="383383" y="1104467"/>
                      <a:pt x="383383" y="1082767"/>
                    </a:cubicBezTo>
                    <a:cubicBezTo>
                      <a:pt x="383383" y="1061067"/>
                      <a:pt x="365792" y="1043476"/>
                      <a:pt x="344092" y="1043476"/>
                    </a:cubicBezTo>
                    <a:close/>
                    <a:moveTo>
                      <a:pt x="995363" y="670758"/>
                    </a:moveTo>
                    <a:lnTo>
                      <a:pt x="1046124" y="683449"/>
                    </a:lnTo>
                    <a:cubicBezTo>
                      <a:pt x="1045381" y="848124"/>
                      <a:pt x="1043982" y="1001176"/>
                      <a:pt x="1042989" y="1080321"/>
                    </a:cubicBezTo>
                    <a:cubicBezTo>
                      <a:pt x="861618" y="1230340"/>
                      <a:pt x="745332" y="1308920"/>
                      <a:pt x="678658" y="1318444"/>
                    </a:cubicBezTo>
                    <a:cubicBezTo>
                      <a:pt x="611984" y="1327968"/>
                      <a:pt x="230982" y="1289870"/>
                      <a:pt x="2382" y="1256532"/>
                    </a:cubicBezTo>
                    <a:cubicBezTo>
                      <a:pt x="2050" y="1099925"/>
                      <a:pt x="1719" y="943317"/>
                      <a:pt x="1387" y="786710"/>
                    </a:cubicBezTo>
                    <a:lnTo>
                      <a:pt x="45244" y="763626"/>
                    </a:lnTo>
                    <a:cubicBezTo>
                      <a:pt x="161131" y="768785"/>
                      <a:pt x="634605" y="824348"/>
                      <a:pt x="688182" y="813633"/>
                    </a:cubicBezTo>
                    <a:cubicBezTo>
                      <a:pt x="741759" y="802918"/>
                      <a:pt x="937419" y="692983"/>
                      <a:pt x="995363" y="670758"/>
                    </a:cubicBezTo>
                    <a:close/>
                    <a:moveTo>
                      <a:pt x="995363" y="450519"/>
                    </a:moveTo>
                    <a:lnTo>
                      <a:pt x="1046587" y="463326"/>
                    </a:lnTo>
                    <a:cubicBezTo>
                      <a:pt x="1046677" y="513611"/>
                      <a:pt x="1046561" y="565418"/>
                      <a:pt x="1046370" y="616911"/>
                    </a:cubicBezTo>
                    <a:cubicBezTo>
                      <a:pt x="979591" y="652948"/>
                      <a:pt x="757089" y="771231"/>
                      <a:pt x="692944" y="785058"/>
                    </a:cubicBezTo>
                    <a:cubicBezTo>
                      <a:pt x="627350" y="799198"/>
                      <a:pt x="121727" y="741037"/>
                      <a:pt x="1263" y="728298"/>
                    </a:cubicBezTo>
                    <a:cubicBezTo>
                      <a:pt x="1149" y="674438"/>
                      <a:pt x="1034" y="620577"/>
                      <a:pt x="920" y="566717"/>
                    </a:cubicBezTo>
                    <a:lnTo>
                      <a:pt x="45244" y="543387"/>
                    </a:lnTo>
                    <a:cubicBezTo>
                      <a:pt x="161131" y="548546"/>
                      <a:pt x="634605" y="604109"/>
                      <a:pt x="688182" y="593394"/>
                    </a:cubicBezTo>
                    <a:cubicBezTo>
                      <a:pt x="741759" y="582679"/>
                      <a:pt x="937419" y="472744"/>
                      <a:pt x="995363" y="450519"/>
                    </a:cubicBezTo>
                    <a:close/>
                    <a:moveTo>
                      <a:pt x="995363" y="230279"/>
                    </a:moveTo>
                    <a:lnTo>
                      <a:pt x="1045788" y="242886"/>
                    </a:lnTo>
                    <a:cubicBezTo>
                      <a:pt x="1046268" y="289278"/>
                      <a:pt x="1046518" y="341394"/>
                      <a:pt x="1046613" y="396541"/>
                    </a:cubicBezTo>
                    <a:cubicBezTo>
                      <a:pt x="980134" y="432420"/>
                      <a:pt x="757168" y="550975"/>
                      <a:pt x="692944" y="564819"/>
                    </a:cubicBezTo>
                    <a:cubicBezTo>
                      <a:pt x="627265" y="578977"/>
                      <a:pt x="120414" y="520647"/>
                      <a:pt x="796" y="508009"/>
                    </a:cubicBezTo>
                    <a:lnTo>
                      <a:pt x="454" y="346722"/>
                    </a:lnTo>
                    <a:lnTo>
                      <a:pt x="45244" y="323147"/>
                    </a:lnTo>
                    <a:cubicBezTo>
                      <a:pt x="161131" y="328306"/>
                      <a:pt x="634605" y="383869"/>
                      <a:pt x="688182" y="373154"/>
                    </a:cubicBezTo>
                    <a:cubicBezTo>
                      <a:pt x="741759" y="362439"/>
                      <a:pt x="937419" y="252504"/>
                      <a:pt x="995363" y="230279"/>
                    </a:cubicBezTo>
                    <a:close/>
                    <a:moveTo>
                      <a:pt x="410056" y="21"/>
                    </a:moveTo>
                    <a:cubicBezTo>
                      <a:pt x="582528" y="938"/>
                      <a:pt x="1026420" y="31976"/>
                      <a:pt x="1038227" y="44478"/>
                    </a:cubicBezTo>
                    <a:cubicBezTo>
                      <a:pt x="1041544" y="47990"/>
                      <a:pt x="1043686" y="98988"/>
                      <a:pt x="1044933" y="177204"/>
                    </a:cubicBezTo>
                    <a:cubicBezTo>
                      <a:pt x="976462" y="214131"/>
                      <a:pt x="756637" y="330849"/>
                      <a:pt x="692944" y="344579"/>
                    </a:cubicBezTo>
                    <a:cubicBezTo>
                      <a:pt x="627179" y="358755"/>
                      <a:pt x="119089" y="300254"/>
                      <a:pt x="329" y="287719"/>
                    </a:cubicBezTo>
                    <a:cubicBezTo>
                      <a:pt x="741" y="236006"/>
                      <a:pt x="439" y="184295"/>
                      <a:pt x="0" y="132583"/>
                    </a:cubicBezTo>
                    <a:cubicBezTo>
                      <a:pt x="186531" y="59954"/>
                      <a:pt x="262733" y="11536"/>
                      <a:pt x="354808" y="1614"/>
                    </a:cubicBezTo>
                    <a:cubicBezTo>
                      <a:pt x="366318" y="374"/>
                      <a:pt x="385417" y="-110"/>
                      <a:pt x="410056" y="2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19" fontAlgn="base"/>
                <a:endParaRPr lang="en-US" kern="0" dirty="0" err="1">
                  <a:solidFill>
                    <a:srgbClr val="505050"/>
                  </a:solidFill>
                  <a:ea typeface="Segoe UI" pitchFamily="34" charset="0"/>
                  <a:cs typeface="Segoe UI" pitchFamily="34" charset="0"/>
                </a:endParaRPr>
              </a:p>
            </p:txBody>
          </p:sp>
        </p:grpSp>
        <p:grpSp>
          <p:nvGrpSpPr>
            <p:cNvPr id="91" name="Group 90"/>
            <p:cNvGrpSpPr/>
            <p:nvPr/>
          </p:nvGrpSpPr>
          <p:grpSpPr>
            <a:xfrm>
              <a:off x="2873111" y="4062613"/>
              <a:ext cx="298594" cy="269367"/>
              <a:chOff x="1302899" y="1640683"/>
              <a:chExt cx="1201026" cy="1083468"/>
            </a:xfrm>
          </p:grpSpPr>
          <p:sp>
            <p:nvSpPr>
              <p:cNvPr id="194" name="Freeform 193"/>
              <p:cNvSpPr/>
              <p:nvPr/>
            </p:nvSpPr>
            <p:spPr>
              <a:xfrm>
                <a:off x="1334727" y="1710960"/>
                <a:ext cx="508874" cy="96794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1"/>
              </a:solidFill>
              <a:ln w="9525" cap="flat" cmpd="sng" algn="ctr">
                <a:noFill/>
                <a:prstDash val="solid"/>
              </a:ln>
              <a:effectLst/>
            </p:spPr>
            <p:txBody>
              <a:bodyPr vert="horz" wrap="square" lIns="91422" tIns="45711" rIns="91422" bIns="45711" numCol="1" rtlCol="0" anchor="ctr" anchorCtr="0" compatLnSpc="1">
                <a:prstTxWarp prst="textNoShape">
                  <a:avLst/>
                </a:prstTxWarp>
              </a:bodyPr>
              <a:lstStyle/>
              <a:p>
                <a:pPr algn="ctr" defTabSz="914019" fontAlgn="base">
                  <a:defRPr/>
                </a:pPr>
                <a:endParaRPr lang="en-US" sz="2200" kern="0" dirty="0">
                  <a:solidFill>
                    <a:srgbClr val="505050"/>
                  </a:solidFill>
                </a:endParaRPr>
              </a:p>
            </p:txBody>
          </p:sp>
          <p:sp>
            <p:nvSpPr>
              <p:cNvPr id="195" name="Freeform 194"/>
              <p:cNvSpPr/>
              <p:nvPr/>
            </p:nvSpPr>
            <p:spPr>
              <a:xfrm>
                <a:off x="1638883" y="1788321"/>
                <a:ext cx="471346" cy="774529"/>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1"/>
              </a:solidFill>
              <a:ln w="9525" cap="flat" cmpd="sng" algn="ctr">
                <a:noFill/>
                <a:prstDash val="solid"/>
              </a:ln>
              <a:effectLst/>
            </p:spPr>
            <p:txBody>
              <a:bodyPr vert="horz" wrap="square" lIns="91422" tIns="45711" rIns="91422" bIns="45711" numCol="1" rtlCol="0" anchor="ctr" anchorCtr="0" compatLnSpc="1">
                <a:prstTxWarp prst="textNoShape">
                  <a:avLst/>
                </a:prstTxWarp>
              </a:bodyPr>
              <a:lstStyle/>
              <a:p>
                <a:pPr algn="ctr" defTabSz="914019" fontAlgn="base">
                  <a:defRPr/>
                </a:pPr>
                <a:endParaRPr lang="en-US" sz="2200" kern="0" dirty="0">
                  <a:solidFill>
                    <a:srgbClr val="505050"/>
                  </a:solidFill>
                </a:endParaRPr>
              </a:p>
            </p:txBody>
          </p:sp>
          <p:sp>
            <p:nvSpPr>
              <p:cNvPr id="196" name="Freeform 195"/>
              <p:cNvSpPr/>
              <p:nvPr/>
            </p:nvSpPr>
            <p:spPr>
              <a:xfrm>
                <a:off x="1927971" y="1866901"/>
                <a:ext cx="377517" cy="607695"/>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1"/>
              </a:solidFill>
              <a:ln w="9525" cap="flat" cmpd="sng" algn="ctr">
                <a:noFill/>
                <a:prstDash val="solid"/>
              </a:ln>
              <a:effectLst/>
            </p:spPr>
            <p:txBody>
              <a:bodyPr vert="horz" wrap="square" lIns="91422" tIns="45711" rIns="91422" bIns="45711" numCol="1" rtlCol="0" anchor="ctr" anchorCtr="0" compatLnSpc="1">
                <a:prstTxWarp prst="textNoShape">
                  <a:avLst/>
                </a:prstTxWarp>
              </a:bodyPr>
              <a:lstStyle/>
              <a:p>
                <a:pPr algn="ctr" defTabSz="914019" fontAlgn="base">
                  <a:defRPr/>
                </a:pPr>
                <a:endParaRPr lang="en-US" sz="2200" kern="0" dirty="0">
                  <a:solidFill>
                    <a:srgbClr val="505050"/>
                  </a:solidFill>
                </a:endParaRPr>
              </a:p>
            </p:txBody>
          </p:sp>
          <p:sp>
            <p:nvSpPr>
              <p:cNvPr id="197" name="Freeform 196"/>
              <p:cNvSpPr/>
              <p:nvPr/>
            </p:nvSpPr>
            <p:spPr>
              <a:xfrm>
                <a:off x="2175591" y="1926433"/>
                <a:ext cx="287781"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1"/>
              </a:solidFill>
              <a:ln w="9525" cap="flat" cmpd="sng" algn="ctr">
                <a:noFill/>
                <a:prstDash val="solid"/>
              </a:ln>
              <a:effectLst/>
            </p:spPr>
            <p:txBody>
              <a:bodyPr vert="horz" wrap="square" lIns="91422" tIns="45711" rIns="91422" bIns="45711" numCol="1" rtlCol="0" anchor="ctr" anchorCtr="0" compatLnSpc="1">
                <a:prstTxWarp prst="textNoShape">
                  <a:avLst/>
                </a:prstTxWarp>
              </a:bodyPr>
              <a:lstStyle/>
              <a:p>
                <a:pPr algn="ctr" defTabSz="914019" fontAlgn="base">
                  <a:defRPr/>
                </a:pPr>
                <a:endParaRPr lang="en-US" sz="2200" kern="0" dirty="0">
                  <a:solidFill>
                    <a:srgbClr val="505050"/>
                  </a:solidFill>
                </a:endParaRPr>
              </a:p>
            </p:txBody>
          </p:sp>
          <p:sp>
            <p:nvSpPr>
              <p:cNvPr id="198" name="Freeform 197"/>
              <p:cNvSpPr/>
              <p:nvPr/>
            </p:nvSpPr>
            <p:spPr bwMode="auto">
              <a:xfrm>
                <a:off x="1302899" y="1640683"/>
                <a:ext cx="1201026"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952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19" fontAlgn="base"/>
                <a:endParaRPr lang="en-US" kern="0" dirty="0" err="1">
                  <a:solidFill>
                    <a:srgbClr val="505050"/>
                  </a:solidFill>
                  <a:ea typeface="Segoe UI" pitchFamily="34" charset="0"/>
                  <a:cs typeface="Segoe UI" pitchFamily="34" charset="0"/>
                </a:endParaRPr>
              </a:p>
            </p:txBody>
          </p:sp>
        </p:grpSp>
        <p:sp>
          <p:nvSpPr>
            <p:cNvPr id="92" name="Freeform 91"/>
            <p:cNvSpPr/>
            <p:nvPr/>
          </p:nvSpPr>
          <p:spPr bwMode="auto">
            <a:xfrm>
              <a:off x="2908038" y="5231584"/>
              <a:ext cx="263667" cy="288771"/>
            </a:xfrm>
            <a:custGeom>
              <a:avLst/>
              <a:gdLst/>
              <a:ahLst/>
              <a:cxnLst/>
              <a:rect l="l" t="t" r="r" b="b"/>
              <a:pathLst>
                <a:path w="3677434" h="4027562">
                  <a:moveTo>
                    <a:pt x="1307256" y="0"/>
                  </a:moveTo>
                  <a:cubicBezTo>
                    <a:pt x="1428137" y="0"/>
                    <a:pt x="1526130" y="97993"/>
                    <a:pt x="1526130" y="218873"/>
                  </a:cubicBezTo>
                  <a:cubicBezTo>
                    <a:pt x="1526130" y="298305"/>
                    <a:pt x="1483817" y="367853"/>
                    <a:pt x="1420097" y="405541"/>
                  </a:cubicBezTo>
                  <a:cubicBezTo>
                    <a:pt x="1470746" y="413433"/>
                    <a:pt x="1540121" y="471213"/>
                    <a:pt x="1570688" y="508608"/>
                  </a:cubicBezTo>
                  <a:cubicBezTo>
                    <a:pt x="1601255" y="546004"/>
                    <a:pt x="1676414" y="769295"/>
                    <a:pt x="1595382" y="898190"/>
                  </a:cubicBezTo>
                  <a:cubicBezTo>
                    <a:pt x="1569427" y="927511"/>
                    <a:pt x="1531476" y="948430"/>
                    <a:pt x="1486507" y="960736"/>
                  </a:cubicBezTo>
                  <a:lnTo>
                    <a:pt x="1686382" y="1509889"/>
                  </a:lnTo>
                  <a:cubicBezTo>
                    <a:pt x="1721877" y="1477078"/>
                    <a:pt x="1769625" y="1458958"/>
                    <a:pt x="1821606" y="1458958"/>
                  </a:cubicBezTo>
                  <a:cubicBezTo>
                    <a:pt x="1890015" y="1458958"/>
                    <a:pt x="1951094" y="1490342"/>
                    <a:pt x="1988794" y="1541486"/>
                  </a:cubicBezTo>
                  <a:lnTo>
                    <a:pt x="2357185" y="785953"/>
                  </a:lnTo>
                  <a:cubicBezTo>
                    <a:pt x="2347819" y="781476"/>
                    <a:pt x="2339796" y="776069"/>
                    <a:pt x="2333171" y="770249"/>
                  </a:cubicBezTo>
                  <a:cubicBezTo>
                    <a:pt x="2327893" y="741515"/>
                    <a:pt x="2327893" y="735651"/>
                    <a:pt x="2326134" y="710436"/>
                  </a:cubicBezTo>
                  <a:lnTo>
                    <a:pt x="2301505" y="750898"/>
                  </a:lnTo>
                  <a:cubicBezTo>
                    <a:pt x="2284468" y="737268"/>
                    <a:pt x="2302080" y="550388"/>
                    <a:pt x="2421625" y="511960"/>
                  </a:cubicBezTo>
                  <a:cubicBezTo>
                    <a:pt x="2392358" y="491353"/>
                    <a:pt x="2373376" y="457265"/>
                    <a:pt x="2373376" y="418744"/>
                  </a:cubicBezTo>
                  <a:cubicBezTo>
                    <a:pt x="2373376" y="355372"/>
                    <a:pt x="2424749" y="303999"/>
                    <a:pt x="2488121" y="303999"/>
                  </a:cubicBezTo>
                  <a:cubicBezTo>
                    <a:pt x="2551493" y="303999"/>
                    <a:pt x="2602866" y="355372"/>
                    <a:pt x="2602866" y="418744"/>
                  </a:cubicBezTo>
                  <a:cubicBezTo>
                    <a:pt x="2602866" y="460386"/>
                    <a:pt x="2580684" y="496847"/>
                    <a:pt x="2547279" y="516605"/>
                  </a:cubicBezTo>
                  <a:cubicBezTo>
                    <a:pt x="2573831" y="520742"/>
                    <a:pt x="2610201" y="551034"/>
                    <a:pt x="2626226" y="570638"/>
                  </a:cubicBezTo>
                  <a:cubicBezTo>
                    <a:pt x="2642251" y="590243"/>
                    <a:pt x="2681653" y="707304"/>
                    <a:pt x="2639172" y="774878"/>
                  </a:cubicBezTo>
                  <a:cubicBezTo>
                    <a:pt x="2602273" y="816562"/>
                    <a:pt x="2519130" y="825854"/>
                    <a:pt x="2446400" y="811622"/>
                  </a:cubicBezTo>
                  <a:lnTo>
                    <a:pt x="2037664" y="1649898"/>
                  </a:lnTo>
                  <a:cubicBezTo>
                    <a:pt x="2039873" y="1658955"/>
                    <a:pt x="2040480" y="1668322"/>
                    <a:pt x="2040480" y="1677831"/>
                  </a:cubicBezTo>
                  <a:cubicBezTo>
                    <a:pt x="2040480" y="1757263"/>
                    <a:pt x="1998167" y="1826812"/>
                    <a:pt x="1934447" y="1864499"/>
                  </a:cubicBezTo>
                  <a:cubicBezTo>
                    <a:pt x="1963809" y="1869074"/>
                    <a:pt x="1999464" y="1890415"/>
                    <a:pt x="2029802" y="1915337"/>
                  </a:cubicBezTo>
                  <a:lnTo>
                    <a:pt x="3039149" y="1547964"/>
                  </a:lnTo>
                  <a:cubicBezTo>
                    <a:pt x="3075547" y="1467519"/>
                    <a:pt x="3135455" y="1393688"/>
                    <a:pt x="3226059" y="1364564"/>
                  </a:cubicBezTo>
                  <a:cubicBezTo>
                    <a:pt x="3170234" y="1325256"/>
                    <a:pt x="3134025" y="1260234"/>
                    <a:pt x="3134025" y="1186755"/>
                  </a:cubicBezTo>
                  <a:cubicBezTo>
                    <a:pt x="3134025" y="1065875"/>
                    <a:pt x="3232018" y="967882"/>
                    <a:pt x="3352899" y="967882"/>
                  </a:cubicBezTo>
                  <a:cubicBezTo>
                    <a:pt x="3473780" y="967882"/>
                    <a:pt x="3571773" y="1065875"/>
                    <a:pt x="3571773" y="1186755"/>
                  </a:cubicBezTo>
                  <a:cubicBezTo>
                    <a:pt x="3571773" y="1266186"/>
                    <a:pt x="3529461" y="1335735"/>
                    <a:pt x="3465740" y="1373423"/>
                  </a:cubicBezTo>
                  <a:cubicBezTo>
                    <a:pt x="3516389" y="1381315"/>
                    <a:pt x="3585764" y="1439095"/>
                    <a:pt x="3616331" y="1476491"/>
                  </a:cubicBezTo>
                  <a:cubicBezTo>
                    <a:pt x="3646898" y="1513886"/>
                    <a:pt x="3722057" y="1737178"/>
                    <a:pt x="3641025" y="1866073"/>
                  </a:cubicBezTo>
                  <a:cubicBezTo>
                    <a:pt x="3525999" y="1996014"/>
                    <a:pt x="3175389" y="1960935"/>
                    <a:pt x="3057335" y="1857244"/>
                  </a:cubicBezTo>
                  <a:cubicBezTo>
                    <a:pt x="3047268" y="1802435"/>
                    <a:pt x="3047268" y="1791249"/>
                    <a:pt x="3043912" y="1743152"/>
                  </a:cubicBezTo>
                  <a:lnTo>
                    <a:pt x="2996933" y="1820331"/>
                  </a:lnTo>
                  <a:cubicBezTo>
                    <a:pt x="2983319" y="1809439"/>
                    <a:pt x="2981304" y="1740547"/>
                    <a:pt x="3001382" y="1659019"/>
                  </a:cubicBezTo>
                  <a:lnTo>
                    <a:pt x="2097220" y="1988107"/>
                  </a:lnTo>
                  <a:cubicBezTo>
                    <a:pt x="2113092" y="2019983"/>
                    <a:pt x="2132508" y="2077946"/>
                    <a:pt x="2140369" y="2142389"/>
                  </a:cubicBezTo>
                  <a:lnTo>
                    <a:pt x="3176712" y="2625643"/>
                  </a:lnTo>
                  <a:cubicBezTo>
                    <a:pt x="3181516" y="2621308"/>
                    <a:pt x="3187367" y="2618952"/>
                    <a:pt x="3193485" y="2616986"/>
                  </a:cubicBezTo>
                  <a:cubicBezTo>
                    <a:pt x="3164218" y="2596379"/>
                    <a:pt x="3145236" y="2562291"/>
                    <a:pt x="3145236" y="2523769"/>
                  </a:cubicBezTo>
                  <a:cubicBezTo>
                    <a:pt x="3145236" y="2460397"/>
                    <a:pt x="3196609" y="2409024"/>
                    <a:pt x="3259981" y="2409024"/>
                  </a:cubicBezTo>
                  <a:cubicBezTo>
                    <a:pt x="3323353" y="2409024"/>
                    <a:pt x="3374726" y="2460397"/>
                    <a:pt x="3374726" y="2523769"/>
                  </a:cubicBezTo>
                  <a:cubicBezTo>
                    <a:pt x="3374726" y="2565411"/>
                    <a:pt x="3352544" y="2601873"/>
                    <a:pt x="3319139" y="2621630"/>
                  </a:cubicBezTo>
                  <a:cubicBezTo>
                    <a:pt x="3345691" y="2625768"/>
                    <a:pt x="3382061" y="2656059"/>
                    <a:pt x="3398086" y="2675664"/>
                  </a:cubicBezTo>
                  <a:cubicBezTo>
                    <a:pt x="3414111" y="2695268"/>
                    <a:pt x="3453513" y="2812330"/>
                    <a:pt x="3411032" y="2879903"/>
                  </a:cubicBezTo>
                  <a:cubicBezTo>
                    <a:pt x="3350729" y="2948025"/>
                    <a:pt x="3166921" y="2929635"/>
                    <a:pt x="3105031" y="2875274"/>
                  </a:cubicBezTo>
                  <a:cubicBezTo>
                    <a:pt x="3099753" y="2846541"/>
                    <a:pt x="3099753" y="2840677"/>
                    <a:pt x="3097994" y="2815461"/>
                  </a:cubicBezTo>
                  <a:lnTo>
                    <a:pt x="3073365" y="2855923"/>
                  </a:lnTo>
                  <a:cubicBezTo>
                    <a:pt x="3062017" y="2846844"/>
                    <a:pt x="3066042" y="2760895"/>
                    <a:pt x="3106153" y="2693634"/>
                  </a:cubicBezTo>
                  <a:lnTo>
                    <a:pt x="2143762" y="2244864"/>
                  </a:lnTo>
                  <a:cubicBezTo>
                    <a:pt x="2140875" y="2285376"/>
                    <a:pt x="2130368" y="2324323"/>
                    <a:pt x="2109732" y="2357149"/>
                  </a:cubicBezTo>
                  <a:cubicBezTo>
                    <a:pt x="2084064" y="2386144"/>
                    <a:pt x="2046666" y="2406923"/>
                    <a:pt x="2002299" y="2419140"/>
                  </a:cubicBezTo>
                  <a:lnTo>
                    <a:pt x="2228511" y="3076107"/>
                  </a:lnTo>
                  <a:cubicBezTo>
                    <a:pt x="2258487" y="3055505"/>
                    <a:pt x="2294927" y="3045410"/>
                    <a:pt x="2333724" y="3045410"/>
                  </a:cubicBezTo>
                  <a:cubicBezTo>
                    <a:pt x="2454605" y="3045410"/>
                    <a:pt x="2552598" y="3143403"/>
                    <a:pt x="2552598" y="3264283"/>
                  </a:cubicBezTo>
                  <a:cubicBezTo>
                    <a:pt x="2552598" y="3343715"/>
                    <a:pt x="2510286" y="3413264"/>
                    <a:pt x="2446565" y="3450951"/>
                  </a:cubicBezTo>
                  <a:cubicBezTo>
                    <a:pt x="2497214" y="3458843"/>
                    <a:pt x="2566589" y="3516624"/>
                    <a:pt x="2597156" y="3554019"/>
                  </a:cubicBezTo>
                  <a:cubicBezTo>
                    <a:pt x="2627723" y="3591414"/>
                    <a:pt x="2702882" y="3814706"/>
                    <a:pt x="2621850" y="3943601"/>
                  </a:cubicBezTo>
                  <a:cubicBezTo>
                    <a:pt x="2506824" y="4073542"/>
                    <a:pt x="2156214" y="4038463"/>
                    <a:pt x="2038160" y="3934772"/>
                  </a:cubicBezTo>
                  <a:cubicBezTo>
                    <a:pt x="2028093" y="3879963"/>
                    <a:pt x="2028093" y="3868777"/>
                    <a:pt x="2024737" y="3820680"/>
                  </a:cubicBezTo>
                  <a:lnTo>
                    <a:pt x="1977758" y="3897859"/>
                  </a:lnTo>
                  <a:cubicBezTo>
                    <a:pt x="1945260" y="3871861"/>
                    <a:pt x="1978856" y="3515391"/>
                    <a:pt x="2206884" y="3442092"/>
                  </a:cubicBezTo>
                  <a:cubicBezTo>
                    <a:pt x="2151059" y="3402784"/>
                    <a:pt x="2114850" y="3337762"/>
                    <a:pt x="2114850" y="3264283"/>
                  </a:cubicBezTo>
                  <a:cubicBezTo>
                    <a:pt x="2114850" y="3219103"/>
                    <a:pt x="2128539" y="3177121"/>
                    <a:pt x="2155358" y="3144519"/>
                  </a:cubicBezTo>
                  <a:lnTo>
                    <a:pt x="1911990" y="2437728"/>
                  </a:lnTo>
                  <a:cubicBezTo>
                    <a:pt x="1834923" y="2445596"/>
                    <a:pt x="1750253" y="2438049"/>
                    <a:pt x="1677214" y="2417818"/>
                  </a:cubicBezTo>
                  <a:lnTo>
                    <a:pt x="1247518" y="3339303"/>
                  </a:lnTo>
                  <a:cubicBezTo>
                    <a:pt x="1247633" y="3339492"/>
                    <a:pt x="1247633" y="3339682"/>
                    <a:pt x="1247633" y="3339872"/>
                  </a:cubicBezTo>
                  <a:cubicBezTo>
                    <a:pt x="1247633" y="3381514"/>
                    <a:pt x="1225451" y="3417976"/>
                    <a:pt x="1192045" y="3437733"/>
                  </a:cubicBezTo>
                  <a:cubicBezTo>
                    <a:pt x="1218598" y="3441871"/>
                    <a:pt x="1254968" y="3472162"/>
                    <a:pt x="1270993" y="3491767"/>
                  </a:cubicBezTo>
                  <a:cubicBezTo>
                    <a:pt x="1287018" y="3511371"/>
                    <a:pt x="1326420" y="3628433"/>
                    <a:pt x="1283939" y="3696006"/>
                  </a:cubicBezTo>
                  <a:cubicBezTo>
                    <a:pt x="1223636" y="3764128"/>
                    <a:pt x="1039828" y="3745738"/>
                    <a:pt x="977938" y="3691377"/>
                  </a:cubicBezTo>
                  <a:cubicBezTo>
                    <a:pt x="972660" y="3662644"/>
                    <a:pt x="972660" y="3656780"/>
                    <a:pt x="970901" y="3631564"/>
                  </a:cubicBezTo>
                  <a:lnTo>
                    <a:pt x="946272" y="3672026"/>
                  </a:lnTo>
                  <a:cubicBezTo>
                    <a:pt x="929235" y="3658396"/>
                    <a:pt x="946847" y="3471516"/>
                    <a:pt x="1066392" y="3433089"/>
                  </a:cubicBezTo>
                  <a:cubicBezTo>
                    <a:pt x="1037125" y="3412482"/>
                    <a:pt x="1018143" y="3378394"/>
                    <a:pt x="1018143" y="3339872"/>
                  </a:cubicBezTo>
                  <a:cubicBezTo>
                    <a:pt x="1018143" y="3276500"/>
                    <a:pt x="1069516" y="3225127"/>
                    <a:pt x="1132888" y="3225127"/>
                  </a:cubicBezTo>
                  <a:cubicBezTo>
                    <a:pt x="1154663" y="3225127"/>
                    <a:pt x="1175022" y="3231193"/>
                    <a:pt x="1191330" y="3243434"/>
                  </a:cubicBezTo>
                  <a:lnTo>
                    <a:pt x="1590177" y="2388104"/>
                  </a:lnTo>
                  <a:cubicBezTo>
                    <a:pt x="1564796" y="2376718"/>
                    <a:pt x="1543016" y="2363228"/>
                    <a:pt x="1526042" y="2348320"/>
                  </a:cubicBezTo>
                  <a:cubicBezTo>
                    <a:pt x="1515975" y="2293511"/>
                    <a:pt x="1515975" y="2282325"/>
                    <a:pt x="1512619" y="2234228"/>
                  </a:cubicBezTo>
                  <a:lnTo>
                    <a:pt x="1465640" y="2311407"/>
                  </a:lnTo>
                  <a:cubicBezTo>
                    <a:pt x="1455236" y="2303084"/>
                    <a:pt x="1451606" y="2260892"/>
                    <a:pt x="1459554" y="2205065"/>
                  </a:cubicBezTo>
                  <a:lnTo>
                    <a:pt x="580991" y="2524836"/>
                  </a:lnTo>
                  <a:cubicBezTo>
                    <a:pt x="601118" y="2540510"/>
                    <a:pt x="618332" y="2557660"/>
                    <a:pt x="629945" y="2571867"/>
                  </a:cubicBezTo>
                  <a:cubicBezTo>
                    <a:pt x="660512" y="2609262"/>
                    <a:pt x="735671" y="2832554"/>
                    <a:pt x="654639" y="2961449"/>
                  </a:cubicBezTo>
                  <a:cubicBezTo>
                    <a:pt x="539612" y="3091390"/>
                    <a:pt x="189003" y="3056311"/>
                    <a:pt x="70949" y="2952620"/>
                  </a:cubicBezTo>
                  <a:cubicBezTo>
                    <a:pt x="60882" y="2897811"/>
                    <a:pt x="60882" y="2886625"/>
                    <a:pt x="57526" y="2838528"/>
                  </a:cubicBezTo>
                  <a:lnTo>
                    <a:pt x="10547" y="2915707"/>
                  </a:lnTo>
                  <a:cubicBezTo>
                    <a:pt x="-21951" y="2889709"/>
                    <a:pt x="11644" y="2533239"/>
                    <a:pt x="239673" y="2459940"/>
                  </a:cubicBezTo>
                  <a:cubicBezTo>
                    <a:pt x="183847" y="2420632"/>
                    <a:pt x="147639" y="2355610"/>
                    <a:pt x="147639" y="2282131"/>
                  </a:cubicBezTo>
                  <a:cubicBezTo>
                    <a:pt x="147639" y="2161251"/>
                    <a:pt x="245632" y="2063258"/>
                    <a:pt x="366513" y="2063258"/>
                  </a:cubicBezTo>
                  <a:cubicBezTo>
                    <a:pt x="487394" y="2063258"/>
                    <a:pt x="585387" y="2161251"/>
                    <a:pt x="585387" y="2282131"/>
                  </a:cubicBezTo>
                  <a:cubicBezTo>
                    <a:pt x="585387" y="2356899"/>
                    <a:pt x="547897" y="2422911"/>
                    <a:pt x="489636" y="2460778"/>
                  </a:cubicBezTo>
                  <a:lnTo>
                    <a:pt x="1486575" y="2097922"/>
                  </a:lnTo>
                  <a:cubicBezTo>
                    <a:pt x="1500979" y="2046319"/>
                    <a:pt x="1526135" y="1994380"/>
                    <a:pt x="1561529" y="1950844"/>
                  </a:cubicBezTo>
                  <a:lnTo>
                    <a:pt x="494780" y="1453411"/>
                  </a:lnTo>
                  <a:cubicBezTo>
                    <a:pt x="426122" y="1509356"/>
                    <a:pt x="259835" y="1490058"/>
                    <a:pt x="201577" y="1438887"/>
                  </a:cubicBezTo>
                  <a:cubicBezTo>
                    <a:pt x="196299" y="1410153"/>
                    <a:pt x="196299" y="1404289"/>
                    <a:pt x="194540" y="1379074"/>
                  </a:cubicBezTo>
                  <a:lnTo>
                    <a:pt x="169911" y="1419536"/>
                  </a:lnTo>
                  <a:cubicBezTo>
                    <a:pt x="152874" y="1405906"/>
                    <a:pt x="170486" y="1219026"/>
                    <a:pt x="290031" y="1180598"/>
                  </a:cubicBezTo>
                  <a:cubicBezTo>
                    <a:pt x="260764" y="1159991"/>
                    <a:pt x="241782" y="1125903"/>
                    <a:pt x="241782" y="1087382"/>
                  </a:cubicBezTo>
                  <a:cubicBezTo>
                    <a:pt x="241782" y="1024010"/>
                    <a:pt x="293155" y="972637"/>
                    <a:pt x="356527" y="972637"/>
                  </a:cubicBezTo>
                  <a:cubicBezTo>
                    <a:pt x="419899" y="972637"/>
                    <a:pt x="471272" y="1024010"/>
                    <a:pt x="471272" y="1087382"/>
                  </a:cubicBezTo>
                  <a:cubicBezTo>
                    <a:pt x="471272" y="1129024"/>
                    <a:pt x="449090" y="1165485"/>
                    <a:pt x="415684" y="1185243"/>
                  </a:cubicBezTo>
                  <a:cubicBezTo>
                    <a:pt x="442237" y="1189380"/>
                    <a:pt x="478607" y="1219672"/>
                    <a:pt x="494632" y="1239276"/>
                  </a:cubicBezTo>
                  <a:cubicBezTo>
                    <a:pt x="505422" y="1252476"/>
                    <a:pt x="526809" y="1309858"/>
                    <a:pt x="524901" y="1366563"/>
                  </a:cubicBezTo>
                  <a:lnTo>
                    <a:pt x="1637318" y="1885292"/>
                  </a:lnTo>
                  <a:cubicBezTo>
                    <a:pt x="1653909" y="1871782"/>
                    <a:pt x="1673492" y="1862479"/>
                    <a:pt x="1694766" y="1855640"/>
                  </a:cubicBezTo>
                  <a:cubicBezTo>
                    <a:pt x="1638941" y="1816332"/>
                    <a:pt x="1602732" y="1751310"/>
                    <a:pt x="1602732" y="1677831"/>
                  </a:cubicBezTo>
                  <a:cubicBezTo>
                    <a:pt x="1602732" y="1648017"/>
                    <a:pt x="1608693" y="1619595"/>
                    <a:pt x="1619591" y="1593735"/>
                  </a:cubicBezTo>
                  <a:lnTo>
                    <a:pt x="1395870" y="979067"/>
                  </a:lnTo>
                  <a:cubicBezTo>
                    <a:pt x="1253715" y="993002"/>
                    <a:pt x="1086283" y="954878"/>
                    <a:pt x="1011692" y="889361"/>
                  </a:cubicBezTo>
                  <a:cubicBezTo>
                    <a:pt x="1001625" y="834552"/>
                    <a:pt x="1001625" y="823367"/>
                    <a:pt x="998269" y="775269"/>
                  </a:cubicBezTo>
                  <a:lnTo>
                    <a:pt x="951290" y="852449"/>
                  </a:lnTo>
                  <a:cubicBezTo>
                    <a:pt x="918792" y="826451"/>
                    <a:pt x="952387" y="469981"/>
                    <a:pt x="1180416" y="396682"/>
                  </a:cubicBezTo>
                  <a:cubicBezTo>
                    <a:pt x="1124590" y="357374"/>
                    <a:pt x="1088382" y="292352"/>
                    <a:pt x="1088382" y="218873"/>
                  </a:cubicBezTo>
                  <a:cubicBezTo>
                    <a:pt x="1088382" y="97993"/>
                    <a:pt x="1186375" y="0"/>
                    <a:pt x="130725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19" fontAlgn="base"/>
              <a:endParaRPr lang="en-US" kern="0" dirty="0" err="1">
                <a:solidFill>
                  <a:srgbClr val="505050"/>
                </a:solidFill>
                <a:ea typeface="Segoe UI" pitchFamily="34" charset="0"/>
                <a:cs typeface="Segoe UI" pitchFamily="34" charset="0"/>
              </a:endParaRPr>
            </a:p>
          </p:txBody>
        </p:sp>
        <p:sp>
          <p:nvSpPr>
            <p:cNvPr id="93" name="Rectangle 92"/>
            <p:cNvSpPr/>
            <p:nvPr/>
          </p:nvSpPr>
          <p:spPr bwMode="auto">
            <a:xfrm>
              <a:off x="584493" y="1791750"/>
              <a:ext cx="2651760" cy="64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391" fontAlgn="base"/>
              <a:endParaRPr lang="en-US" kern="0" dirty="0">
                <a:solidFill>
                  <a:srgbClr val="0072C6"/>
                </a:solidFill>
                <a:ea typeface="Segoe UI" pitchFamily="34" charset="0"/>
                <a:cs typeface="Segoe UI" pitchFamily="34" charset="0"/>
              </a:endParaRPr>
            </a:p>
          </p:txBody>
        </p:sp>
        <p:cxnSp>
          <p:nvCxnSpPr>
            <p:cNvPr id="94" name="Straight Connector 198"/>
            <p:cNvCxnSpPr>
              <a:endCxn id="83" idx="1"/>
            </p:cNvCxnSpPr>
            <p:nvPr/>
          </p:nvCxnSpPr>
          <p:spPr>
            <a:xfrm rot="16200000" flipH="1">
              <a:off x="-867758" y="3420799"/>
              <a:ext cx="3520212" cy="390130"/>
            </a:xfrm>
            <a:prstGeom prst="bentConnector2">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68" idx="1"/>
            </p:cNvCxnSpPr>
            <p:nvPr/>
          </p:nvCxnSpPr>
          <p:spPr>
            <a:xfrm flipH="1">
              <a:off x="697282" y="4983082"/>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697282" y="4612380"/>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697282" y="4197299"/>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697282" y="3804408"/>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697282" y="3411517"/>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697282" y="3018626"/>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697282" y="2625735"/>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697282" y="2232844"/>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rot="16200000">
              <a:off x="812934" y="2154487"/>
              <a:ext cx="158826" cy="156714"/>
              <a:chOff x="3011095" y="2014387"/>
              <a:chExt cx="196880" cy="194259"/>
            </a:xfrm>
          </p:grpSpPr>
          <p:sp>
            <p:nvSpPr>
              <p:cNvPr id="190" name="Oval 189"/>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191" name="Group 190"/>
              <p:cNvGrpSpPr/>
              <p:nvPr/>
            </p:nvGrpSpPr>
            <p:grpSpPr>
              <a:xfrm rot="5400000">
                <a:off x="3059778" y="2072246"/>
                <a:ext cx="99511" cy="78540"/>
                <a:chOff x="4921775" y="2768310"/>
                <a:chExt cx="627597" cy="488750"/>
              </a:xfrm>
              <a:solidFill>
                <a:schemeClr val="accent1"/>
              </a:solidFill>
              <a:effectLst/>
            </p:grpSpPr>
            <p:sp>
              <p:nvSpPr>
                <p:cNvPr id="192" name="Rectangle 191"/>
                <p:cNvSpPr/>
                <p:nvPr/>
              </p:nvSpPr>
              <p:spPr>
                <a:xfrm>
                  <a:off x="4921775" y="2909388"/>
                  <a:ext cx="564064" cy="20660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193" name="L-Shape 192"/>
                <p:cNvSpPr/>
                <p:nvPr/>
              </p:nvSpPr>
              <p:spPr>
                <a:xfrm rot="13500000">
                  <a:off x="5060622" y="2768310"/>
                  <a:ext cx="488750" cy="488750"/>
                </a:xfrm>
                <a:prstGeom prst="corner">
                  <a:avLst>
                    <a:gd name="adj1" fmla="val 26557"/>
                    <a:gd name="adj2" fmla="val 30198"/>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104" name="Group 103"/>
            <p:cNvGrpSpPr/>
            <p:nvPr/>
          </p:nvGrpSpPr>
          <p:grpSpPr>
            <a:xfrm rot="16200000">
              <a:off x="812934" y="2547378"/>
              <a:ext cx="158826" cy="156714"/>
              <a:chOff x="3011095" y="2014387"/>
              <a:chExt cx="196880" cy="194259"/>
            </a:xfrm>
          </p:grpSpPr>
          <p:sp>
            <p:nvSpPr>
              <p:cNvPr id="186" name="Oval 185"/>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187" name="Group 186"/>
              <p:cNvGrpSpPr/>
              <p:nvPr/>
            </p:nvGrpSpPr>
            <p:grpSpPr>
              <a:xfrm rot="5400000">
                <a:off x="3059778" y="2072247"/>
                <a:ext cx="99512" cy="78540"/>
                <a:chOff x="4921775" y="2768309"/>
                <a:chExt cx="627603" cy="488750"/>
              </a:xfrm>
              <a:solidFill>
                <a:schemeClr val="accent1"/>
              </a:solidFill>
              <a:effectLst/>
            </p:grpSpPr>
            <p:sp>
              <p:nvSpPr>
                <p:cNvPr id="188" name="Rectangle 187"/>
                <p:cNvSpPr/>
                <p:nvPr/>
              </p:nvSpPr>
              <p:spPr>
                <a:xfrm>
                  <a:off x="4921775" y="2909388"/>
                  <a:ext cx="564064" cy="20660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189" name="L-Shape 188"/>
                <p:cNvSpPr/>
                <p:nvPr/>
              </p:nvSpPr>
              <p:spPr>
                <a:xfrm rot="13500000">
                  <a:off x="5060629" y="2768310"/>
                  <a:ext cx="488750" cy="488748"/>
                </a:xfrm>
                <a:prstGeom prst="corner">
                  <a:avLst>
                    <a:gd name="adj1" fmla="val 26557"/>
                    <a:gd name="adj2" fmla="val 30198"/>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105" name="Group 104"/>
            <p:cNvGrpSpPr/>
            <p:nvPr/>
          </p:nvGrpSpPr>
          <p:grpSpPr>
            <a:xfrm rot="16200000">
              <a:off x="812934" y="2940269"/>
              <a:ext cx="158826" cy="156714"/>
              <a:chOff x="3011095" y="2014387"/>
              <a:chExt cx="196880" cy="194259"/>
            </a:xfrm>
          </p:grpSpPr>
          <p:sp>
            <p:nvSpPr>
              <p:cNvPr id="179" name="Oval 178"/>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183" name="Group 182"/>
              <p:cNvGrpSpPr/>
              <p:nvPr/>
            </p:nvGrpSpPr>
            <p:grpSpPr>
              <a:xfrm rot="5400000">
                <a:off x="3059778" y="2072247"/>
                <a:ext cx="99512" cy="78540"/>
                <a:chOff x="4921775" y="2768309"/>
                <a:chExt cx="627603" cy="488750"/>
              </a:xfrm>
              <a:solidFill>
                <a:schemeClr val="accent1"/>
              </a:solidFill>
              <a:effectLst/>
            </p:grpSpPr>
            <p:sp>
              <p:nvSpPr>
                <p:cNvPr id="184" name="Rectangle 183"/>
                <p:cNvSpPr/>
                <p:nvPr/>
              </p:nvSpPr>
              <p:spPr>
                <a:xfrm>
                  <a:off x="4921775" y="2909388"/>
                  <a:ext cx="564064" cy="20660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185" name="L-Shape 184"/>
                <p:cNvSpPr/>
                <p:nvPr/>
              </p:nvSpPr>
              <p:spPr>
                <a:xfrm rot="13500000">
                  <a:off x="5060629" y="2768310"/>
                  <a:ext cx="488750" cy="488748"/>
                </a:xfrm>
                <a:prstGeom prst="corner">
                  <a:avLst>
                    <a:gd name="adj1" fmla="val 26557"/>
                    <a:gd name="adj2" fmla="val 30198"/>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106" name="Group 105"/>
            <p:cNvGrpSpPr/>
            <p:nvPr/>
          </p:nvGrpSpPr>
          <p:grpSpPr>
            <a:xfrm rot="16200000">
              <a:off x="812934" y="3333160"/>
              <a:ext cx="158826" cy="156714"/>
              <a:chOff x="3011095" y="2014387"/>
              <a:chExt cx="196880" cy="194259"/>
            </a:xfrm>
          </p:grpSpPr>
          <p:sp>
            <p:nvSpPr>
              <p:cNvPr id="165" name="Oval 164"/>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169" name="Group 168"/>
              <p:cNvGrpSpPr/>
              <p:nvPr/>
            </p:nvGrpSpPr>
            <p:grpSpPr>
              <a:xfrm rot="5400000">
                <a:off x="3059778" y="2072247"/>
                <a:ext cx="99512" cy="78540"/>
                <a:chOff x="4921775" y="2768309"/>
                <a:chExt cx="627603" cy="488750"/>
              </a:xfrm>
              <a:solidFill>
                <a:schemeClr val="accent1"/>
              </a:solidFill>
              <a:effectLst/>
            </p:grpSpPr>
            <p:sp>
              <p:nvSpPr>
                <p:cNvPr id="171" name="Rectangle 170"/>
                <p:cNvSpPr/>
                <p:nvPr/>
              </p:nvSpPr>
              <p:spPr>
                <a:xfrm>
                  <a:off x="4921775" y="2909388"/>
                  <a:ext cx="564064" cy="20660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173" name="L-Shape 172"/>
                <p:cNvSpPr/>
                <p:nvPr/>
              </p:nvSpPr>
              <p:spPr>
                <a:xfrm rot="13500000">
                  <a:off x="5060629" y="2768310"/>
                  <a:ext cx="488750" cy="488748"/>
                </a:xfrm>
                <a:prstGeom prst="corner">
                  <a:avLst>
                    <a:gd name="adj1" fmla="val 26557"/>
                    <a:gd name="adj2" fmla="val 30198"/>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107" name="Group 106"/>
            <p:cNvGrpSpPr/>
            <p:nvPr/>
          </p:nvGrpSpPr>
          <p:grpSpPr>
            <a:xfrm rot="16200000">
              <a:off x="812934" y="3726051"/>
              <a:ext cx="158826" cy="156714"/>
              <a:chOff x="3011095" y="2014387"/>
              <a:chExt cx="196880" cy="194259"/>
            </a:xfrm>
          </p:grpSpPr>
          <p:sp>
            <p:nvSpPr>
              <p:cNvPr id="139" name="Oval 138"/>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149" name="Group 148"/>
              <p:cNvGrpSpPr/>
              <p:nvPr/>
            </p:nvGrpSpPr>
            <p:grpSpPr>
              <a:xfrm rot="5400000">
                <a:off x="3059778" y="2072247"/>
                <a:ext cx="99512" cy="78540"/>
                <a:chOff x="4921775" y="2768309"/>
                <a:chExt cx="627603" cy="488750"/>
              </a:xfrm>
              <a:solidFill>
                <a:schemeClr val="accent1"/>
              </a:solidFill>
              <a:effectLst/>
            </p:grpSpPr>
            <p:sp>
              <p:nvSpPr>
                <p:cNvPr id="153" name="Rectangle 152"/>
                <p:cNvSpPr/>
                <p:nvPr/>
              </p:nvSpPr>
              <p:spPr>
                <a:xfrm>
                  <a:off x="4921775" y="2909388"/>
                  <a:ext cx="564064" cy="20660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159" name="L-Shape 158"/>
                <p:cNvSpPr/>
                <p:nvPr/>
              </p:nvSpPr>
              <p:spPr>
                <a:xfrm rot="13500000">
                  <a:off x="5060629" y="2768310"/>
                  <a:ext cx="488750" cy="488748"/>
                </a:xfrm>
                <a:prstGeom prst="corner">
                  <a:avLst>
                    <a:gd name="adj1" fmla="val 26557"/>
                    <a:gd name="adj2" fmla="val 30198"/>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108" name="Group 107"/>
            <p:cNvGrpSpPr/>
            <p:nvPr/>
          </p:nvGrpSpPr>
          <p:grpSpPr>
            <a:xfrm rot="16200000">
              <a:off x="812934" y="4118942"/>
              <a:ext cx="158826" cy="156714"/>
              <a:chOff x="3011095" y="2014387"/>
              <a:chExt cx="196880" cy="194259"/>
            </a:xfrm>
          </p:grpSpPr>
          <p:sp>
            <p:nvSpPr>
              <p:cNvPr id="125" name="Oval 124"/>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126" name="Group 125"/>
              <p:cNvGrpSpPr/>
              <p:nvPr/>
            </p:nvGrpSpPr>
            <p:grpSpPr>
              <a:xfrm rot="5400000">
                <a:off x="3059778" y="2072247"/>
                <a:ext cx="99512" cy="78540"/>
                <a:chOff x="4921775" y="2768309"/>
                <a:chExt cx="627603" cy="488750"/>
              </a:xfrm>
              <a:solidFill>
                <a:schemeClr val="accent1"/>
              </a:solidFill>
              <a:effectLst/>
            </p:grpSpPr>
            <p:sp>
              <p:nvSpPr>
                <p:cNvPr id="133" name="Rectangle 132"/>
                <p:cNvSpPr/>
                <p:nvPr/>
              </p:nvSpPr>
              <p:spPr>
                <a:xfrm>
                  <a:off x="4921775" y="2909388"/>
                  <a:ext cx="564064" cy="20660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137" name="L-Shape 136"/>
                <p:cNvSpPr/>
                <p:nvPr/>
              </p:nvSpPr>
              <p:spPr>
                <a:xfrm rot="13500000">
                  <a:off x="5060629" y="2768310"/>
                  <a:ext cx="488750" cy="488748"/>
                </a:xfrm>
                <a:prstGeom prst="corner">
                  <a:avLst>
                    <a:gd name="adj1" fmla="val 26557"/>
                    <a:gd name="adj2" fmla="val 30198"/>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109" name="Group 108"/>
            <p:cNvGrpSpPr/>
            <p:nvPr/>
          </p:nvGrpSpPr>
          <p:grpSpPr>
            <a:xfrm rot="16200000">
              <a:off x="812934" y="4532979"/>
              <a:ext cx="158826" cy="156714"/>
              <a:chOff x="3011095" y="2014387"/>
              <a:chExt cx="196880" cy="194259"/>
            </a:xfrm>
          </p:grpSpPr>
          <p:sp>
            <p:nvSpPr>
              <p:cNvPr id="120" name="Oval 119"/>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121" name="Group 120"/>
              <p:cNvGrpSpPr/>
              <p:nvPr/>
            </p:nvGrpSpPr>
            <p:grpSpPr>
              <a:xfrm rot="5400000">
                <a:off x="3059778" y="2072247"/>
                <a:ext cx="99512" cy="78540"/>
                <a:chOff x="4921775" y="2768309"/>
                <a:chExt cx="627603" cy="488750"/>
              </a:xfrm>
              <a:solidFill>
                <a:schemeClr val="accent1"/>
              </a:solidFill>
              <a:effectLst/>
            </p:grpSpPr>
            <p:sp>
              <p:nvSpPr>
                <p:cNvPr id="122" name="Rectangle 121"/>
                <p:cNvSpPr/>
                <p:nvPr/>
              </p:nvSpPr>
              <p:spPr>
                <a:xfrm>
                  <a:off x="4921775" y="2909388"/>
                  <a:ext cx="564064" cy="20660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123" name="L-Shape 122"/>
                <p:cNvSpPr/>
                <p:nvPr/>
              </p:nvSpPr>
              <p:spPr>
                <a:xfrm rot="13500000">
                  <a:off x="5060629" y="2768310"/>
                  <a:ext cx="488750" cy="488748"/>
                </a:xfrm>
                <a:prstGeom prst="corner">
                  <a:avLst>
                    <a:gd name="adj1" fmla="val 26557"/>
                    <a:gd name="adj2" fmla="val 30198"/>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110" name="Group 109"/>
            <p:cNvGrpSpPr/>
            <p:nvPr/>
          </p:nvGrpSpPr>
          <p:grpSpPr>
            <a:xfrm rot="16200000">
              <a:off x="812934" y="4904311"/>
              <a:ext cx="158826" cy="156714"/>
              <a:chOff x="3011095" y="2014387"/>
              <a:chExt cx="196880" cy="194259"/>
            </a:xfrm>
          </p:grpSpPr>
          <p:sp>
            <p:nvSpPr>
              <p:cNvPr id="116" name="Oval 115"/>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117" name="Group 116"/>
              <p:cNvGrpSpPr/>
              <p:nvPr/>
            </p:nvGrpSpPr>
            <p:grpSpPr>
              <a:xfrm rot="5400000">
                <a:off x="3059778" y="2072247"/>
                <a:ext cx="99512" cy="78540"/>
                <a:chOff x="4921775" y="2768309"/>
                <a:chExt cx="627603" cy="488750"/>
              </a:xfrm>
              <a:solidFill>
                <a:schemeClr val="accent1"/>
              </a:solidFill>
              <a:effectLst/>
            </p:grpSpPr>
            <p:sp>
              <p:nvSpPr>
                <p:cNvPr id="118" name="Rectangle 117"/>
                <p:cNvSpPr/>
                <p:nvPr/>
              </p:nvSpPr>
              <p:spPr>
                <a:xfrm>
                  <a:off x="4921775" y="2909388"/>
                  <a:ext cx="564064" cy="20660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119" name="L-Shape 118"/>
                <p:cNvSpPr/>
                <p:nvPr/>
              </p:nvSpPr>
              <p:spPr>
                <a:xfrm rot="13500000">
                  <a:off x="5060629" y="2768310"/>
                  <a:ext cx="488750" cy="488748"/>
                </a:xfrm>
                <a:prstGeom prst="corner">
                  <a:avLst>
                    <a:gd name="adj1" fmla="val 26557"/>
                    <a:gd name="adj2" fmla="val 30198"/>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111" name="Group 110"/>
            <p:cNvGrpSpPr/>
            <p:nvPr/>
          </p:nvGrpSpPr>
          <p:grpSpPr>
            <a:xfrm rot="16200000">
              <a:off x="812934" y="5297140"/>
              <a:ext cx="158826" cy="156714"/>
              <a:chOff x="3011095" y="2014387"/>
              <a:chExt cx="196880" cy="194259"/>
            </a:xfrm>
          </p:grpSpPr>
          <p:sp>
            <p:nvSpPr>
              <p:cNvPr id="112" name="Oval 111"/>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113" name="Group 112"/>
              <p:cNvGrpSpPr/>
              <p:nvPr/>
            </p:nvGrpSpPr>
            <p:grpSpPr>
              <a:xfrm rot="5400000">
                <a:off x="3059778" y="2072247"/>
                <a:ext cx="99512" cy="78540"/>
                <a:chOff x="4921775" y="2768309"/>
                <a:chExt cx="627603" cy="488750"/>
              </a:xfrm>
              <a:solidFill>
                <a:schemeClr val="accent1"/>
              </a:solidFill>
              <a:effectLst/>
            </p:grpSpPr>
            <p:sp>
              <p:nvSpPr>
                <p:cNvPr id="114" name="Rectangle 113"/>
                <p:cNvSpPr/>
                <p:nvPr/>
              </p:nvSpPr>
              <p:spPr>
                <a:xfrm>
                  <a:off x="4921775" y="2909388"/>
                  <a:ext cx="564064" cy="20660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115" name="L-Shape 114"/>
                <p:cNvSpPr/>
                <p:nvPr/>
              </p:nvSpPr>
              <p:spPr>
                <a:xfrm rot="13500000">
                  <a:off x="5060629" y="2768310"/>
                  <a:ext cx="488750" cy="488748"/>
                </a:xfrm>
                <a:prstGeom prst="corner">
                  <a:avLst>
                    <a:gd name="adj1" fmla="val 26557"/>
                    <a:gd name="adj2" fmla="val 30198"/>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grpSp>
        <p:nvGrpSpPr>
          <p:cNvPr id="206" name="Group 205"/>
          <p:cNvGrpSpPr/>
          <p:nvPr/>
        </p:nvGrpSpPr>
        <p:grpSpPr>
          <a:xfrm>
            <a:off x="3419047" y="1590265"/>
            <a:ext cx="2916523" cy="4551958"/>
            <a:chOff x="3449621" y="1403036"/>
            <a:chExt cx="2651761" cy="4138731"/>
          </a:xfrm>
        </p:grpSpPr>
        <p:sp>
          <p:nvSpPr>
            <p:cNvPr id="207" name="Rectangle 206"/>
            <p:cNvSpPr/>
            <p:nvPr/>
          </p:nvSpPr>
          <p:spPr bwMode="auto">
            <a:xfrm>
              <a:off x="3449621" y="1403036"/>
              <a:ext cx="2651760" cy="389988"/>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91" fontAlgn="base"/>
              <a:r>
                <a:rPr lang="en-US" sz="1600" kern="0" dirty="0">
                  <a:solidFill>
                    <a:srgbClr val="505050"/>
                  </a:solidFill>
                  <a:latin typeface="Segoe UI Semibold" panose="020B0702040204020203" pitchFamily="34" charset="0"/>
                  <a:ea typeface="Segoe UI" pitchFamily="34" charset="0"/>
                  <a:cs typeface="Segoe UI" pitchFamily="34" charset="0"/>
                </a:rPr>
                <a:t>Infrastructure as a Service</a:t>
              </a:r>
            </a:p>
          </p:txBody>
        </p:sp>
        <p:sp>
          <p:nvSpPr>
            <p:cNvPr id="208" name="Rectangle 207"/>
            <p:cNvSpPr/>
            <p:nvPr/>
          </p:nvSpPr>
          <p:spPr bwMode="auto">
            <a:xfrm>
              <a:off x="3952541" y="2067047"/>
              <a:ext cx="2148840" cy="33159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Applications</a:t>
              </a:r>
            </a:p>
          </p:txBody>
        </p:sp>
        <p:sp>
          <p:nvSpPr>
            <p:cNvPr id="209" name="Rectangle 208"/>
            <p:cNvSpPr/>
            <p:nvPr/>
          </p:nvSpPr>
          <p:spPr bwMode="auto">
            <a:xfrm>
              <a:off x="3952541" y="2459938"/>
              <a:ext cx="2148840" cy="33159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Data</a:t>
              </a:r>
            </a:p>
          </p:txBody>
        </p:sp>
        <p:sp>
          <p:nvSpPr>
            <p:cNvPr id="210" name="Rectangle 209"/>
            <p:cNvSpPr/>
            <p:nvPr/>
          </p:nvSpPr>
          <p:spPr bwMode="auto">
            <a:xfrm>
              <a:off x="3952541" y="2852828"/>
              <a:ext cx="2148840" cy="33159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Runtime</a:t>
              </a:r>
            </a:p>
          </p:txBody>
        </p:sp>
        <p:sp>
          <p:nvSpPr>
            <p:cNvPr id="211" name="Rectangle 210"/>
            <p:cNvSpPr/>
            <p:nvPr/>
          </p:nvSpPr>
          <p:spPr bwMode="auto">
            <a:xfrm>
              <a:off x="3952541" y="3245718"/>
              <a:ext cx="2148840" cy="33159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Middleware</a:t>
              </a:r>
            </a:p>
          </p:txBody>
        </p:sp>
        <p:sp>
          <p:nvSpPr>
            <p:cNvPr id="212" name="Rectangle 211"/>
            <p:cNvSpPr/>
            <p:nvPr/>
          </p:nvSpPr>
          <p:spPr bwMode="auto">
            <a:xfrm>
              <a:off x="3952541" y="3638609"/>
              <a:ext cx="2148840" cy="33159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OS</a:t>
              </a:r>
            </a:p>
          </p:txBody>
        </p:sp>
        <p:sp>
          <p:nvSpPr>
            <p:cNvPr id="213" name="Rectangle 212"/>
            <p:cNvSpPr/>
            <p:nvPr/>
          </p:nvSpPr>
          <p:spPr bwMode="auto">
            <a:xfrm>
              <a:off x="3952541" y="4816999"/>
              <a:ext cx="2148840" cy="331595"/>
            </a:xfrm>
            <a:prstGeom prst="rect">
              <a:avLst/>
            </a:prstGeom>
            <a:solidFill>
              <a:schemeClr val="bg1">
                <a:lumMod val="8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Storage</a:t>
              </a:r>
            </a:p>
          </p:txBody>
        </p:sp>
        <p:sp>
          <p:nvSpPr>
            <p:cNvPr id="214" name="Rectangle 213"/>
            <p:cNvSpPr/>
            <p:nvPr/>
          </p:nvSpPr>
          <p:spPr bwMode="auto">
            <a:xfrm>
              <a:off x="3952541" y="5210172"/>
              <a:ext cx="2148840" cy="331595"/>
            </a:xfrm>
            <a:prstGeom prst="rect">
              <a:avLst/>
            </a:prstGeom>
            <a:solidFill>
              <a:schemeClr val="bg1">
                <a:lumMod val="8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Networking</a:t>
              </a:r>
            </a:p>
          </p:txBody>
        </p:sp>
        <p:sp>
          <p:nvSpPr>
            <p:cNvPr id="215" name="Rectangle 214"/>
            <p:cNvSpPr/>
            <p:nvPr/>
          </p:nvSpPr>
          <p:spPr bwMode="auto">
            <a:xfrm>
              <a:off x="3449622" y="1791750"/>
              <a:ext cx="2651760" cy="64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391" fontAlgn="base"/>
              <a:endParaRPr lang="en-US" kern="0" dirty="0">
                <a:solidFill>
                  <a:srgbClr val="0072C6"/>
                </a:solidFill>
                <a:ea typeface="Segoe UI" pitchFamily="34" charset="0"/>
                <a:cs typeface="Segoe UI" pitchFamily="34" charset="0"/>
              </a:endParaRPr>
            </a:p>
          </p:txBody>
        </p:sp>
        <p:sp>
          <p:nvSpPr>
            <p:cNvPr id="216" name="Rectangle 215"/>
            <p:cNvSpPr/>
            <p:nvPr/>
          </p:nvSpPr>
          <p:spPr bwMode="auto">
            <a:xfrm>
              <a:off x="3952541" y="4424390"/>
              <a:ext cx="2148840" cy="331595"/>
            </a:xfrm>
            <a:prstGeom prst="rect">
              <a:avLst/>
            </a:prstGeom>
            <a:solidFill>
              <a:schemeClr val="bg1">
                <a:lumMod val="8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Servers </a:t>
              </a:r>
            </a:p>
          </p:txBody>
        </p:sp>
        <p:sp>
          <p:nvSpPr>
            <p:cNvPr id="217" name="Rectangle 216"/>
            <p:cNvSpPr/>
            <p:nvPr/>
          </p:nvSpPr>
          <p:spPr bwMode="auto">
            <a:xfrm>
              <a:off x="3952541" y="4031499"/>
              <a:ext cx="2148840" cy="331595"/>
            </a:xfrm>
            <a:prstGeom prst="rect">
              <a:avLst/>
            </a:prstGeom>
            <a:solidFill>
              <a:schemeClr val="bg1">
                <a:lumMod val="8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Virtualizations</a:t>
              </a:r>
            </a:p>
          </p:txBody>
        </p:sp>
        <p:sp>
          <p:nvSpPr>
            <p:cNvPr id="218" name="Freeform 217"/>
            <p:cNvSpPr/>
            <p:nvPr/>
          </p:nvSpPr>
          <p:spPr bwMode="auto">
            <a:xfrm>
              <a:off x="5778132" y="2136977"/>
              <a:ext cx="258701" cy="191735"/>
            </a:xfrm>
            <a:custGeom>
              <a:avLst/>
              <a:gdLst>
                <a:gd name="connsiteX0" fmla="*/ 414146 w 686820"/>
                <a:gd name="connsiteY0" fmla="*/ 295220 h 532856"/>
                <a:gd name="connsiteX1" fmla="*/ 391723 w 686820"/>
                <a:gd name="connsiteY1" fmla="*/ 295618 h 532856"/>
                <a:gd name="connsiteX2" fmla="*/ 376546 w 686820"/>
                <a:gd name="connsiteY2" fmla="*/ 334177 h 532856"/>
                <a:gd name="connsiteX3" fmla="*/ 415105 w 686820"/>
                <a:gd name="connsiteY3" fmla="*/ 349354 h 532856"/>
                <a:gd name="connsiteX4" fmla="*/ 430282 w 686820"/>
                <a:gd name="connsiteY4" fmla="*/ 310795 h 532856"/>
                <a:gd name="connsiteX5" fmla="*/ 414146 w 686820"/>
                <a:gd name="connsiteY5" fmla="*/ 295220 h 532856"/>
                <a:gd name="connsiteX6" fmla="*/ 402912 w 686820"/>
                <a:gd name="connsiteY6" fmla="*/ 275655 h 532856"/>
                <a:gd name="connsiteX7" fmla="*/ 446347 w 686820"/>
                <a:gd name="connsiteY7" fmla="*/ 303804 h 532856"/>
                <a:gd name="connsiteX8" fmla="*/ 422096 w 686820"/>
                <a:gd name="connsiteY8" fmla="*/ 365419 h 532856"/>
                <a:gd name="connsiteX9" fmla="*/ 360481 w 686820"/>
                <a:gd name="connsiteY9" fmla="*/ 341167 h 532856"/>
                <a:gd name="connsiteX10" fmla="*/ 384733 w 686820"/>
                <a:gd name="connsiteY10" fmla="*/ 279553 h 532856"/>
                <a:gd name="connsiteX11" fmla="*/ 402912 w 686820"/>
                <a:gd name="connsiteY11" fmla="*/ 275655 h 532856"/>
                <a:gd name="connsiteX12" fmla="*/ 402721 w 686820"/>
                <a:gd name="connsiteY12" fmla="*/ 257781 h 532856"/>
                <a:gd name="connsiteX13" fmla="*/ 377603 w 686820"/>
                <a:gd name="connsiteY13" fmla="*/ 263167 h 532856"/>
                <a:gd name="connsiteX14" fmla="*/ 344094 w 686820"/>
                <a:gd name="connsiteY14" fmla="*/ 348298 h 532856"/>
                <a:gd name="connsiteX15" fmla="*/ 429226 w 686820"/>
                <a:gd name="connsiteY15" fmla="*/ 381805 h 532856"/>
                <a:gd name="connsiteX16" fmla="*/ 462734 w 686820"/>
                <a:gd name="connsiteY16" fmla="*/ 296674 h 532856"/>
                <a:gd name="connsiteX17" fmla="*/ 402721 w 686820"/>
                <a:gd name="connsiteY17" fmla="*/ 257781 h 532856"/>
                <a:gd name="connsiteX18" fmla="*/ 247593 w 686820"/>
                <a:gd name="connsiteY18" fmla="*/ 221298 h 532856"/>
                <a:gd name="connsiteX19" fmla="*/ 233739 w 686820"/>
                <a:gd name="connsiteY19" fmla="*/ 221544 h 532856"/>
                <a:gd name="connsiteX20" fmla="*/ 224362 w 686820"/>
                <a:gd name="connsiteY20" fmla="*/ 245368 h 532856"/>
                <a:gd name="connsiteX21" fmla="*/ 248186 w 686820"/>
                <a:gd name="connsiteY21" fmla="*/ 254745 h 532856"/>
                <a:gd name="connsiteX22" fmla="*/ 257563 w 686820"/>
                <a:gd name="connsiteY22" fmla="*/ 230921 h 532856"/>
                <a:gd name="connsiteX23" fmla="*/ 247593 w 686820"/>
                <a:gd name="connsiteY23" fmla="*/ 221298 h 532856"/>
                <a:gd name="connsiteX24" fmla="*/ 251557 w 686820"/>
                <a:gd name="connsiteY24" fmla="*/ 211226 h 532856"/>
                <a:gd name="connsiteX25" fmla="*/ 267489 w 686820"/>
                <a:gd name="connsiteY25" fmla="*/ 226602 h 532856"/>
                <a:gd name="connsiteX26" fmla="*/ 252505 w 686820"/>
                <a:gd name="connsiteY26" fmla="*/ 264671 h 532856"/>
                <a:gd name="connsiteX27" fmla="*/ 214436 w 686820"/>
                <a:gd name="connsiteY27" fmla="*/ 249687 h 532856"/>
                <a:gd name="connsiteX28" fmla="*/ 229420 w 686820"/>
                <a:gd name="connsiteY28" fmla="*/ 211618 h 532856"/>
                <a:gd name="connsiteX29" fmla="*/ 251557 w 686820"/>
                <a:gd name="connsiteY29" fmla="*/ 211226 h 532856"/>
                <a:gd name="connsiteX30" fmla="*/ 418831 w 686820"/>
                <a:gd name="connsiteY30" fmla="*/ 209020 h 532856"/>
                <a:gd name="connsiteX31" fmla="*/ 435785 w 686820"/>
                <a:gd name="connsiteY31" fmla="*/ 243629 h 532856"/>
                <a:gd name="connsiteX32" fmla="*/ 472102 w 686820"/>
                <a:gd name="connsiteY32" fmla="*/ 231009 h 532856"/>
                <a:gd name="connsiteX33" fmla="*/ 493718 w 686820"/>
                <a:gd name="connsiteY33" fmla="*/ 251701 h 532856"/>
                <a:gd name="connsiteX34" fmla="*/ 481574 w 686820"/>
                <a:gd name="connsiteY34" fmla="*/ 288472 h 532856"/>
                <a:gd name="connsiteX35" fmla="*/ 516778 w 686820"/>
                <a:gd name="connsiteY35" fmla="*/ 304646 h 532856"/>
                <a:gd name="connsiteX36" fmla="*/ 517487 w 686820"/>
                <a:gd name="connsiteY36" fmla="*/ 334902 h 532856"/>
                <a:gd name="connsiteX37" fmla="*/ 483104 w 686820"/>
                <a:gd name="connsiteY37" fmla="*/ 352735 h 532856"/>
                <a:gd name="connsiteX38" fmla="*/ 496714 w 686820"/>
                <a:gd name="connsiteY38" fmla="*/ 388717 h 532856"/>
                <a:gd name="connsiteX39" fmla="*/ 474048 w 686820"/>
                <a:gd name="connsiteY39" fmla="*/ 412576 h 532856"/>
                <a:gd name="connsiteX40" fmla="*/ 437423 w 686820"/>
                <a:gd name="connsiteY40" fmla="*/ 400644 h 532856"/>
                <a:gd name="connsiteX41" fmla="*/ 421243 w 686820"/>
                <a:gd name="connsiteY41" fmla="*/ 435821 h 532856"/>
                <a:gd name="connsiteX42" fmla="*/ 387980 w 686820"/>
                <a:gd name="connsiteY42" fmla="*/ 436024 h 532856"/>
                <a:gd name="connsiteX43" fmla="*/ 371041 w 686820"/>
                <a:gd name="connsiteY43" fmla="*/ 401337 h 532856"/>
                <a:gd name="connsiteX44" fmla="*/ 334764 w 686820"/>
                <a:gd name="connsiteY44" fmla="*/ 413896 h 532856"/>
                <a:gd name="connsiteX45" fmla="*/ 313318 w 686820"/>
                <a:gd name="connsiteY45" fmla="*/ 393118 h 532856"/>
                <a:gd name="connsiteX46" fmla="*/ 325251 w 686820"/>
                <a:gd name="connsiteY46" fmla="*/ 356493 h 532856"/>
                <a:gd name="connsiteX47" fmla="*/ 290048 w 686820"/>
                <a:gd name="connsiteY47" fmla="*/ 340319 h 532856"/>
                <a:gd name="connsiteX48" fmla="*/ 289338 w 686820"/>
                <a:gd name="connsiteY48" fmla="*/ 310064 h 532856"/>
                <a:gd name="connsiteX49" fmla="*/ 323722 w 686820"/>
                <a:gd name="connsiteY49" fmla="*/ 292231 h 532856"/>
                <a:gd name="connsiteX50" fmla="*/ 310111 w 686820"/>
                <a:gd name="connsiteY50" fmla="*/ 256248 h 532856"/>
                <a:gd name="connsiteX51" fmla="*/ 332777 w 686820"/>
                <a:gd name="connsiteY51" fmla="*/ 232389 h 532856"/>
                <a:gd name="connsiteX52" fmla="*/ 369403 w 686820"/>
                <a:gd name="connsiteY52" fmla="*/ 244322 h 532856"/>
                <a:gd name="connsiteX53" fmla="*/ 385584 w 686820"/>
                <a:gd name="connsiteY53" fmla="*/ 209152 h 532856"/>
                <a:gd name="connsiteX54" fmla="*/ 418831 w 686820"/>
                <a:gd name="connsiteY54" fmla="*/ 209020 h 532856"/>
                <a:gd name="connsiteX55" fmla="*/ 255601 w 686820"/>
                <a:gd name="connsiteY55" fmla="*/ 200952 h 532856"/>
                <a:gd name="connsiteX56" fmla="*/ 225014 w 686820"/>
                <a:gd name="connsiteY56" fmla="*/ 201494 h 532856"/>
                <a:gd name="connsiteX57" fmla="*/ 204311 w 686820"/>
                <a:gd name="connsiteY57" fmla="*/ 254092 h 532856"/>
                <a:gd name="connsiteX58" fmla="*/ 256910 w 686820"/>
                <a:gd name="connsiteY58" fmla="*/ 274795 h 532856"/>
                <a:gd name="connsiteX59" fmla="*/ 277613 w 686820"/>
                <a:gd name="connsiteY59" fmla="*/ 222197 h 532856"/>
                <a:gd name="connsiteX60" fmla="*/ 255601 w 686820"/>
                <a:gd name="connsiteY60" fmla="*/ 200952 h 532856"/>
                <a:gd name="connsiteX61" fmla="*/ 250487 w 686820"/>
                <a:gd name="connsiteY61" fmla="*/ 168039 h 532856"/>
                <a:gd name="connsiteX62" fmla="*/ 260962 w 686820"/>
                <a:gd name="connsiteY62" fmla="*/ 189422 h 532856"/>
                <a:gd name="connsiteX63" fmla="*/ 283401 w 686820"/>
                <a:gd name="connsiteY63" fmla="*/ 181625 h 532856"/>
                <a:gd name="connsiteX64" fmla="*/ 296756 w 686820"/>
                <a:gd name="connsiteY64" fmla="*/ 194409 h 532856"/>
                <a:gd name="connsiteX65" fmla="*/ 289254 w 686820"/>
                <a:gd name="connsiteY65" fmla="*/ 217129 h 532856"/>
                <a:gd name="connsiteX66" fmla="*/ 311004 w 686820"/>
                <a:gd name="connsiteY66" fmla="*/ 227122 h 532856"/>
                <a:gd name="connsiteX67" fmla="*/ 311443 w 686820"/>
                <a:gd name="connsiteY67" fmla="*/ 245816 h 532856"/>
                <a:gd name="connsiteX68" fmla="*/ 290199 w 686820"/>
                <a:gd name="connsiteY68" fmla="*/ 256834 h 532856"/>
                <a:gd name="connsiteX69" fmla="*/ 298608 w 686820"/>
                <a:gd name="connsiteY69" fmla="*/ 279066 h 532856"/>
                <a:gd name="connsiteX70" fmla="*/ 284604 w 686820"/>
                <a:gd name="connsiteY70" fmla="*/ 293808 h 532856"/>
                <a:gd name="connsiteX71" fmla="*/ 261975 w 686820"/>
                <a:gd name="connsiteY71" fmla="*/ 286435 h 532856"/>
                <a:gd name="connsiteX72" fmla="*/ 251978 w 686820"/>
                <a:gd name="connsiteY72" fmla="*/ 308169 h 532856"/>
                <a:gd name="connsiteX73" fmla="*/ 231426 w 686820"/>
                <a:gd name="connsiteY73" fmla="*/ 308295 h 532856"/>
                <a:gd name="connsiteX74" fmla="*/ 220961 w 686820"/>
                <a:gd name="connsiteY74" fmla="*/ 286863 h 532856"/>
                <a:gd name="connsiteX75" fmla="*/ 198547 w 686820"/>
                <a:gd name="connsiteY75" fmla="*/ 294622 h 532856"/>
                <a:gd name="connsiteX76" fmla="*/ 185296 w 686820"/>
                <a:gd name="connsiteY76" fmla="*/ 281785 h 532856"/>
                <a:gd name="connsiteX77" fmla="*/ 192669 w 686820"/>
                <a:gd name="connsiteY77" fmla="*/ 259156 h 532856"/>
                <a:gd name="connsiteX78" fmla="*/ 170918 w 686820"/>
                <a:gd name="connsiteY78" fmla="*/ 249162 h 532856"/>
                <a:gd name="connsiteX79" fmla="*/ 170480 w 686820"/>
                <a:gd name="connsiteY79" fmla="*/ 230469 h 532856"/>
                <a:gd name="connsiteX80" fmla="*/ 191724 w 686820"/>
                <a:gd name="connsiteY80" fmla="*/ 219451 h 532856"/>
                <a:gd name="connsiteX81" fmla="*/ 183315 w 686820"/>
                <a:gd name="connsiteY81" fmla="*/ 197218 h 532856"/>
                <a:gd name="connsiteX82" fmla="*/ 197319 w 686820"/>
                <a:gd name="connsiteY82" fmla="*/ 182477 h 532856"/>
                <a:gd name="connsiteX83" fmla="*/ 219948 w 686820"/>
                <a:gd name="connsiteY83" fmla="*/ 189850 h 532856"/>
                <a:gd name="connsiteX84" fmla="*/ 229946 w 686820"/>
                <a:gd name="connsiteY84" fmla="*/ 168120 h 532856"/>
                <a:gd name="connsiteX85" fmla="*/ 250487 w 686820"/>
                <a:gd name="connsiteY85" fmla="*/ 168039 h 532856"/>
                <a:gd name="connsiteX86" fmla="*/ 81149 w 686820"/>
                <a:gd name="connsiteY86" fmla="*/ 87959 h 532856"/>
                <a:gd name="connsiteX87" fmla="*/ 35908 w 686820"/>
                <a:gd name="connsiteY87" fmla="*/ 126581 h 532856"/>
                <a:gd name="connsiteX88" fmla="*/ 35908 w 686820"/>
                <a:gd name="connsiteY88" fmla="*/ 469691 h 532856"/>
                <a:gd name="connsiteX89" fmla="*/ 81149 w 686820"/>
                <a:gd name="connsiteY89" fmla="*/ 508313 h 532856"/>
                <a:gd name="connsiteX90" fmla="*/ 605671 w 686820"/>
                <a:gd name="connsiteY90" fmla="*/ 508313 h 532856"/>
                <a:gd name="connsiteX91" fmla="*/ 650912 w 686820"/>
                <a:gd name="connsiteY91" fmla="*/ 469691 h 532856"/>
                <a:gd name="connsiteX92" fmla="*/ 650912 w 686820"/>
                <a:gd name="connsiteY92" fmla="*/ 126581 h 532856"/>
                <a:gd name="connsiteX93" fmla="*/ 605671 w 686820"/>
                <a:gd name="connsiteY93" fmla="*/ 87959 h 532856"/>
                <a:gd name="connsiteX94" fmla="*/ 60334 w 686820"/>
                <a:gd name="connsiteY94" fmla="*/ 63416 h 532856"/>
                <a:gd name="connsiteX95" fmla="*/ 626486 w 686820"/>
                <a:gd name="connsiteY95" fmla="*/ 63416 h 532856"/>
                <a:gd name="connsiteX96" fmla="*/ 686820 w 686820"/>
                <a:gd name="connsiteY96" fmla="*/ 114923 h 532856"/>
                <a:gd name="connsiteX97" fmla="*/ 686820 w 686820"/>
                <a:gd name="connsiteY97" fmla="*/ 481349 h 532856"/>
                <a:gd name="connsiteX98" fmla="*/ 626486 w 686820"/>
                <a:gd name="connsiteY98" fmla="*/ 532856 h 532856"/>
                <a:gd name="connsiteX99" fmla="*/ 60334 w 686820"/>
                <a:gd name="connsiteY99" fmla="*/ 532856 h 532856"/>
                <a:gd name="connsiteX100" fmla="*/ 0 w 686820"/>
                <a:gd name="connsiteY100" fmla="*/ 481349 h 532856"/>
                <a:gd name="connsiteX101" fmla="*/ 0 w 686820"/>
                <a:gd name="connsiteY101" fmla="*/ 114923 h 532856"/>
                <a:gd name="connsiteX102" fmla="*/ 60334 w 686820"/>
                <a:gd name="connsiteY102" fmla="*/ 63416 h 532856"/>
                <a:gd name="connsiteX103" fmla="*/ 510883 w 686820"/>
                <a:gd name="connsiteY103" fmla="*/ 33763 h 532856"/>
                <a:gd name="connsiteX104" fmla="*/ 510883 w 686820"/>
                <a:gd name="connsiteY104" fmla="*/ 38302 h 532856"/>
                <a:gd name="connsiteX105" fmla="*/ 541941 w 686820"/>
                <a:gd name="connsiteY105" fmla="*/ 38302 h 532856"/>
                <a:gd name="connsiteX106" fmla="*/ 541941 w 686820"/>
                <a:gd name="connsiteY106" fmla="*/ 33763 h 532856"/>
                <a:gd name="connsiteX107" fmla="*/ 556871 w 686820"/>
                <a:gd name="connsiteY107" fmla="*/ 16612 h 532856"/>
                <a:gd name="connsiteX108" fmla="*/ 577484 w 686820"/>
                <a:gd name="connsiteY108" fmla="*/ 16612 h 532856"/>
                <a:gd name="connsiteX109" fmla="*/ 577484 w 686820"/>
                <a:gd name="connsiteY109" fmla="*/ 34273 h 532856"/>
                <a:gd name="connsiteX110" fmla="*/ 556871 w 686820"/>
                <a:gd name="connsiteY110" fmla="*/ 34273 h 532856"/>
                <a:gd name="connsiteX111" fmla="*/ 552115 w 686820"/>
                <a:gd name="connsiteY111" fmla="*/ 12583 h 532856"/>
                <a:gd name="connsiteX112" fmla="*/ 552115 w 686820"/>
                <a:gd name="connsiteY112" fmla="*/ 38302 h 532856"/>
                <a:gd name="connsiteX113" fmla="*/ 582241 w 686820"/>
                <a:gd name="connsiteY113" fmla="*/ 38302 h 532856"/>
                <a:gd name="connsiteX114" fmla="*/ 582241 w 686820"/>
                <a:gd name="connsiteY114" fmla="*/ 12583 h 532856"/>
                <a:gd name="connsiteX115" fmla="*/ 594834 w 686820"/>
                <a:gd name="connsiteY115" fmla="*/ 12187 h 532856"/>
                <a:gd name="connsiteX116" fmla="*/ 608926 w 686820"/>
                <a:gd name="connsiteY116" fmla="*/ 25265 h 532856"/>
                <a:gd name="connsiteX117" fmla="*/ 594879 w 686820"/>
                <a:gd name="connsiteY117" fmla="*/ 38302 h 532856"/>
                <a:gd name="connsiteX118" fmla="*/ 603008 w 686820"/>
                <a:gd name="connsiteY118" fmla="*/ 38302 h 532856"/>
                <a:gd name="connsiteX119" fmla="*/ 612991 w 686820"/>
                <a:gd name="connsiteY119" fmla="*/ 29037 h 532856"/>
                <a:gd name="connsiteX120" fmla="*/ 622973 w 686820"/>
                <a:gd name="connsiteY120" fmla="*/ 38302 h 532856"/>
                <a:gd name="connsiteX121" fmla="*/ 631102 w 686820"/>
                <a:gd name="connsiteY121" fmla="*/ 38302 h 532856"/>
                <a:gd name="connsiteX122" fmla="*/ 617055 w 686820"/>
                <a:gd name="connsiteY122" fmla="*/ 25265 h 532856"/>
                <a:gd name="connsiteX123" fmla="*/ 631147 w 686820"/>
                <a:gd name="connsiteY123" fmla="*/ 12187 h 532856"/>
                <a:gd name="connsiteX124" fmla="*/ 623019 w 686820"/>
                <a:gd name="connsiteY124" fmla="*/ 12187 h 532856"/>
                <a:gd name="connsiteX125" fmla="*/ 612991 w 686820"/>
                <a:gd name="connsiteY125" fmla="*/ 21493 h 532856"/>
                <a:gd name="connsiteX126" fmla="*/ 602963 w 686820"/>
                <a:gd name="connsiteY126" fmla="*/ 12187 h 532856"/>
                <a:gd name="connsiteX127" fmla="*/ 32859 w 686820"/>
                <a:gd name="connsiteY127" fmla="*/ 0 h 532856"/>
                <a:gd name="connsiteX128" fmla="*/ 653961 w 686820"/>
                <a:gd name="connsiteY128" fmla="*/ 0 h 532856"/>
                <a:gd name="connsiteX129" fmla="*/ 686820 w 686820"/>
                <a:gd name="connsiteY129" fmla="*/ 28052 h 532856"/>
                <a:gd name="connsiteX130" fmla="*/ 686820 w 686820"/>
                <a:gd name="connsiteY130" fmla="*/ 72331 h 532856"/>
                <a:gd name="connsiteX131" fmla="*/ 638344 w 686820"/>
                <a:gd name="connsiteY131" fmla="*/ 51230 h 532856"/>
                <a:gd name="connsiteX132" fmla="*/ 48476 w 686820"/>
                <a:gd name="connsiteY132" fmla="*/ 51230 h 532856"/>
                <a:gd name="connsiteX133" fmla="*/ 0 w 686820"/>
                <a:gd name="connsiteY133" fmla="*/ 72331 h 532856"/>
                <a:gd name="connsiteX134" fmla="*/ 0 w 686820"/>
                <a:gd name="connsiteY134" fmla="*/ 28052 h 532856"/>
                <a:gd name="connsiteX135" fmla="*/ 32859 w 686820"/>
                <a:gd name="connsiteY135" fmla="*/ 0 h 53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86820" h="532856">
                  <a:moveTo>
                    <a:pt x="414146" y="295220"/>
                  </a:moveTo>
                  <a:cubicBezTo>
                    <a:pt x="407168" y="292474"/>
                    <a:pt x="399143" y="292389"/>
                    <a:pt x="391723" y="295618"/>
                  </a:cubicBezTo>
                  <a:cubicBezTo>
                    <a:pt x="376884" y="302075"/>
                    <a:pt x="370089" y="319338"/>
                    <a:pt x="376546" y="334177"/>
                  </a:cubicBezTo>
                  <a:cubicBezTo>
                    <a:pt x="383003" y="349016"/>
                    <a:pt x="400266" y="355811"/>
                    <a:pt x="415105" y="349354"/>
                  </a:cubicBezTo>
                  <a:cubicBezTo>
                    <a:pt x="429944" y="342897"/>
                    <a:pt x="436739" y="325634"/>
                    <a:pt x="430282" y="310795"/>
                  </a:cubicBezTo>
                  <a:cubicBezTo>
                    <a:pt x="427054" y="303375"/>
                    <a:pt x="421124" y="297967"/>
                    <a:pt x="414146" y="295220"/>
                  </a:cubicBezTo>
                  <a:close/>
                  <a:moveTo>
                    <a:pt x="402912" y="275655"/>
                  </a:moveTo>
                  <a:cubicBezTo>
                    <a:pt x="421158" y="275468"/>
                    <a:pt x="438609" y="286021"/>
                    <a:pt x="446347" y="303804"/>
                  </a:cubicBezTo>
                  <a:cubicBezTo>
                    <a:pt x="456665" y="327516"/>
                    <a:pt x="445807" y="355101"/>
                    <a:pt x="422096" y="365419"/>
                  </a:cubicBezTo>
                  <a:cubicBezTo>
                    <a:pt x="398384" y="375736"/>
                    <a:pt x="370798" y="364879"/>
                    <a:pt x="360481" y="341167"/>
                  </a:cubicBezTo>
                  <a:cubicBezTo>
                    <a:pt x="350163" y="317456"/>
                    <a:pt x="361021" y="289871"/>
                    <a:pt x="384733" y="279553"/>
                  </a:cubicBezTo>
                  <a:cubicBezTo>
                    <a:pt x="390661" y="276974"/>
                    <a:pt x="396831" y="275718"/>
                    <a:pt x="402912" y="275655"/>
                  </a:cubicBezTo>
                  <a:close/>
                  <a:moveTo>
                    <a:pt x="402721" y="257781"/>
                  </a:moveTo>
                  <a:cubicBezTo>
                    <a:pt x="394318" y="257868"/>
                    <a:pt x="385793" y="259603"/>
                    <a:pt x="377603" y="263167"/>
                  </a:cubicBezTo>
                  <a:cubicBezTo>
                    <a:pt x="344841" y="277422"/>
                    <a:pt x="329839" y="315537"/>
                    <a:pt x="344094" y="348298"/>
                  </a:cubicBezTo>
                  <a:cubicBezTo>
                    <a:pt x="358350" y="381059"/>
                    <a:pt x="396464" y="396061"/>
                    <a:pt x="429226" y="381805"/>
                  </a:cubicBezTo>
                  <a:cubicBezTo>
                    <a:pt x="461987" y="367550"/>
                    <a:pt x="476989" y="329435"/>
                    <a:pt x="462734" y="296674"/>
                  </a:cubicBezTo>
                  <a:cubicBezTo>
                    <a:pt x="452042" y="272103"/>
                    <a:pt x="427930" y="257522"/>
                    <a:pt x="402721" y="257781"/>
                  </a:cubicBezTo>
                  <a:close/>
                  <a:moveTo>
                    <a:pt x="247593" y="221298"/>
                  </a:moveTo>
                  <a:cubicBezTo>
                    <a:pt x="243282" y="219601"/>
                    <a:pt x="238323" y="219549"/>
                    <a:pt x="233739" y="221544"/>
                  </a:cubicBezTo>
                  <a:cubicBezTo>
                    <a:pt x="224570" y="225533"/>
                    <a:pt x="220372" y="236200"/>
                    <a:pt x="224362" y="245368"/>
                  </a:cubicBezTo>
                  <a:cubicBezTo>
                    <a:pt x="228351" y="254536"/>
                    <a:pt x="239017" y="258735"/>
                    <a:pt x="248186" y="254745"/>
                  </a:cubicBezTo>
                  <a:cubicBezTo>
                    <a:pt x="257354" y="250756"/>
                    <a:pt x="261552" y="240089"/>
                    <a:pt x="257563" y="230921"/>
                  </a:cubicBezTo>
                  <a:cubicBezTo>
                    <a:pt x="255568" y="226337"/>
                    <a:pt x="251904" y="222995"/>
                    <a:pt x="247593" y="221298"/>
                  </a:cubicBezTo>
                  <a:close/>
                  <a:moveTo>
                    <a:pt x="251557" y="211226"/>
                  </a:moveTo>
                  <a:cubicBezTo>
                    <a:pt x="258447" y="213937"/>
                    <a:pt x="264301" y="219277"/>
                    <a:pt x="267489" y="226602"/>
                  </a:cubicBezTo>
                  <a:cubicBezTo>
                    <a:pt x="273863" y="241252"/>
                    <a:pt x="267155" y="258296"/>
                    <a:pt x="252505" y="264671"/>
                  </a:cubicBezTo>
                  <a:cubicBezTo>
                    <a:pt x="237854" y="271046"/>
                    <a:pt x="220811" y="264337"/>
                    <a:pt x="214436" y="249687"/>
                  </a:cubicBezTo>
                  <a:cubicBezTo>
                    <a:pt x="208061" y="235037"/>
                    <a:pt x="214770" y="217993"/>
                    <a:pt x="229420" y="211618"/>
                  </a:cubicBezTo>
                  <a:cubicBezTo>
                    <a:pt x="236745" y="208431"/>
                    <a:pt x="244668" y="208514"/>
                    <a:pt x="251557" y="211226"/>
                  </a:cubicBezTo>
                  <a:close/>
                  <a:moveTo>
                    <a:pt x="418831" y="209020"/>
                  </a:moveTo>
                  <a:cubicBezTo>
                    <a:pt x="414701" y="222984"/>
                    <a:pt x="421938" y="237944"/>
                    <a:pt x="435785" y="243629"/>
                  </a:cubicBezTo>
                  <a:cubicBezTo>
                    <a:pt x="449594" y="249298"/>
                    <a:pt x="465210" y="243782"/>
                    <a:pt x="472102" y="231009"/>
                  </a:cubicBezTo>
                  <a:cubicBezTo>
                    <a:pt x="480206" y="236749"/>
                    <a:pt x="487510" y="243672"/>
                    <a:pt x="493718" y="251701"/>
                  </a:cubicBezTo>
                  <a:cubicBezTo>
                    <a:pt x="480891" y="258802"/>
                    <a:pt x="475570" y="274673"/>
                    <a:pt x="481574" y="288472"/>
                  </a:cubicBezTo>
                  <a:cubicBezTo>
                    <a:pt x="487582" y="302278"/>
                    <a:pt x="502833" y="309202"/>
                    <a:pt x="516778" y="304646"/>
                  </a:cubicBezTo>
                  <a:cubicBezTo>
                    <a:pt x="518502" y="314769"/>
                    <a:pt x="518666" y="324947"/>
                    <a:pt x="517487" y="334902"/>
                  </a:cubicBezTo>
                  <a:cubicBezTo>
                    <a:pt x="503345" y="331020"/>
                    <a:pt x="488446" y="338662"/>
                    <a:pt x="483104" y="352735"/>
                  </a:cubicBezTo>
                  <a:cubicBezTo>
                    <a:pt x="477802" y="366700"/>
                    <a:pt x="483744" y="382174"/>
                    <a:pt x="496714" y="388717"/>
                  </a:cubicBezTo>
                  <a:cubicBezTo>
                    <a:pt x="490595" y="397744"/>
                    <a:pt x="482920" y="405751"/>
                    <a:pt x="474048" y="412576"/>
                  </a:cubicBezTo>
                  <a:cubicBezTo>
                    <a:pt x="466905" y="399897"/>
                    <a:pt x="451140" y="394675"/>
                    <a:pt x="437423" y="400644"/>
                  </a:cubicBezTo>
                  <a:cubicBezTo>
                    <a:pt x="423626" y="406647"/>
                    <a:pt x="416701" y="421884"/>
                    <a:pt x="421243" y="435821"/>
                  </a:cubicBezTo>
                  <a:cubicBezTo>
                    <a:pt x="410093" y="437704"/>
                    <a:pt x="398881" y="437693"/>
                    <a:pt x="387980" y="436024"/>
                  </a:cubicBezTo>
                  <a:cubicBezTo>
                    <a:pt x="392152" y="422037"/>
                    <a:pt x="384913" y="407031"/>
                    <a:pt x="371041" y="401337"/>
                  </a:cubicBezTo>
                  <a:cubicBezTo>
                    <a:pt x="357255" y="395677"/>
                    <a:pt x="341669" y="401164"/>
                    <a:pt x="334764" y="413896"/>
                  </a:cubicBezTo>
                  <a:cubicBezTo>
                    <a:pt x="326658" y="408214"/>
                    <a:pt x="319503" y="401157"/>
                    <a:pt x="313318" y="393118"/>
                  </a:cubicBezTo>
                  <a:cubicBezTo>
                    <a:pt x="325997" y="385975"/>
                    <a:pt x="331220" y="370210"/>
                    <a:pt x="325251" y="356493"/>
                  </a:cubicBezTo>
                  <a:cubicBezTo>
                    <a:pt x="319244" y="342687"/>
                    <a:pt x="303992" y="335763"/>
                    <a:pt x="290048" y="340319"/>
                  </a:cubicBezTo>
                  <a:cubicBezTo>
                    <a:pt x="288324" y="330196"/>
                    <a:pt x="288160" y="320018"/>
                    <a:pt x="289338" y="310064"/>
                  </a:cubicBezTo>
                  <a:cubicBezTo>
                    <a:pt x="303480" y="313945"/>
                    <a:pt x="318379" y="306303"/>
                    <a:pt x="323722" y="292231"/>
                  </a:cubicBezTo>
                  <a:cubicBezTo>
                    <a:pt x="329023" y="278265"/>
                    <a:pt x="323081" y="262791"/>
                    <a:pt x="310111" y="256248"/>
                  </a:cubicBezTo>
                  <a:cubicBezTo>
                    <a:pt x="316230" y="247221"/>
                    <a:pt x="323905" y="239214"/>
                    <a:pt x="332777" y="232389"/>
                  </a:cubicBezTo>
                  <a:cubicBezTo>
                    <a:pt x="339920" y="245068"/>
                    <a:pt x="355685" y="250290"/>
                    <a:pt x="369403" y="244322"/>
                  </a:cubicBezTo>
                  <a:cubicBezTo>
                    <a:pt x="383197" y="238319"/>
                    <a:pt x="390122" y="223087"/>
                    <a:pt x="385584" y="209152"/>
                  </a:cubicBezTo>
                  <a:cubicBezTo>
                    <a:pt x="396727" y="207279"/>
                    <a:pt x="407932" y="207309"/>
                    <a:pt x="418831" y="209020"/>
                  </a:cubicBezTo>
                  <a:close/>
                  <a:moveTo>
                    <a:pt x="255601" y="200952"/>
                  </a:moveTo>
                  <a:cubicBezTo>
                    <a:pt x="246083" y="197205"/>
                    <a:pt x="235135" y="197090"/>
                    <a:pt x="225014" y="201494"/>
                  </a:cubicBezTo>
                  <a:cubicBezTo>
                    <a:pt x="204773" y="210301"/>
                    <a:pt x="195504" y="233851"/>
                    <a:pt x="204311" y="254092"/>
                  </a:cubicBezTo>
                  <a:cubicBezTo>
                    <a:pt x="213119" y="274334"/>
                    <a:pt x="236668" y="283603"/>
                    <a:pt x="256910" y="274795"/>
                  </a:cubicBezTo>
                  <a:cubicBezTo>
                    <a:pt x="277152" y="265988"/>
                    <a:pt x="286421" y="242438"/>
                    <a:pt x="277613" y="222197"/>
                  </a:cubicBezTo>
                  <a:cubicBezTo>
                    <a:pt x="273209" y="212076"/>
                    <a:pt x="265120" y="204698"/>
                    <a:pt x="255601" y="200952"/>
                  </a:cubicBezTo>
                  <a:close/>
                  <a:moveTo>
                    <a:pt x="250487" y="168039"/>
                  </a:moveTo>
                  <a:cubicBezTo>
                    <a:pt x="247935" y="176667"/>
                    <a:pt x="252407" y="185910"/>
                    <a:pt x="260962" y="189422"/>
                  </a:cubicBezTo>
                  <a:cubicBezTo>
                    <a:pt x="269495" y="192925"/>
                    <a:pt x="279143" y="189517"/>
                    <a:pt x="283401" y="181625"/>
                  </a:cubicBezTo>
                  <a:cubicBezTo>
                    <a:pt x="288408" y="185171"/>
                    <a:pt x="292921" y="189449"/>
                    <a:pt x="296756" y="194409"/>
                  </a:cubicBezTo>
                  <a:cubicBezTo>
                    <a:pt x="288831" y="198797"/>
                    <a:pt x="285544" y="208603"/>
                    <a:pt x="289254" y="217129"/>
                  </a:cubicBezTo>
                  <a:cubicBezTo>
                    <a:pt x="292965" y="225659"/>
                    <a:pt x="302389" y="229937"/>
                    <a:pt x="311004" y="227122"/>
                  </a:cubicBezTo>
                  <a:cubicBezTo>
                    <a:pt x="312069" y="233377"/>
                    <a:pt x="312171" y="239665"/>
                    <a:pt x="311443" y="245816"/>
                  </a:cubicBezTo>
                  <a:cubicBezTo>
                    <a:pt x="302705" y="243418"/>
                    <a:pt x="293500" y="248139"/>
                    <a:pt x="290199" y="256834"/>
                  </a:cubicBezTo>
                  <a:cubicBezTo>
                    <a:pt x="286923" y="265463"/>
                    <a:pt x="290595" y="275024"/>
                    <a:pt x="298608" y="279066"/>
                  </a:cubicBezTo>
                  <a:cubicBezTo>
                    <a:pt x="294827" y="284643"/>
                    <a:pt x="290085" y="289591"/>
                    <a:pt x="284604" y="293808"/>
                  </a:cubicBezTo>
                  <a:cubicBezTo>
                    <a:pt x="280190" y="285974"/>
                    <a:pt x="270450" y="282747"/>
                    <a:pt x="261975" y="286435"/>
                  </a:cubicBezTo>
                  <a:cubicBezTo>
                    <a:pt x="253450" y="290144"/>
                    <a:pt x="249172" y="299558"/>
                    <a:pt x="251978" y="308169"/>
                  </a:cubicBezTo>
                  <a:cubicBezTo>
                    <a:pt x="245089" y="309333"/>
                    <a:pt x="238162" y="309326"/>
                    <a:pt x="231426" y="308295"/>
                  </a:cubicBezTo>
                  <a:cubicBezTo>
                    <a:pt x="234004" y="299653"/>
                    <a:pt x="229532" y="290382"/>
                    <a:pt x="220961" y="286863"/>
                  </a:cubicBezTo>
                  <a:cubicBezTo>
                    <a:pt x="212443" y="283366"/>
                    <a:pt x="202813" y="286756"/>
                    <a:pt x="198547" y="294622"/>
                  </a:cubicBezTo>
                  <a:cubicBezTo>
                    <a:pt x="193538" y="291112"/>
                    <a:pt x="189117" y="286752"/>
                    <a:pt x="185296" y="281785"/>
                  </a:cubicBezTo>
                  <a:cubicBezTo>
                    <a:pt x="193130" y="277372"/>
                    <a:pt x="196357" y="267631"/>
                    <a:pt x="192669" y="259156"/>
                  </a:cubicBezTo>
                  <a:cubicBezTo>
                    <a:pt x="188957" y="250626"/>
                    <a:pt x="179534" y="246348"/>
                    <a:pt x="170918" y="249162"/>
                  </a:cubicBezTo>
                  <a:cubicBezTo>
                    <a:pt x="169853" y="242908"/>
                    <a:pt x="169752" y="236619"/>
                    <a:pt x="170480" y="230469"/>
                  </a:cubicBezTo>
                  <a:cubicBezTo>
                    <a:pt x="179218" y="232867"/>
                    <a:pt x="188423" y="228146"/>
                    <a:pt x="191724" y="219451"/>
                  </a:cubicBezTo>
                  <a:cubicBezTo>
                    <a:pt x="194999" y="210822"/>
                    <a:pt x="191328" y="201261"/>
                    <a:pt x="183315" y="197218"/>
                  </a:cubicBezTo>
                  <a:cubicBezTo>
                    <a:pt x="187095" y="191641"/>
                    <a:pt x="191837" y="186694"/>
                    <a:pt x="197319" y="182477"/>
                  </a:cubicBezTo>
                  <a:cubicBezTo>
                    <a:pt x="201732" y="190311"/>
                    <a:pt x="211472" y="193538"/>
                    <a:pt x="219948" y="189850"/>
                  </a:cubicBezTo>
                  <a:cubicBezTo>
                    <a:pt x="228471" y="186141"/>
                    <a:pt x="232749" y="176730"/>
                    <a:pt x="229946" y="168120"/>
                  </a:cubicBezTo>
                  <a:cubicBezTo>
                    <a:pt x="236830" y="166963"/>
                    <a:pt x="243753" y="166982"/>
                    <a:pt x="250487" y="168039"/>
                  </a:cubicBezTo>
                  <a:close/>
                  <a:moveTo>
                    <a:pt x="81149" y="87959"/>
                  </a:moveTo>
                  <a:cubicBezTo>
                    <a:pt x="56163" y="87959"/>
                    <a:pt x="35908" y="105250"/>
                    <a:pt x="35908" y="126581"/>
                  </a:cubicBezTo>
                  <a:lnTo>
                    <a:pt x="35908" y="469691"/>
                  </a:lnTo>
                  <a:cubicBezTo>
                    <a:pt x="35908" y="491022"/>
                    <a:pt x="56163" y="508313"/>
                    <a:pt x="81149" y="508313"/>
                  </a:cubicBezTo>
                  <a:lnTo>
                    <a:pt x="605671" y="508313"/>
                  </a:lnTo>
                  <a:cubicBezTo>
                    <a:pt x="630657" y="508313"/>
                    <a:pt x="650912" y="491022"/>
                    <a:pt x="650912" y="469691"/>
                  </a:cubicBezTo>
                  <a:lnTo>
                    <a:pt x="650912" y="126581"/>
                  </a:lnTo>
                  <a:cubicBezTo>
                    <a:pt x="650912" y="105250"/>
                    <a:pt x="630657" y="87959"/>
                    <a:pt x="605671" y="87959"/>
                  </a:cubicBezTo>
                  <a:close/>
                  <a:moveTo>
                    <a:pt x="60334" y="63416"/>
                  </a:moveTo>
                  <a:lnTo>
                    <a:pt x="626486" y="63416"/>
                  </a:lnTo>
                  <a:cubicBezTo>
                    <a:pt x="659808" y="63416"/>
                    <a:pt x="686820" y="86476"/>
                    <a:pt x="686820" y="114923"/>
                  </a:cubicBezTo>
                  <a:lnTo>
                    <a:pt x="686820" y="481349"/>
                  </a:lnTo>
                  <a:cubicBezTo>
                    <a:pt x="686820" y="509796"/>
                    <a:pt x="659808" y="532856"/>
                    <a:pt x="626486" y="532856"/>
                  </a:cubicBezTo>
                  <a:lnTo>
                    <a:pt x="60334" y="532856"/>
                  </a:lnTo>
                  <a:cubicBezTo>
                    <a:pt x="27013" y="532856"/>
                    <a:pt x="0" y="509796"/>
                    <a:pt x="0" y="481349"/>
                  </a:cubicBezTo>
                  <a:lnTo>
                    <a:pt x="0" y="114923"/>
                  </a:lnTo>
                  <a:cubicBezTo>
                    <a:pt x="0" y="86476"/>
                    <a:pt x="27013" y="63416"/>
                    <a:pt x="60334" y="63416"/>
                  </a:cubicBezTo>
                  <a:close/>
                  <a:moveTo>
                    <a:pt x="510883" y="33763"/>
                  </a:moveTo>
                  <a:lnTo>
                    <a:pt x="510883" y="38302"/>
                  </a:lnTo>
                  <a:lnTo>
                    <a:pt x="541941" y="38302"/>
                  </a:lnTo>
                  <a:lnTo>
                    <a:pt x="541941" y="33763"/>
                  </a:lnTo>
                  <a:close/>
                  <a:moveTo>
                    <a:pt x="556871" y="16612"/>
                  </a:moveTo>
                  <a:lnTo>
                    <a:pt x="577484" y="16612"/>
                  </a:lnTo>
                  <a:lnTo>
                    <a:pt x="577484" y="34273"/>
                  </a:lnTo>
                  <a:lnTo>
                    <a:pt x="556871" y="34273"/>
                  </a:lnTo>
                  <a:close/>
                  <a:moveTo>
                    <a:pt x="552115" y="12583"/>
                  </a:moveTo>
                  <a:lnTo>
                    <a:pt x="552115" y="38302"/>
                  </a:lnTo>
                  <a:lnTo>
                    <a:pt x="582241" y="38302"/>
                  </a:lnTo>
                  <a:lnTo>
                    <a:pt x="582241" y="12583"/>
                  </a:lnTo>
                  <a:close/>
                  <a:moveTo>
                    <a:pt x="594834" y="12187"/>
                  </a:moveTo>
                  <a:lnTo>
                    <a:pt x="608926" y="25265"/>
                  </a:lnTo>
                  <a:lnTo>
                    <a:pt x="594879" y="38302"/>
                  </a:lnTo>
                  <a:lnTo>
                    <a:pt x="603008" y="38302"/>
                  </a:lnTo>
                  <a:lnTo>
                    <a:pt x="612991" y="29037"/>
                  </a:lnTo>
                  <a:lnTo>
                    <a:pt x="622973" y="38302"/>
                  </a:lnTo>
                  <a:lnTo>
                    <a:pt x="631102" y="38302"/>
                  </a:lnTo>
                  <a:lnTo>
                    <a:pt x="617055" y="25265"/>
                  </a:lnTo>
                  <a:lnTo>
                    <a:pt x="631147" y="12187"/>
                  </a:lnTo>
                  <a:lnTo>
                    <a:pt x="623019" y="12187"/>
                  </a:lnTo>
                  <a:lnTo>
                    <a:pt x="612991" y="21493"/>
                  </a:lnTo>
                  <a:lnTo>
                    <a:pt x="602963" y="12187"/>
                  </a:lnTo>
                  <a:close/>
                  <a:moveTo>
                    <a:pt x="32859" y="0"/>
                  </a:moveTo>
                  <a:lnTo>
                    <a:pt x="653961" y="0"/>
                  </a:lnTo>
                  <a:cubicBezTo>
                    <a:pt x="672109" y="0"/>
                    <a:pt x="686820" y="12559"/>
                    <a:pt x="686820" y="28052"/>
                  </a:cubicBezTo>
                  <a:lnTo>
                    <a:pt x="686820" y="72331"/>
                  </a:lnTo>
                  <a:cubicBezTo>
                    <a:pt x="675985" y="59497"/>
                    <a:pt x="658296" y="51230"/>
                    <a:pt x="638344" y="51230"/>
                  </a:cubicBezTo>
                  <a:lnTo>
                    <a:pt x="48476" y="51230"/>
                  </a:lnTo>
                  <a:cubicBezTo>
                    <a:pt x="28525" y="51230"/>
                    <a:pt x="10835" y="59497"/>
                    <a:pt x="0" y="72331"/>
                  </a:cubicBezTo>
                  <a:lnTo>
                    <a:pt x="0" y="28052"/>
                  </a:lnTo>
                  <a:cubicBezTo>
                    <a:pt x="0" y="12559"/>
                    <a:pt x="14712" y="0"/>
                    <a:pt x="32859" y="0"/>
                  </a:cubicBezTo>
                  <a:close/>
                </a:path>
              </a:pathLst>
            </a:cu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22" tIns="45711" rIns="91422" bIns="45711" numCol="1" rtlCol="0" anchor="ctr" anchorCtr="0" compatLnSpc="1">
              <a:prstTxWarp prst="textNoShape">
                <a:avLst/>
              </a:prstTxWarp>
              <a:noAutofit/>
            </a:bodyPr>
            <a:lstStyle/>
            <a:p>
              <a:pPr algn="ctr" defTabSz="914019"/>
              <a:endParaRPr lang="en-US" sz="3600" kern="0" dirty="0">
                <a:solidFill>
                  <a:srgbClr val="505050"/>
                </a:solidFill>
                <a:latin typeface="Segoe UI Light" pitchFamily="34" charset="0"/>
              </a:endParaRPr>
            </a:p>
          </p:txBody>
        </p:sp>
        <p:grpSp>
          <p:nvGrpSpPr>
            <p:cNvPr id="219" name="Group 218"/>
            <p:cNvGrpSpPr/>
            <p:nvPr/>
          </p:nvGrpSpPr>
          <p:grpSpPr>
            <a:xfrm>
              <a:off x="5783479" y="2507883"/>
              <a:ext cx="253354" cy="235704"/>
              <a:chOff x="7218590" y="3855835"/>
              <a:chExt cx="483195" cy="474908"/>
            </a:xfrm>
            <a:solidFill>
              <a:schemeClr val="accent2"/>
            </a:solidFill>
          </p:grpSpPr>
          <p:sp>
            <p:nvSpPr>
              <p:cNvPr id="291" name="Freeform 106"/>
              <p:cNvSpPr>
                <a:spLocks/>
              </p:cNvSpPr>
              <p:nvPr/>
            </p:nvSpPr>
            <p:spPr bwMode="auto">
              <a:xfrm>
                <a:off x="7218590" y="3893062"/>
                <a:ext cx="445904" cy="437681"/>
              </a:xfrm>
              <a:custGeom>
                <a:avLst/>
                <a:gdLst>
                  <a:gd name="T0" fmla="*/ 40 w 79"/>
                  <a:gd name="T1" fmla="*/ 39 h 79"/>
                  <a:gd name="T2" fmla="*/ 79 w 79"/>
                  <a:gd name="T3" fmla="*/ 39 h 79"/>
                  <a:gd name="T4" fmla="*/ 40 w 79"/>
                  <a:gd name="T5" fmla="*/ 79 h 79"/>
                  <a:gd name="T6" fmla="*/ 0 w 79"/>
                  <a:gd name="T7" fmla="*/ 39 h 79"/>
                  <a:gd name="T8" fmla="*/ 40 w 79"/>
                  <a:gd name="T9" fmla="*/ 0 h 79"/>
                  <a:gd name="T10" fmla="*/ 40 w 79"/>
                  <a:gd name="T11" fmla="*/ 39 h 79"/>
                </a:gdLst>
                <a:ahLst/>
                <a:cxnLst>
                  <a:cxn ang="0">
                    <a:pos x="T0" y="T1"/>
                  </a:cxn>
                  <a:cxn ang="0">
                    <a:pos x="T2" y="T3"/>
                  </a:cxn>
                  <a:cxn ang="0">
                    <a:pos x="T4" y="T5"/>
                  </a:cxn>
                  <a:cxn ang="0">
                    <a:pos x="T6" y="T7"/>
                  </a:cxn>
                  <a:cxn ang="0">
                    <a:pos x="T8" y="T9"/>
                  </a:cxn>
                  <a:cxn ang="0">
                    <a:pos x="T10" y="T11"/>
                  </a:cxn>
                </a:cxnLst>
                <a:rect l="0" t="0" r="r" b="b"/>
                <a:pathLst>
                  <a:path w="79" h="79">
                    <a:moveTo>
                      <a:pt x="40" y="39"/>
                    </a:moveTo>
                    <a:cubicBezTo>
                      <a:pt x="79" y="39"/>
                      <a:pt x="79" y="39"/>
                      <a:pt x="79" y="39"/>
                    </a:cubicBezTo>
                    <a:cubicBezTo>
                      <a:pt x="79" y="61"/>
                      <a:pt x="61" y="79"/>
                      <a:pt x="40" y="79"/>
                    </a:cubicBezTo>
                    <a:cubicBezTo>
                      <a:pt x="18" y="79"/>
                      <a:pt x="0" y="61"/>
                      <a:pt x="0" y="39"/>
                    </a:cubicBezTo>
                    <a:cubicBezTo>
                      <a:pt x="0" y="18"/>
                      <a:pt x="18" y="0"/>
                      <a:pt x="40" y="0"/>
                    </a:cubicBezTo>
                    <a:lnTo>
                      <a:pt x="40" y="39"/>
                    </a:lnTo>
                    <a:close/>
                  </a:path>
                </a:pathLst>
              </a:custGeom>
              <a:grpFill/>
              <a:ln>
                <a:noFill/>
              </a:ln>
            </p:spPr>
            <p:txBody>
              <a:bodyPr vert="horz" wrap="square" lIns="91427" tIns="45713" rIns="91427" bIns="45713" numCol="1" anchor="t" anchorCtr="0" compatLnSpc="1">
                <a:prstTxWarp prst="textNoShape">
                  <a:avLst/>
                </a:prstTxWarp>
              </a:bodyPr>
              <a:lstStyle/>
              <a:p>
                <a:pPr defTabSz="932127"/>
                <a:endParaRPr lang="en-US" sz="1600" kern="0">
                  <a:solidFill>
                    <a:srgbClr val="505050"/>
                  </a:solidFill>
                </a:endParaRPr>
              </a:p>
            </p:txBody>
          </p:sp>
          <p:sp>
            <p:nvSpPr>
              <p:cNvPr id="292" name="Freeform 107"/>
              <p:cNvSpPr>
                <a:spLocks/>
              </p:cNvSpPr>
              <p:nvPr/>
            </p:nvSpPr>
            <p:spPr bwMode="auto">
              <a:xfrm>
                <a:off x="7473395" y="3855835"/>
                <a:ext cx="228390" cy="223548"/>
              </a:xfrm>
              <a:custGeom>
                <a:avLst/>
                <a:gdLst>
                  <a:gd name="T0" fmla="*/ 0 w 39"/>
                  <a:gd name="T1" fmla="*/ 40 h 40"/>
                  <a:gd name="T2" fmla="*/ 39 w 39"/>
                  <a:gd name="T3" fmla="*/ 40 h 40"/>
                  <a:gd name="T4" fmla="*/ 0 w 39"/>
                  <a:gd name="T5" fmla="*/ 0 h 40"/>
                  <a:gd name="T6" fmla="*/ 0 w 39"/>
                  <a:gd name="T7" fmla="*/ 40 h 40"/>
                </a:gdLst>
                <a:ahLst/>
                <a:cxnLst>
                  <a:cxn ang="0">
                    <a:pos x="T0" y="T1"/>
                  </a:cxn>
                  <a:cxn ang="0">
                    <a:pos x="T2" y="T3"/>
                  </a:cxn>
                  <a:cxn ang="0">
                    <a:pos x="T4" y="T5"/>
                  </a:cxn>
                  <a:cxn ang="0">
                    <a:pos x="T6" y="T7"/>
                  </a:cxn>
                </a:cxnLst>
                <a:rect l="0" t="0" r="r" b="b"/>
                <a:pathLst>
                  <a:path w="39" h="40">
                    <a:moveTo>
                      <a:pt x="0" y="40"/>
                    </a:moveTo>
                    <a:cubicBezTo>
                      <a:pt x="39" y="40"/>
                      <a:pt x="39" y="40"/>
                      <a:pt x="39" y="40"/>
                    </a:cubicBezTo>
                    <a:cubicBezTo>
                      <a:pt x="39" y="18"/>
                      <a:pt x="21" y="0"/>
                      <a:pt x="0" y="0"/>
                    </a:cubicBezTo>
                    <a:lnTo>
                      <a:pt x="0" y="40"/>
                    </a:lnTo>
                    <a:close/>
                  </a:path>
                </a:pathLst>
              </a:custGeom>
              <a:grpFill/>
              <a:ln>
                <a:noFill/>
              </a:ln>
            </p:spPr>
            <p:txBody>
              <a:bodyPr vert="horz" wrap="square" lIns="91427" tIns="45713" rIns="91427" bIns="45713" numCol="1" anchor="t" anchorCtr="0" compatLnSpc="1">
                <a:prstTxWarp prst="textNoShape">
                  <a:avLst/>
                </a:prstTxWarp>
              </a:bodyPr>
              <a:lstStyle/>
              <a:p>
                <a:pPr defTabSz="932127"/>
                <a:endParaRPr lang="en-US" sz="1600" kern="0">
                  <a:solidFill>
                    <a:srgbClr val="505050"/>
                  </a:solidFill>
                </a:endParaRPr>
              </a:p>
            </p:txBody>
          </p:sp>
        </p:grpSp>
        <p:sp>
          <p:nvSpPr>
            <p:cNvPr id="220" name="Freeform 219"/>
            <p:cNvSpPr/>
            <p:nvPr/>
          </p:nvSpPr>
          <p:spPr>
            <a:xfrm>
              <a:off x="5871985" y="4861715"/>
              <a:ext cx="164848" cy="261213"/>
            </a:xfrm>
            <a:custGeom>
              <a:avLst/>
              <a:gdLst/>
              <a:ahLst/>
              <a:cxnLst/>
              <a:rect l="l" t="t" r="r" b="b"/>
              <a:pathLst>
                <a:path w="879475" h="1393809">
                  <a:moveTo>
                    <a:pt x="841951" y="1215906"/>
                  </a:moveTo>
                  <a:cubicBezTo>
                    <a:pt x="843538" y="1273850"/>
                    <a:pt x="570885" y="1293694"/>
                    <a:pt x="437138" y="1292106"/>
                  </a:cubicBezTo>
                  <a:cubicBezTo>
                    <a:pt x="314565" y="1290652"/>
                    <a:pt x="58660" y="1274529"/>
                    <a:pt x="39412" y="1221497"/>
                  </a:cubicBezTo>
                  <a:cubicBezTo>
                    <a:pt x="39061" y="1245227"/>
                    <a:pt x="37400" y="1279091"/>
                    <a:pt x="41851" y="1277820"/>
                  </a:cubicBezTo>
                  <a:cubicBezTo>
                    <a:pt x="47408" y="1276233"/>
                    <a:pt x="214094" y="1338144"/>
                    <a:pt x="446663" y="1327825"/>
                  </a:cubicBezTo>
                  <a:cubicBezTo>
                    <a:pt x="599064" y="1323062"/>
                    <a:pt x="796706" y="1313537"/>
                    <a:pt x="841951" y="1270674"/>
                  </a:cubicBezTo>
                  <a:close/>
                  <a:moveTo>
                    <a:pt x="842073" y="895396"/>
                  </a:moveTo>
                  <a:cubicBezTo>
                    <a:pt x="668090" y="986678"/>
                    <a:pt x="192053" y="975565"/>
                    <a:pt x="37401" y="897778"/>
                  </a:cubicBezTo>
                  <a:lnTo>
                    <a:pt x="37401" y="1147809"/>
                  </a:lnTo>
                  <a:lnTo>
                    <a:pt x="66398" y="1214484"/>
                  </a:lnTo>
                  <a:cubicBezTo>
                    <a:pt x="310458" y="1285921"/>
                    <a:pt x="711587" y="1254966"/>
                    <a:pt x="798578" y="1214484"/>
                  </a:cubicBezTo>
                  <a:lnTo>
                    <a:pt x="842073" y="1145428"/>
                  </a:lnTo>
                  <a:close/>
                  <a:moveTo>
                    <a:pt x="842073" y="554190"/>
                  </a:moveTo>
                  <a:cubicBezTo>
                    <a:pt x="668090" y="645472"/>
                    <a:pt x="192053" y="634359"/>
                    <a:pt x="37401" y="556572"/>
                  </a:cubicBezTo>
                  <a:lnTo>
                    <a:pt x="37401" y="806603"/>
                  </a:lnTo>
                  <a:lnTo>
                    <a:pt x="66398" y="873278"/>
                  </a:lnTo>
                  <a:cubicBezTo>
                    <a:pt x="310458" y="944715"/>
                    <a:pt x="711587" y="913760"/>
                    <a:pt x="798578" y="873278"/>
                  </a:cubicBezTo>
                  <a:lnTo>
                    <a:pt x="842073" y="804222"/>
                  </a:lnTo>
                  <a:close/>
                  <a:moveTo>
                    <a:pt x="842073" y="205845"/>
                  </a:moveTo>
                  <a:cubicBezTo>
                    <a:pt x="668090" y="297127"/>
                    <a:pt x="192053" y="286014"/>
                    <a:pt x="37401" y="208227"/>
                  </a:cubicBezTo>
                  <a:lnTo>
                    <a:pt x="37401" y="458258"/>
                  </a:lnTo>
                  <a:lnTo>
                    <a:pt x="66398" y="524933"/>
                  </a:lnTo>
                  <a:cubicBezTo>
                    <a:pt x="310458" y="596370"/>
                    <a:pt x="711587" y="565415"/>
                    <a:pt x="798578" y="524933"/>
                  </a:cubicBezTo>
                  <a:lnTo>
                    <a:pt x="842073" y="455877"/>
                  </a:lnTo>
                  <a:close/>
                  <a:moveTo>
                    <a:pt x="475903" y="27508"/>
                  </a:moveTo>
                  <a:cubicBezTo>
                    <a:pt x="399852" y="24273"/>
                    <a:pt x="311349" y="30136"/>
                    <a:pt x="215900" y="58399"/>
                  </a:cubicBezTo>
                  <a:lnTo>
                    <a:pt x="215900" y="119730"/>
                  </a:lnTo>
                  <a:cubicBezTo>
                    <a:pt x="113629" y="131371"/>
                    <a:pt x="46671" y="150925"/>
                    <a:pt x="46671" y="173065"/>
                  </a:cubicBezTo>
                  <a:cubicBezTo>
                    <a:pt x="46671" y="208958"/>
                    <a:pt x="222653" y="238055"/>
                    <a:pt x="439737" y="238055"/>
                  </a:cubicBezTo>
                  <a:cubicBezTo>
                    <a:pt x="656821" y="238055"/>
                    <a:pt x="832803" y="208958"/>
                    <a:pt x="832803" y="173065"/>
                  </a:cubicBezTo>
                  <a:cubicBezTo>
                    <a:pt x="832803" y="150920"/>
                    <a:pt x="765814" y="131362"/>
                    <a:pt x="663504" y="119720"/>
                  </a:cubicBezTo>
                  <a:lnTo>
                    <a:pt x="661194" y="51210"/>
                  </a:lnTo>
                  <a:cubicBezTo>
                    <a:pt x="615554" y="43078"/>
                    <a:pt x="551954" y="30744"/>
                    <a:pt x="475903" y="27508"/>
                  </a:cubicBezTo>
                  <a:close/>
                  <a:moveTo>
                    <a:pt x="464831" y="266"/>
                  </a:moveTo>
                  <a:cubicBezTo>
                    <a:pt x="522786" y="1686"/>
                    <a:pt x="572376" y="8676"/>
                    <a:pt x="647657" y="18288"/>
                  </a:cubicBezTo>
                  <a:cubicBezTo>
                    <a:pt x="671557" y="31394"/>
                    <a:pt x="676336" y="54987"/>
                    <a:pt x="690676" y="73337"/>
                  </a:cubicBezTo>
                  <a:cubicBezTo>
                    <a:pt x="751219" y="101299"/>
                    <a:pt x="838052" y="95182"/>
                    <a:pt x="872306" y="157223"/>
                  </a:cubicBezTo>
                  <a:lnTo>
                    <a:pt x="879475" y="1279191"/>
                  </a:lnTo>
                  <a:cubicBezTo>
                    <a:pt x="833271" y="1398903"/>
                    <a:pt x="220666" y="1453078"/>
                    <a:pt x="2391" y="1300162"/>
                  </a:cubicBezTo>
                  <a:lnTo>
                    <a:pt x="0" y="162466"/>
                  </a:lnTo>
                  <a:cubicBezTo>
                    <a:pt x="57357" y="92561"/>
                    <a:pt x="124274" y="101299"/>
                    <a:pt x="186411" y="70716"/>
                  </a:cubicBezTo>
                  <a:cubicBezTo>
                    <a:pt x="201547" y="52366"/>
                    <a:pt x="211904" y="20910"/>
                    <a:pt x="231819" y="15666"/>
                  </a:cubicBezTo>
                  <a:cubicBezTo>
                    <a:pt x="340558" y="2996"/>
                    <a:pt x="406877" y="-1155"/>
                    <a:pt x="464831" y="266"/>
                  </a:cubicBezTo>
                  <a:close/>
                </a:path>
              </a:pathLst>
            </a:custGeom>
            <a:solidFill>
              <a:schemeClr val="accent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19" fontAlgn="base"/>
              <a:endParaRPr lang="en-US" kern="0" dirty="0" err="1">
                <a:solidFill>
                  <a:srgbClr val="505050"/>
                </a:solidFill>
                <a:ea typeface="Segoe UI" pitchFamily="34" charset="0"/>
                <a:cs typeface="Segoe UI" pitchFamily="34" charset="0"/>
              </a:endParaRPr>
            </a:p>
          </p:txBody>
        </p:sp>
        <p:sp>
          <p:nvSpPr>
            <p:cNvPr id="221" name="Oval 46"/>
            <p:cNvSpPr/>
            <p:nvPr/>
          </p:nvSpPr>
          <p:spPr>
            <a:xfrm>
              <a:off x="5803208" y="3294951"/>
              <a:ext cx="233625" cy="233128"/>
            </a:xfrm>
            <a:custGeom>
              <a:avLst/>
              <a:gdLst/>
              <a:ahLst/>
              <a:cxnLst/>
              <a:rect l="l" t="t" r="r" b="b"/>
              <a:pathLst>
                <a:path w="3893062" h="3885378">
                  <a:moveTo>
                    <a:pt x="1257971" y="2179459"/>
                  </a:moveTo>
                  <a:lnTo>
                    <a:pt x="770851" y="2249233"/>
                  </a:lnTo>
                  <a:cubicBezTo>
                    <a:pt x="767528" y="2352254"/>
                    <a:pt x="723562" y="2444927"/>
                    <a:pt x="654423" y="2511881"/>
                  </a:cubicBezTo>
                  <a:lnTo>
                    <a:pt x="1861568" y="3326111"/>
                  </a:lnTo>
                  <a:cubicBezTo>
                    <a:pt x="1899424" y="3248918"/>
                    <a:pt x="1962681" y="3186692"/>
                    <a:pt x="2041980" y="3153125"/>
                  </a:cubicBezTo>
                  <a:lnTo>
                    <a:pt x="1703804" y="2393570"/>
                  </a:lnTo>
                  <a:cubicBezTo>
                    <a:pt x="1673698" y="2402446"/>
                    <a:pt x="1641844" y="2406537"/>
                    <a:pt x="1609035" y="2406537"/>
                  </a:cubicBezTo>
                  <a:cubicBezTo>
                    <a:pt x="1452610" y="2406537"/>
                    <a:pt x="1317907" y="2313534"/>
                    <a:pt x="1257971" y="2179459"/>
                  </a:cubicBezTo>
                  <a:close/>
                  <a:moveTo>
                    <a:pt x="1973445" y="2143042"/>
                  </a:moveTo>
                  <a:cubicBezTo>
                    <a:pt x="1952315" y="2208194"/>
                    <a:pt x="1914102" y="2265531"/>
                    <a:pt x="1861545" y="2307073"/>
                  </a:cubicBezTo>
                  <a:lnTo>
                    <a:pt x="2221097" y="3114639"/>
                  </a:lnTo>
                  <a:cubicBezTo>
                    <a:pt x="2301768" y="3117443"/>
                    <a:pt x="2376050" y="3145180"/>
                    <a:pt x="2436089" y="3191021"/>
                  </a:cubicBezTo>
                  <a:lnTo>
                    <a:pt x="3241281" y="2515384"/>
                  </a:lnTo>
                  <a:cubicBezTo>
                    <a:pt x="3168709" y="2447047"/>
                    <a:pt x="3123192" y="2350608"/>
                    <a:pt x="3121471" y="2243481"/>
                  </a:cubicBezTo>
                  <a:close/>
                  <a:moveTo>
                    <a:pt x="3301689" y="829469"/>
                  </a:moveTo>
                  <a:cubicBezTo>
                    <a:pt x="3270843" y="839047"/>
                    <a:pt x="3238085" y="843382"/>
                    <a:pt x="3204314" y="843382"/>
                  </a:cubicBezTo>
                  <a:cubicBezTo>
                    <a:pt x="3172960" y="843382"/>
                    <a:pt x="3142479" y="839646"/>
                    <a:pt x="3113605" y="831319"/>
                  </a:cubicBezTo>
                  <a:lnTo>
                    <a:pt x="1931716" y="1808964"/>
                  </a:lnTo>
                  <a:cubicBezTo>
                    <a:pt x="1962241" y="1854824"/>
                    <a:pt x="1982962" y="1907684"/>
                    <a:pt x="1991087" y="1964615"/>
                  </a:cubicBezTo>
                  <a:lnTo>
                    <a:pt x="3161262" y="2066992"/>
                  </a:lnTo>
                  <a:cubicBezTo>
                    <a:pt x="3216276" y="1951252"/>
                    <a:pt x="3328377" y="1868693"/>
                    <a:pt x="3461198" y="1854297"/>
                  </a:cubicBezTo>
                  <a:close/>
                  <a:moveTo>
                    <a:pt x="957252" y="759133"/>
                  </a:moveTo>
                  <a:cubicBezTo>
                    <a:pt x="926543" y="768102"/>
                    <a:pt x="894074" y="772358"/>
                    <a:pt x="860610" y="772358"/>
                  </a:cubicBezTo>
                  <a:lnTo>
                    <a:pt x="836144" y="769892"/>
                  </a:lnTo>
                  <a:lnTo>
                    <a:pt x="475295" y="1859454"/>
                  </a:lnTo>
                  <a:cubicBezTo>
                    <a:pt x="591806" y="1886355"/>
                    <a:pt x="687848" y="1966347"/>
                    <a:pt x="735741" y="2073147"/>
                  </a:cubicBezTo>
                  <a:lnTo>
                    <a:pt x="1224995" y="2003068"/>
                  </a:lnTo>
                  <a:cubicBezTo>
                    <a:pt x="1228713" y="1879350"/>
                    <a:pt x="1292338" y="1770840"/>
                    <a:pt x="1387747" y="1704564"/>
                  </a:cubicBezTo>
                  <a:close/>
                  <a:moveTo>
                    <a:pt x="1218093" y="531176"/>
                  </a:moveTo>
                  <a:cubicBezTo>
                    <a:pt x="1195805" y="586605"/>
                    <a:pt x="1160978" y="635612"/>
                    <a:pt x="1114448" y="671725"/>
                  </a:cubicBezTo>
                  <a:lnTo>
                    <a:pt x="1555167" y="1639610"/>
                  </a:lnTo>
                  <a:cubicBezTo>
                    <a:pt x="1572611" y="1635461"/>
                    <a:pt x="1590673" y="1634179"/>
                    <a:pt x="1609035" y="1634179"/>
                  </a:cubicBezTo>
                  <a:cubicBezTo>
                    <a:pt x="1678449" y="1634179"/>
                    <a:pt x="1743585" y="1652493"/>
                    <a:pt x="1799019" y="1686057"/>
                  </a:cubicBezTo>
                  <a:lnTo>
                    <a:pt x="2943085" y="739698"/>
                  </a:lnTo>
                  <a:cubicBezTo>
                    <a:pt x="2886968" y="689349"/>
                    <a:pt x="2846872" y="622014"/>
                    <a:pt x="2829379" y="545979"/>
                  </a:cubicBezTo>
                  <a:lnTo>
                    <a:pt x="1218093" y="545979"/>
                  </a:lnTo>
                  <a:close/>
                  <a:moveTo>
                    <a:pt x="860610" y="0"/>
                  </a:moveTo>
                  <a:cubicBezTo>
                    <a:pt x="1067920" y="0"/>
                    <a:pt x="1237076" y="163352"/>
                    <a:pt x="1244999" y="368426"/>
                  </a:cubicBezTo>
                  <a:lnTo>
                    <a:pt x="2829379" y="368426"/>
                  </a:lnTo>
                  <a:cubicBezTo>
                    <a:pt x="2868629" y="197827"/>
                    <a:pt x="3021663" y="71024"/>
                    <a:pt x="3204314" y="71024"/>
                  </a:cubicBezTo>
                  <a:cubicBezTo>
                    <a:pt x="3417595" y="71024"/>
                    <a:pt x="3590493" y="243922"/>
                    <a:pt x="3590493" y="457203"/>
                  </a:cubicBezTo>
                  <a:cubicBezTo>
                    <a:pt x="3590493" y="567840"/>
                    <a:pt x="3543969" y="667610"/>
                    <a:pt x="3468796" y="737359"/>
                  </a:cubicBezTo>
                  <a:lnTo>
                    <a:pt x="3646113" y="1876597"/>
                  </a:lnTo>
                  <a:cubicBezTo>
                    <a:pt x="3790759" y="1931645"/>
                    <a:pt x="3893062" y="2071810"/>
                    <a:pt x="3893062" y="2235870"/>
                  </a:cubicBezTo>
                  <a:cubicBezTo>
                    <a:pt x="3893062" y="2449151"/>
                    <a:pt x="3720164" y="2622049"/>
                    <a:pt x="3506883" y="2622049"/>
                  </a:cubicBezTo>
                  <a:cubicBezTo>
                    <a:pt x="3473157" y="2622049"/>
                    <a:pt x="3440440" y="2617726"/>
                    <a:pt x="3409637" y="2608157"/>
                  </a:cubicBezTo>
                  <a:lnTo>
                    <a:pt x="2550166" y="3329340"/>
                  </a:lnTo>
                  <a:cubicBezTo>
                    <a:pt x="2576964" y="3380048"/>
                    <a:pt x="2591219" y="3437959"/>
                    <a:pt x="2591219" y="3499199"/>
                  </a:cubicBezTo>
                  <a:cubicBezTo>
                    <a:pt x="2591219" y="3712480"/>
                    <a:pt x="2418321" y="3885378"/>
                    <a:pt x="2205040" y="3885378"/>
                  </a:cubicBezTo>
                  <a:cubicBezTo>
                    <a:pt x="1996937" y="3885378"/>
                    <a:pt x="1827279" y="3720773"/>
                    <a:pt x="1820415" y="3514609"/>
                  </a:cubicBezTo>
                  <a:lnTo>
                    <a:pt x="477038" y="2608490"/>
                  </a:lnTo>
                  <a:cubicBezTo>
                    <a:pt x="448098" y="2616715"/>
                    <a:pt x="417576" y="2620462"/>
                    <a:pt x="386179" y="2620462"/>
                  </a:cubicBezTo>
                  <a:cubicBezTo>
                    <a:pt x="172898" y="2620462"/>
                    <a:pt x="0" y="2447564"/>
                    <a:pt x="0" y="2234283"/>
                  </a:cubicBezTo>
                  <a:cubicBezTo>
                    <a:pt x="0" y="2055343"/>
                    <a:pt x="121703" y="1904829"/>
                    <a:pt x="287249" y="1862500"/>
                  </a:cubicBezTo>
                  <a:lnTo>
                    <a:pt x="666256" y="718109"/>
                  </a:lnTo>
                  <a:cubicBezTo>
                    <a:pt x="551163" y="652425"/>
                    <a:pt x="474431" y="528263"/>
                    <a:pt x="474431" y="386179"/>
                  </a:cubicBezTo>
                  <a:cubicBezTo>
                    <a:pt x="474431" y="172898"/>
                    <a:pt x="647329" y="0"/>
                    <a:pt x="86061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sz="1200" kern="0">
                <a:solidFill>
                  <a:srgbClr val="505050"/>
                </a:solidFill>
              </a:endParaRPr>
            </a:p>
          </p:txBody>
        </p:sp>
        <p:grpSp>
          <p:nvGrpSpPr>
            <p:cNvPr id="222" name="Group 221"/>
            <p:cNvGrpSpPr/>
            <p:nvPr/>
          </p:nvGrpSpPr>
          <p:grpSpPr>
            <a:xfrm>
              <a:off x="5816790" y="3691799"/>
              <a:ext cx="220043" cy="225214"/>
              <a:chOff x="8125700" y="2836063"/>
              <a:chExt cx="2212515" cy="2264862"/>
            </a:xfrm>
            <a:solidFill>
              <a:schemeClr val="accent2"/>
            </a:solidFill>
          </p:grpSpPr>
          <p:sp>
            <p:nvSpPr>
              <p:cNvPr id="288" name="Freeform 287"/>
              <p:cNvSpPr>
                <a:spLocks noChangeArrowheads="1"/>
              </p:cNvSpPr>
              <p:nvPr/>
            </p:nvSpPr>
            <p:spPr bwMode="auto">
              <a:xfrm flipH="1">
                <a:off x="8125700" y="2836063"/>
                <a:ext cx="1118240" cy="2243938"/>
              </a:xfrm>
              <a:custGeom>
                <a:avLst/>
                <a:gdLst>
                  <a:gd name="connsiteX0" fmla="*/ 59639 w 1118240"/>
                  <a:gd name="connsiteY0" fmla="*/ 1892063 h 2243938"/>
                  <a:gd name="connsiteX1" fmla="*/ 0 w 1118240"/>
                  <a:gd name="connsiteY1" fmla="*/ 1892063 h 2243938"/>
                  <a:gd name="connsiteX2" fmla="*/ 0 w 1118240"/>
                  <a:gd name="connsiteY2" fmla="*/ 2101388 h 2243938"/>
                  <a:gd name="connsiteX3" fmla="*/ 59639 w 1118240"/>
                  <a:gd name="connsiteY3" fmla="*/ 2101388 h 2243938"/>
                  <a:gd name="connsiteX4" fmla="*/ 939322 w 1118240"/>
                  <a:gd name="connsiteY4" fmla="*/ 1789186 h 2243938"/>
                  <a:gd name="connsiteX5" fmla="*/ 756674 w 1118240"/>
                  <a:gd name="connsiteY5" fmla="*/ 1789186 h 2243938"/>
                  <a:gd name="connsiteX6" fmla="*/ 756674 w 1118240"/>
                  <a:gd name="connsiteY6" fmla="*/ 2065019 h 2243938"/>
                  <a:gd name="connsiteX7" fmla="*/ 939322 w 1118240"/>
                  <a:gd name="connsiteY7" fmla="*/ 2065019 h 2243938"/>
                  <a:gd name="connsiteX8" fmla="*/ 816316 w 1118240"/>
                  <a:gd name="connsiteY8" fmla="*/ 208738 h 2243938"/>
                  <a:gd name="connsiteX9" fmla="*/ 301926 w 1118240"/>
                  <a:gd name="connsiteY9" fmla="*/ 208738 h 2243938"/>
                  <a:gd name="connsiteX10" fmla="*/ 301926 w 1118240"/>
                  <a:gd name="connsiteY10" fmla="*/ 272104 h 2243938"/>
                  <a:gd name="connsiteX11" fmla="*/ 816316 w 1118240"/>
                  <a:gd name="connsiteY11" fmla="*/ 272104 h 2243938"/>
                  <a:gd name="connsiteX12" fmla="*/ 1058601 w 1118240"/>
                  <a:gd name="connsiteY12" fmla="*/ 59639 h 2243938"/>
                  <a:gd name="connsiteX13" fmla="*/ 1058601 w 1118240"/>
                  <a:gd name="connsiteY13" fmla="*/ 424932 h 2243938"/>
                  <a:gd name="connsiteX14" fmla="*/ 59639 w 1118240"/>
                  <a:gd name="connsiteY14" fmla="*/ 424932 h 2243938"/>
                  <a:gd name="connsiteX15" fmla="*/ 59639 w 1118240"/>
                  <a:gd name="connsiteY15" fmla="*/ 59639 h 2243938"/>
                  <a:gd name="connsiteX16" fmla="*/ 1118240 w 1118240"/>
                  <a:gd name="connsiteY16" fmla="*/ 0 h 2243938"/>
                  <a:gd name="connsiteX17" fmla="*/ 0 w 1118240"/>
                  <a:gd name="connsiteY17" fmla="*/ 0 h 2243938"/>
                  <a:gd name="connsiteX18" fmla="*/ 0 w 1118240"/>
                  <a:gd name="connsiteY18" fmla="*/ 677979 h 2243938"/>
                  <a:gd name="connsiteX19" fmla="*/ 59639 w 1118240"/>
                  <a:gd name="connsiteY19" fmla="*/ 677979 h 2243938"/>
                  <a:gd name="connsiteX20" fmla="*/ 59639 w 1118240"/>
                  <a:gd name="connsiteY20" fmla="*/ 484571 h 2243938"/>
                  <a:gd name="connsiteX21" fmla="*/ 1058601 w 1118240"/>
                  <a:gd name="connsiteY21" fmla="*/ 484571 h 2243938"/>
                  <a:gd name="connsiteX22" fmla="*/ 1058601 w 1118240"/>
                  <a:gd name="connsiteY22" fmla="*/ 726856 h 2243938"/>
                  <a:gd name="connsiteX23" fmla="*/ 686558 w 1118240"/>
                  <a:gd name="connsiteY23" fmla="*/ 726856 h 2243938"/>
                  <a:gd name="connsiteX24" fmla="*/ 691926 w 1118240"/>
                  <a:gd name="connsiteY24" fmla="*/ 735793 h 2243938"/>
                  <a:gd name="connsiteX25" fmla="*/ 693922 w 1118240"/>
                  <a:gd name="connsiteY25" fmla="*/ 743767 h 2243938"/>
                  <a:gd name="connsiteX26" fmla="*/ 697913 w 1118240"/>
                  <a:gd name="connsiteY26" fmla="*/ 753735 h 2243938"/>
                  <a:gd name="connsiteX27" fmla="*/ 701904 w 1118240"/>
                  <a:gd name="connsiteY27" fmla="*/ 765696 h 2243938"/>
                  <a:gd name="connsiteX28" fmla="*/ 703900 w 1118240"/>
                  <a:gd name="connsiteY28" fmla="*/ 775664 h 2243938"/>
                  <a:gd name="connsiteX29" fmla="*/ 703900 w 1118240"/>
                  <a:gd name="connsiteY29" fmla="*/ 787625 h 2243938"/>
                  <a:gd name="connsiteX30" fmla="*/ 703900 w 1118240"/>
                  <a:gd name="connsiteY30" fmla="*/ 790224 h 2243938"/>
                  <a:gd name="connsiteX31" fmla="*/ 1058601 w 1118240"/>
                  <a:gd name="connsiteY31" fmla="*/ 790224 h 2243938"/>
                  <a:gd name="connsiteX32" fmla="*/ 1058601 w 1118240"/>
                  <a:gd name="connsiteY32" fmla="*/ 998962 h 2243938"/>
                  <a:gd name="connsiteX33" fmla="*/ 703900 w 1118240"/>
                  <a:gd name="connsiteY33" fmla="*/ 998962 h 2243938"/>
                  <a:gd name="connsiteX34" fmla="*/ 703900 w 1118240"/>
                  <a:gd name="connsiteY34" fmla="*/ 1058602 h 2243938"/>
                  <a:gd name="connsiteX35" fmla="*/ 1058601 w 1118240"/>
                  <a:gd name="connsiteY35" fmla="*/ 1058602 h 2243938"/>
                  <a:gd name="connsiteX36" fmla="*/ 1058601 w 1118240"/>
                  <a:gd name="connsiteY36" fmla="*/ 2184298 h 2243938"/>
                  <a:gd name="connsiteX37" fmla="*/ 304742 w 1118240"/>
                  <a:gd name="connsiteY37" fmla="*/ 2184298 h 2243938"/>
                  <a:gd name="connsiteX38" fmla="*/ 308752 w 1118240"/>
                  <a:gd name="connsiteY38" fmla="*/ 2189105 h 2243938"/>
                  <a:gd name="connsiteX39" fmla="*/ 314739 w 1118240"/>
                  <a:gd name="connsiteY39" fmla="*/ 2205053 h 2243938"/>
                  <a:gd name="connsiteX40" fmla="*/ 320726 w 1118240"/>
                  <a:gd name="connsiteY40" fmla="*/ 2219008 h 2243938"/>
                  <a:gd name="connsiteX41" fmla="*/ 326713 w 1118240"/>
                  <a:gd name="connsiteY41" fmla="*/ 2234957 h 2243938"/>
                  <a:gd name="connsiteX42" fmla="*/ 329710 w 1118240"/>
                  <a:gd name="connsiteY42" fmla="*/ 2243938 h 2243938"/>
                  <a:gd name="connsiteX43" fmla="*/ 1004756 w 1118240"/>
                  <a:gd name="connsiteY43" fmla="*/ 2243938 h 2243938"/>
                  <a:gd name="connsiteX44" fmla="*/ 1004755 w 1118240"/>
                  <a:gd name="connsiteY44" fmla="*/ 2243937 h 2243938"/>
                  <a:gd name="connsiteX45" fmla="*/ 1118240 w 1118240"/>
                  <a:gd name="connsiteY45" fmla="*/ 2243937 h 224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18240" h="2243938">
                    <a:moveTo>
                      <a:pt x="59639" y="1892063"/>
                    </a:moveTo>
                    <a:lnTo>
                      <a:pt x="0" y="1892063"/>
                    </a:lnTo>
                    <a:lnTo>
                      <a:pt x="0" y="2101388"/>
                    </a:lnTo>
                    <a:lnTo>
                      <a:pt x="59639" y="2101388"/>
                    </a:lnTo>
                    <a:close/>
                    <a:moveTo>
                      <a:pt x="939322" y="1789186"/>
                    </a:moveTo>
                    <a:lnTo>
                      <a:pt x="756674" y="1789186"/>
                    </a:lnTo>
                    <a:lnTo>
                      <a:pt x="756674" y="2065019"/>
                    </a:lnTo>
                    <a:lnTo>
                      <a:pt x="939322" y="2065019"/>
                    </a:lnTo>
                    <a:close/>
                    <a:moveTo>
                      <a:pt x="816316" y="208738"/>
                    </a:moveTo>
                    <a:lnTo>
                      <a:pt x="301926" y="208738"/>
                    </a:lnTo>
                    <a:lnTo>
                      <a:pt x="301926" y="272104"/>
                    </a:lnTo>
                    <a:lnTo>
                      <a:pt x="816316" y="272104"/>
                    </a:lnTo>
                    <a:close/>
                    <a:moveTo>
                      <a:pt x="1058601" y="59639"/>
                    </a:moveTo>
                    <a:lnTo>
                      <a:pt x="1058601" y="424932"/>
                    </a:lnTo>
                    <a:lnTo>
                      <a:pt x="59639" y="424932"/>
                    </a:lnTo>
                    <a:lnTo>
                      <a:pt x="59639" y="59639"/>
                    </a:lnTo>
                    <a:close/>
                    <a:moveTo>
                      <a:pt x="1118240" y="0"/>
                    </a:moveTo>
                    <a:lnTo>
                      <a:pt x="0" y="0"/>
                    </a:lnTo>
                    <a:lnTo>
                      <a:pt x="0" y="677979"/>
                    </a:lnTo>
                    <a:lnTo>
                      <a:pt x="59639" y="677979"/>
                    </a:lnTo>
                    <a:lnTo>
                      <a:pt x="59639" y="484571"/>
                    </a:lnTo>
                    <a:lnTo>
                      <a:pt x="1058601" y="484571"/>
                    </a:lnTo>
                    <a:lnTo>
                      <a:pt x="1058601" y="726856"/>
                    </a:lnTo>
                    <a:lnTo>
                      <a:pt x="686558" y="726856"/>
                    </a:lnTo>
                    <a:lnTo>
                      <a:pt x="691926" y="735793"/>
                    </a:lnTo>
                    <a:lnTo>
                      <a:pt x="693922" y="743767"/>
                    </a:lnTo>
                    <a:lnTo>
                      <a:pt x="697913" y="753735"/>
                    </a:lnTo>
                    <a:lnTo>
                      <a:pt x="701904" y="765696"/>
                    </a:lnTo>
                    <a:lnTo>
                      <a:pt x="703900" y="775664"/>
                    </a:lnTo>
                    <a:lnTo>
                      <a:pt x="703900" y="787625"/>
                    </a:lnTo>
                    <a:lnTo>
                      <a:pt x="703900" y="790224"/>
                    </a:lnTo>
                    <a:lnTo>
                      <a:pt x="1058601" y="790224"/>
                    </a:lnTo>
                    <a:lnTo>
                      <a:pt x="1058601" y="998962"/>
                    </a:lnTo>
                    <a:lnTo>
                      <a:pt x="703900" y="998962"/>
                    </a:lnTo>
                    <a:lnTo>
                      <a:pt x="703900" y="1058602"/>
                    </a:lnTo>
                    <a:lnTo>
                      <a:pt x="1058601" y="1058602"/>
                    </a:lnTo>
                    <a:lnTo>
                      <a:pt x="1058601" y="2184298"/>
                    </a:lnTo>
                    <a:lnTo>
                      <a:pt x="304742" y="2184298"/>
                    </a:lnTo>
                    <a:lnTo>
                      <a:pt x="308752" y="2189105"/>
                    </a:lnTo>
                    <a:lnTo>
                      <a:pt x="314739" y="2205053"/>
                    </a:lnTo>
                    <a:lnTo>
                      <a:pt x="320726" y="2219008"/>
                    </a:lnTo>
                    <a:lnTo>
                      <a:pt x="326713" y="2234957"/>
                    </a:lnTo>
                    <a:lnTo>
                      <a:pt x="329710" y="2243938"/>
                    </a:lnTo>
                    <a:lnTo>
                      <a:pt x="1004756" y="2243938"/>
                    </a:lnTo>
                    <a:lnTo>
                      <a:pt x="1004755" y="2243937"/>
                    </a:lnTo>
                    <a:lnTo>
                      <a:pt x="1118240" y="22439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noAutofit/>
              </a:bodyPr>
              <a:lstStyle/>
              <a:p>
                <a:pPr defTabSz="914046"/>
                <a:endParaRPr lang="en-US" sz="1799" kern="0">
                  <a:solidFill>
                    <a:srgbClr val="505050"/>
                  </a:solidFill>
                </a:endParaRPr>
              </a:p>
            </p:txBody>
          </p:sp>
          <p:sp>
            <p:nvSpPr>
              <p:cNvPr id="289" name="Freeform 2020"/>
              <p:cNvSpPr>
                <a:spLocks/>
              </p:cNvSpPr>
              <p:nvPr/>
            </p:nvSpPr>
            <p:spPr bwMode="auto">
              <a:xfrm>
                <a:off x="8958684" y="4730120"/>
                <a:ext cx="1004745" cy="370805"/>
              </a:xfrm>
              <a:custGeom>
                <a:avLst/>
                <a:gdLst>
                  <a:gd name="T0" fmla="*/ 441 w 504"/>
                  <a:gd name="T1" fmla="*/ 128 h 188"/>
                  <a:gd name="T2" fmla="*/ 316 w 504"/>
                  <a:gd name="T3" fmla="*/ 128 h 188"/>
                  <a:gd name="T4" fmla="*/ 316 w 504"/>
                  <a:gd name="T5" fmla="*/ 0 h 188"/>
                  <a:gd name="T6" fmla="*/ 187 w 504"/>
                  <a:gd name="T7" fmla="*/ 0 h 188"/>
                  <a:gd name="T8" fmla="*/ 187 w 504"/>
                  <a:gd name="T9" fmla="*/ 128 h 188"/>
                  <a:gd name="T10" fmla="*/ 64 w 504"/>
                  <a:gd name="T11" fmla="*/ 128 h 188"/>
                  <a:gd name="T12" fmla="*/ 57 w 504"/>
                  <a:gd name="T13" fmla="*/ 128 h 188"/>
                  <a:gd name="T14" fmla="*/ 51 w 504"/>
                  <a:gd name="T15" fmla="*/ 130 h 188"/>
                  <a:gd name="T16" fmla="*/ 45 w 504"/>
                  <a:gd name="T17" fmla="*/ 132 h 188"/>
                  <a:gd name="T18" fmla="*/ 40 w 504"/>
                  <a:gd name="T19" fmla="*/ 133 h 188"/>
                  <a:gd name="T20" fmla="*/ 34 w 504"/>
                  <a:gd name="T21" fmla="*/ 136 h 188"/>
                  <a:gd name="T22" fmla="*/ 29 w 504"/>
                  <a:gd name="T23" fmla="*/ 139 h 188"/>
                  <a:gd name="T24" fmla="*/ 25 w 504"/>
                  <a:gd name="T25" fmla="*/ 143 h 188"/>
                  <a:gd name="T26" fmla="*/ 20 w 504"/>
                  <a:gd name="T27" fmla="*/ 147 h 188"/>
                  <a:gd name="T28" fmla="*/ 15 w 504"/>
                  <a:gd name="T29" fmla="*/ 152 h 188"/>
                  <a:gd name="T30" fmla="*/ 12 w 504"/>
                  <a:gd name="T31" fmla="*/ 157 h 188"/>
                  <a:gd name="T32" fmla="*/ 7 w 504"/>
                  <a:gd name="T33" fmla="*/ 161 h 188"/>
                  <a:gd name="T34" fmla="*/ 6 w 504"/>
                  <a:gd name="T35" fmla="*/ 166 h 188"/>
                  <a:gd name="T36" fmla="*/ 3 w 504"/>
                  <a:gd name="T37" fmla="*/ 171 h 188"/>
                  <a:gd name="T38" fmla="*/ 1 w 504"/>
                  <a:gd name="T39" fmla="*/ 177 h 188"/>
                  <a:gd name="T40" fmla="*/ 0 w 504"/>
                  <a:gd name="T41" fmla="*/ 182 h 188"/>
                  <a:gd name="T42" fmla="*/ 0 w 504"/>
                  <a:gd name="T43" fmla="*/ 188 h 188"/>
                  <a:gd name="T44" fmla="*/ 504 w 504"/>
                  <a:gd name="T45" fmla="*/ 188 h 188"/>
                  <a:gd name="T46" fmla="*/ 504 w 504"/>
                  <a:gd name="T47" fmla="*/ 182 h 188"/>
                  <a:gd name="T48" fmla="*/ 502 w 504"/>
                  <a:gd name="T49" fmla="*/ 177 h 188"/>
                  <a:gd name="T50" fmla="*/ 500 w 504"/>
                  <a:gd name="T51" fmla="*/ 171 h 188"/>
                  <a:gd name="T52" fmla="*/ 499 w 504"/>
                  <a:gd name="T53" fmla="*/ 166 h 188"/>
                  <a:gd name="T54" fmla="*/ 496 w 504"/>
                  <a:gd name="T55" fmla="*/ 161 h 188"/>
                  <a:gd name="T56" fmla="*/ 491 w 504"/>
                  <a:gd name="T57" fmla="*/ 157 h 188"/>
                  <a:gd name="T58" fmla="*/ 488 w 504"/>
                  <a:gd name="T59" fmla="*/ 152 h 188"/>
                  <a:gd name="T60" fmla="*/ 483 w 504"/>
                  <a:gd name="T61" fmla="*/ 147 h 188"/>
                  <a:gd name="T62" fmla="*/ 479 w 504"/>
                  <a:gd name="T63" fmla="*/ 143 h 188"/>
                  <a:gd name="T64" fmla="*/ 474 w 504"/>
                  <a:gd name="T65" fmla="*/ 139 h 188"/>
                  <a:gd name="T66" fmla="*/ 469 w 504"/>
                  <a:gd name="T67" fmla="*/ 136 h 188"/>
                  <a:gd name="T68" fmla="*/ 463 w 504"/>
                  <a:gd name="T69" fmla="*/ 133 h 188"/>
                  <a:gd name="T70" fmla="*/ 458 w 504"/>
                  <a:gd name="T71" fmla="*/ 132 h 188"/>
                  <a:gd name="T72" fmla="*/ 452 w 504"/>
                  <a:gd name="T73" fmla="*/ 130 h 188"/>
                  <a:gd name="T74" fmla="*/ 446 w 504"/>
                  <a:gd name="T75" fmla="*/ 128 h 188"/>
                  <a:gd name="T76" fmla="*/ 441 w 504"/>
                  <a:gd name="T77" fmla="*/ 128 h 188"/>
                  <a:gd name="T78" fmla="*/ 441 w 504"/>
                  <a:gd name="T79" fmla="*/ 12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4" h="188">
                    <a:moveTo>
                      <a:pt x="441" y="128"/>
                    </a:moveTo>
                    <a:lnTo>
                      <a:pt x="316" y="128"/>
                    </a:lnTo>
                    <a:lnTo>
                      <a:pt x="316" y="0"/>
                    </a:lnTo>
                    <a:lnTo>
                      <a:pt x="187" y="0"/>
                    </a:lnTo>
                    <a:lnTo>
                      <a:pt x="187" y="128"/>
                    </a:lnTo>
                    <a:lnTo>
                      <a:pt x="64" y="128"/>
                    </a:lnTo>
                    <a:lnTo>
                      <a:pt x="57" y="128"/>
                    </a:lnTo>
                    <a:lnTo>
                      <a:pt x="51" y="130"/>
                    </a:lnTo>
                    <a:lnTo>
                      <a:pt x="45" y="132"/>
                    </a:lnTo>
                    <a:lnTo>
                      <a:pt x="40" y="133"/>
                    </a:lnTo>
                    <a:lnTo>
                      <a:pt x="34" y="136"/>
                    </a:lnTo>
                    <a:lnTo>
                      <a:pt x="29" y="139"/>
                    </a:lnTo>
                    <a:lnTo>
                      <a:pt x="25" y="143"/>
                    </a:lnTo>
                    <a:lnTo>
                      <a:pt x="20" y="147"/>
                    </a:lnTo>
                    <a:lnTo>
                      <a:pt x="15" y="152"/>
                    </a:lnTo>
                    <a:lnTo>
                      <a:pt x="12" y="157"/>
                    </a:lnTo>
                    <a:lnTo>
                      <a:pt x="7" y="161"/>
                    </a:lnTo>
                    <a:lnTo>
                      <a:pt x="6" y="166"/>
                    </a:lnTo>
                    <a:lnTo>
                      <a:pt x="3" y="171"/>
                    </a:lnTo>
                    <a:lnTo>
                      <a:pt x="1" y="177"/>
                    </a:lnTo>
                    <a:lnTo>
                      <a:pt x="0" y="182"/>
                    </a:lnTo>
                    <a:lnTo>
                      <a:pt x="0" y="188"/>
                    </a:lnTo>
                    <a:lnTo>
                      <a:pt x="504" y="188"/>
                    </a:lnTo>
                    <a:lnTo>
                      <a:pt x="504" y="182"/>
                    </a:lnTo>
                    <a:lnTo>
                      <a:pt x="502" y="177"/>
                    </a:lnTo>
                    <a:lnTo>
                      <a:pt x="500" y="171"/>
                    </a:lnTo>
                    <a:lnTo>
                      <a:pt x="499" y="166"/>
                    </a:lnTo>
                    <a:lnTo>
                      <a:pt x="496" y="161"/>
                    </a:lnTo>
                    <a:lnTo>
                      <a:pt x="491" y="157"/>
                    </a:lnTo>
                    <a:lnTo>
                      <a:pt x="488" y="152"/>
                    </a:lnTo>
                    <a:lnTo>
                      <a:pt x="483" y="147"/>
                    </a:lnTo>
                    <a:lnTo>
                      <a:pt x="479" y="143"/>
                    </a:lnTo>
                    <a:lnTo>
                      <a:pt x="474" y="139"/>
                    </a:lnTo>
                    <a:lnTo>
                      <a:pt x="469" y="136"/>
                    </a:lnTo>
                    <a:lnTo>
                      <a:pt x="463" y="133"/>
                    </a:lnTo>
                    <a:lnTo>
                      <a:pt x="458" y="132"/>
                    </a:lnTo>
                    <a:lnTo>
                      <a:pt x="452" y="130"/>
                    </a:lnTo>
                    <a:lnTo>
                      <a:pt x="446" y="128"/>
                    </a:lnTo>
                    <a:lnTo>
                      <a:pt x="441" y="128"/>
                    </a:lnTo>
                    <a:lnTo>
                      <a:pt x="441"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46"/>
                <a:endParaRPr lang="en-US" sz="1799" kern="0">
                  <a:solidFill>
                    <a:srgbClr val="505050"/>
                  </a:solidFill>
                </a:endParaRPr>
              </a:p>
            </p:txBody>
          </p:sp>
          <p:sp>
            <p:nvSpPr>
              <p:cNvPr id="290" name="Freeform 289"/>
              <p:cNvSpPr>
                <a:spLocks/>
              </p:cNvSpPr>
              <p:nvPr/>
            </p:nvSpPr>
            <p:spPr bwMode="auto">
              <a:xfrm>
                <a:off x="8587885" y="3561889"/>
                <a:ext cx="1750330" cy="1120385"/>
              </a:xfrm>
              <a:custGeom>
                <a:avLst/>
                <a:gdLst>
                  <a:gd name="connsiteX0" fmla="*/ 197289 w 2986518"/>
                  <a:gd name="connsiteY0" fmla="*/ 197289 h 1911668"/>
                  <a:gd name="connsiteX1" fmla="*/ 197289 w 2986518"/>
                  <a:gd name="connsiteY1" fmla="*/ 1707574 h 1911668"/>
                  <a:gd name="connsiteX2" fmla="*/ 2789234 w 2986518"/>
                  <a:gd name="connsiteY2" fmla="*/ 1707574 h 1911668"/>
                  <a:gd name="connsiteX3" fmla="*/ 2789234 w 2986518"/>
                  <a:gd name="connsiteY3" fmla="*/ 197289 h 1911668"/>
                  <a:gd name="connsiteX4" fmla="*/ 84941 w 2986518"/>
                  <a:gd name="connsiteY4" fmla="*/ 0 h 1911668"/>
                  <a:gd name="connsiteX5" fmla="*/ 108724 w 2986518"/>
                  <a:gd name="connsiteY5" fmla="*/ 0 h 1911668"/>
                  <a:gd name="connsiteX6" fmla="*/ 2881192 w 2986518"/>
                  <a:gd name="connsiteY6" fmla="*/ 0 h 1911668"/>
                  <a:gd name="connsiteX7" fmla="*/ 2901577 w 2986518"/>
                  <a:gd name="connsiteY7" fmla="*/ 0 h 1911668"/>
                  <a:gd name="connsiteX8" fmla="*/ 2921963 w 2986518"/>
                  <a:gd name="connsiteY8" fmla="*/ 3402 h 1911668"/>
                  <a:gd name="connsiteX9" fmla="*/ 2938951 w 2986518"/>
                  <a:gd name="connsiteY9" fmla="*/ 17008 h 1911668"/>
                  <a:gd name="connsiteX10" fmla="*/ 2952542 w 2986518"/>
                  <a:gd name="connsiteY10" fmla="*/ 27212 h 1911668"/>
                  <a:gd name="connsiteX11" fmla="*/ 2969530 w 2986518"/>
                  <a:gd name="connsiteY11" fmla="*/ 40819 h 1911668"/>
                  <a:gd name="connsiteX12" fmla="*/ 2976325 w 2986518"/>
                  <a:gd name="connsiteY12" fmla="*/ 64629 h 1911668"/>
                  <a:gd name="connsiteX13" fmla="*/ 2986518 w 2986518"/>
                  <a:gd name="connsiteY13" fmla="*/ 85039 h 1911668"/>
                  <a:gd name="connsiteX14" fmla="*/ 2986518 w 2986518"/>
                  <a:gd name="connsiteY14" fmla="*/ 105448 h 1911668"/>
                  <a:gd name="connsiteX15" fmla="*/ 2986518 w 2986518"/>
                  <a:gd name="connsiteY15" fmla="*/ 1806220 h 1911668"/>
                  <a:gd name="connsiteX16" fmla="*/ 2986518 w 2986518"/>
                  <a:gd name="connsiteY16" fmla="*/ 1826630 h 1911668"/>
                  <a:gd name="connsiteX17" fmla="*/ 2976325 w 2986518"/>
                  <a:gd name="connsiteY17" fmla="*/ 1843637 h 1911668"/>
                  <a:gd name="connsiteX18" fmla="*/ 2969530 w 2986518"/>
                  <a:gd name="connsiteY18" fmla="*/ 1864047 h 1911668"/>
                  <a:gd name="connsiteX19" fmla="*/ 2952542 w 2986518"/>
                  <a:gd name="connsiteY19" fmla="*/ 1881054 h 1911668"/>
                  <a:gd name="connsiteX20" fmla="*/ 2938951 w 2986518"/>
                  <a:gd name="connsiteY20" fmla="*/ 1891259 h 1911668"/>
                  <a:gd name="connsiteX21" fmla="*/ 2921963 w 2986518"/>
                  <a:gd name="connsiteY21" fmla="*/ 1901464 h 1911668"/>
                  <a:gd name="connsiteX22" fmla="*/ 2901577 w 2986518"/>
                  <a:gd name="connsiteY22" fmla="*/ 1904865 h 1911668"/>
                  <a:gd name="connsiteX23" fmla="*/ 2881192 w 2986518"/>
                  <a:gd name="connsiteY23" fmla="*/ 1911668 h 1911668"/>
                  <a:gd name="connsiteX24" fmla="*/ 108724 w 2986518"/>
                  <a:gd name="connsiteY24" fmla="*/ 1911668 h 1911668"/>
                  <a:gd name="connsiteX25" fmla="*/ 84941 w 2986518"/>
                  <a:gd name="connsiteY25" fmla="*/ 1904865 h 1911668"/>
                  <a:gd name="connsiteX26" fmla="*/ 64555 w 2986518"/>
                  <a:gd name="connsiteY26" fmla="*/ 1901464 h 1911668"/>
                  <a:gd name="connsiteX27" fmla="*/ 47567 w 2986518"/>
                  <a:gd name="connsiteY27" fmla="*/ 1891259 h 1911668"/>
                  <a:gd name="connsiteX28" fmla="*/ 33977 w 2986518"/>
                  <a:gd name="connsiteY28" fmla="*/ 1881054 h 1911668"/>
                  <a:gd name="connsiteX29" fmla="*/ 16988 w 2986518"/>
                  <a:gd name="connsiteY29" fmla="*/ 1864047 h 1911668"/>
                  <a:gd name="connsiteX30" fmla="*/ 10193 w 2986518"/>
                  <a:gd name="connsiteY30" fmla="*/ 1843637 h 1911668"/>
                  <a:gd name="connsiteX31" fmla="*/ 0 w 2986518"/>
                  <a:gd name="connsiteY31" fmla="*/ 1826630 h 1911668"/>
                  <a:gd name="connsiteX32" fmla="*/ 0 w 2986518"/>
                  <a:gd name="connsiteY32" fmla="*/ 1806220 h 1911668"/>
                  <a:gd name="connsiteX33" fmla="*/ 0 w 2986518"/>
                  <a:gd name="connsiteY33" fmla="*/ 105448 h 1911668"/>
                  <a:gd name="connsiteX34" fmla="*/ 0 w 2986518"/>
                  <a:gd name="connsiteY34" fmla="*/ 85039 h 1911668"/>
                  <a:gd name="connsiteX35" fmla="*/ 10193 w 2986518"/>
                  <a:gd name="connsiteY35" fmla="*/ 64629 h 1911668"/>
                  <a:gd name="connsiteX36" fmla="*/ 16988 w 2986518"/>
                  <a:gd name="connsiteY36" fmla="*/ 40819 h 1911668"/>
                  <a:gd name="connsiteX37" fmla="*/ 33977 w 2986518"/>
                  <a:gd name="connsiteY37" fmla="*/ 27212 h 1911668"/>
                  <a:gd name="connsiteX38" fmla="*/ 47567 w 2986518"/>
                  <a:gd name="connsiteY38" fmla="*/ 17008 h 1911668"/>
                  <a:gd name="connsiteX39" fmla="*/ 64555 w 2986518"/>
                  <a:gd name="connsiteY39" fmla="*/ 3402 h 191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986518" h="1911668">
                    <a:moveTo>
                      <a:pt x="197289" y="197289"/>
                    </a:moveTo>
                    <a:lnTo>
                      <a:pt x="197289" y="1707574"/>
                    </a:lnTo>
                    <a:lnTo>
                      <a:pt x="2789234" y="1707574"/>
                    </a:lnTo>
                    <a:lnTo>
                      <a:pt x="2789234" y="197289"/>
                    </a:lnTo>
                    <a:close/>
                    <a:moveTo>
                      <a:pt x="84941" y="0"/>
                    </a:moveTo>
                    <a:lnTo>
                      <a:pt x="108724" y="0"/>
                    </a:lnTo>
                    <a:lnTo>
                      <a:pt x="2881192" y="0"/>
                    </a:lnTo>
                    <a:lnTo>
                      <a:pt x="2901577" y="0"/>
                    </a:lnTo>
                    <a:lnTo>
                      <a:pt x="2921963" y="3402"/>
                    </a:lnTo>
                    <a:lnTo>
                      <a:pt x="2938951" y="17008"/>
                    </a:lnTo>
                    <a:lnTo>
                      <a:pt x="2952542" y="27212"/>
                    </a:lnTo>
                    <a:lnTo>
                      <a:pt x="2969530" y="40819"/>
                    </a:lnTo>
                    <a:lnTo>
                      <a:pt x="2976325" y="64629"/>
                    </a:lnTo>
                    <a:lnTo>
                      <a:pt x="2986518" y="85039"/>
                    </a:lnTo>
                    <a:lnTo>
                      <a:pt x="2986518" y="105448"/>
                    </a:lnTo>
                    <a:lnTo>
                      <a:pt x="2986518" y="1806220"/>
                    </a:lnTo>
                    <a:lnTo>
                      <a:pt x="2986518" y="1826630"/>
                    </a:lnTo>
                    <a:lnTo>
                      <a:pt x="2976325" y="1843637"/>
                    </a:lnTo>
                    <a:lnTo>
                      <a:pt x="2969530" y="1864047"/>
                    </a:lnTo>
                    <a:lnTo>
                      <a:pt x="2952542" y="1881054"/>
                    </a:lnTo>
                    <a:lnTo>
                      <a:pt x="2938951" y="1891259"/>
                    </a:lnTo>
                    <a:lnTo>
                      <a:pt x="2921963" y="1901464"/>
                    </a:lnTo>
                    <a:lnTo>
                      <a:pt x="2901577" y="1904865"/>
                    </a:lnTo>
                    <a:lnTo>
                      <a:pt x="2881192" y="1911668"/>
                    </a:lnTo>
                    <a:lnTo>
                      <a:pt x="108724" y="1911668"/>
                    </a:lnTo>
                    <a:lnTo>
                      <a:pt x="84941" y="1904865"/>
                    </a:lnTo>
                    <a:lnTo>
                      <a:pt x="64555" y="1901464"/>
                    </a:lnTo>
                    <a:lnTo>
                      <a:pt x="47567" y="1891259"/>
                    </a:lnTo>
                    <a:lnTo>
                      <a:pt x="33977" y="1881054"/>
                    </a:lnTo>
                    <a:lnTo>
                      <a:pt x="16988" y="1864047"/>
                    </a:lnTo>
                    <a:lnTo>
                      <a:pt x="10193" y="1843637"/>
                    </a:lnTo>
                    <a:lnTo>
                      <a:pt x="0" y="1826630"/>
                    </a:lnTo>
                    <a:lnTo>
                      <a:pt x="0" y="1806220"/>
                    </a:lnTo>
                    <a:lnTo>
                      <a:pt x="0" y="105448"/>
                    </a:lnTo>
                    <a:lnTo>
                      <a:pt x="0" y="85039"/>
                    </a:lnTo>
                    <a:lnTo>
                      <a:pt x="10193" y="64629"/>
                    </a:lnTo>
                    <a:lnTo>
                      <a:pt x="16988" y="40819"/>
                    </a:lnTo>
                    <a:lnTo>
                      <a:pt x="33977" y="27212"/>
                    </a:lnTo>
                    <a:lnTo>
                      <a:pt x="47567" y="17008"/>
                    </a:lnTo>
                    <a:lnTo>
                      <a:pt x="64555" y="34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noAutofit/>
              </a:bodyPr>
              <a:lstStyle/>
              <a:p>
                <a:pPr defTabSz="914046"/>
                <a:endParaRPr lang="en-US" sz="1799" kern="0">
                  <a:solidFill>
                    <a:srgbClr val="505050"/>
                  </a:solidFill>
                </a:endParaRPr>
              </a:p>
            </p:txBody>
          </p:sp>
        </p:grpSp>
        <p:sp>
          <p:nvSpPr>
            <p:cNvPr id="223" name="Freeform 25"/>
            <p:cNvSpPr>
              <a:spLocks noEditPoints="1"/>
            </p:cNvSpPr>
            <p:nvPr/>
          </p:nvSpPr>
          <p:spPr bwMode="black">
            <a:xfrm flipH="1">
              <a:off x="5778461" y="2889439"/>
              <a:ext cx="258372" cy="258372"/>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chemeClr val="accent2"/>
            </a:solidFill>
            <a:ln>
              <a:noFill/>
            </a:ln>
            <a:extLst/>
          </p:spPr>
          <p:txBody>
            <a:bodyPr vert="horz" wrap="square" lIns="91427" tIns="45713" rIns="91427" bIns="45713" numCol="1" anchor="t" anchorCtr="0" compatLnSpc="1">
              <a:prstTxWarp prst="textNoShape">
                <a:avLst/>
              </a:prstTxWarp>
            </a:bodyPr>
            <a:lstStyle/>
            <a:p>
              <a:pPr defTabSz="932127"/>
              <a:endParaRPr lang="en-US" kern="0">
                <a:solidFill>
                  <a:srgbClr val="505050"/>
                </a:solidFill>
              </a:endParaRPr>
            </a:p>
          </p:txBody>
        </p:sp>
        <p:sp>
          <p:nvSpPr>
            <p:cNvPr id="224" name="Freeform 223"/>
            <p:cNvSpPr/>
            <p:nvPr/>
          </p:nvSpPr>
          <p:spPr bwMode="auto">
            <a:xfrm>
              <a:off x="5773166" y="5231584"/>
              <a:ext cx="263667" cy="288771"/>
            </a:xfrm>
            <a:custGeom>
              <a:avLst/>
              <a:gdLst/>
              <a:ahLst/>
              <a:cxnLst/>
              <a:rect l="l" t="t" r="r" b="b"/>
              <a:pathLst>
                <a:path w="3677434" h="4027562">
                  <a:moveTo>
                    <a:pt x="1307256" y="0"/>
                  </a:moveTo>
                  <a:cubicBezTo>
                    <a:pt x="1428137" y="0"/>
                    <a:pt x="1526130" y="97993"/>
                    <a:pt x="1526130" y="218873"/>
                  </a:cubicBezTo>
                  <a:cubicBezTo>
                    <a:pt x="1526130" y="298305"/>
                    <a:pt x="1483817" y="367853"/>
                    <a:pt x="1420097" y="405541"/>
                  </a:cubicBezTo>
                  <a:cubicBezTo>
                    <a:pt x="1470746" y="413433"/>
                    <a:pt x="1540121" y="471213"/>
                    <a:pt x="1570688" y="508608"/>
                  </a:cubicBezTo>
                  <a:cubicBezTo>
                    <a:pt x="1601255" y="546004"/>
                    <a:pt x="1676414" y="769295"/>
                    <a:pt x="1595382" y="898190"/>
                  </a:cubicBezTo>
                  <a:cubicBezTo>
                    <a:pt x="1569427" y="927511"/>
                    <a:pt x="1531476" y="948430"/>
                    <a:pt x="1486507" y="960736"/>
                  </a:cubicBezTo>
                  <a:lnTo>
                    <a:pt x="1686382" y="1509889"/>
                  </a:lnTo>
                  <a:cubicBezTo>
                    <a:pt x="1721877" y="1477078"/>
                    <a:pt x="1769625" y="1458958"/>
                    <a:pt x="1821606" y="1458958"/>
                  </a:cubicBezTo>
                  <a:cubicBezTo>
                    <a:pt x="1890015" y="1458958"/>
                    <a:pt x="1951094" y="1490342"/>
                    <a:pt x="1988794" y="1541486"/>
                  </a:cubicBezTo>
                  <a:lnTo>
                    <a:pt x="2357185" y="785953"/>
                  </a:lnTo>
                  <a:cubicBezTo>
                    <a:pt x="2347819" y="781476"/>
                    <a:pt x="2339796" y="776069"/>
                    <a:pt x="2333171" y="770249"/>
                  </a:cubicBezTo>
                  <a:cubicBezTo>
                    <a:pt x="2327893" y="741515"/>
                    <a:pt x="2327893" y="735651"/>
                    <a:pt x="2326134" y="710436"/>
                  </a:cubicBezTo>
                  <a:lnTo>
                    <a:pt x="2301505" y="750898"/>
                  </a:lnTo>
                  <a:cubicBezTo>
                    <a:pt x="2284468" y="737268"/>
                    <a:pt x="2302080" y="550388"/>
                    <a:pt x="2421625" y="511960"/>
                  </a:cubicBezTo>
                  <a:cubicBezTo>
                    <a:pt x="2392358" y="491353"/>
                    <a:pt x="2373376" y="457265"/>
                    <a:pt x="2373376" y="418744"/>
                  </a:cubicBezTo>
                  <a:cubicBezTo>
                    <a:pt x="2373376" y="355372"/>
                    <a:pt x="2424749" y="303999"/>
                    <a:pt x="2488121" y="303999"/>
                  </a:cubicBezTo>
                  <a:cubicBezTo>
                    <a:pt x="2551493" y="303999"/>
                    <a:pt x="2602866" y="355372"/>
                    <a:pt x="2602866" y="418744"/>
                  </a:cubicBezTo>
                  <a:cubicBezTo>
                    <a:pt x="2602866" y="460386"/>
                    <a:pt x="2580684" y="496847"/>
                    <a:pt x="2547279" y="516605"/>
                  </a:cubicBezTo>
                  <a:cubicBezTo>
                    <a:pt x="2573831" y="520742"/>
                    <a:pt x="2610201" y="551034"/>
                    <a:pt x="2626226" y="570638"/>
                  </a:cubicBezTo>
                  <a:cubicBezTo>
                    <a:pt x="2642251" y="590243"/>
                    <a:pt x="2681653" y="707304"/>
                    <a:pt x="2639172" y="774878"/>
                  </a:cubicBezTo>
                  <a:cubicBezTo>
                    <a:pt x="2602273" y="816562"/>
                    <a:pt x="2519130" y="825854"/>
                    <a:pt x="2446400" y="811622"/>
                  </a:cubicBezTo>
                  <a:lnTo>
                    <a:pt x="2037664" y="1649898"/>
                  </a:lnTo>
                  <a:cubicBezTo>
                    <a:pt x="2039873" y="1658955"/>
                    <a:pt x="2040480" y="1668322"/>
                    <a:pt x="2040480" y="1677831"/>
                  </a:cubicBezTo>
                  <a:cubicBezTo>
                    <a:pt x="2040480" y="1757263"/>
                    <a:pt x="1998167" y="1826812"/>
                    <a:pt x="1934447" y="1864499"/>
                  </a:cubicBezTo>
                  <a:cubicBezTo>
                    <a:pt x="1963809" y="1869074"/>
                    <a:pt x="1999464" y="1890415"/>
                    <a:pt x="2029802" y="1915337"/>
                  </a:cubicBezTo>
                  <a:lnTo>
                    <a:pt x="3039149" y="1547964"/>
                  </a:lnTo>
                  <a:cubicBezTo>
                    <a:pt x="3075547" y="1467519"/>
                    <a:pt x="3135455" y="1393688"/>
                    <a:pt x="3226059" y="1364564"/>
                  </a:cubicBezTo>
                  <a:cubicBezTo>
                    <a:pt x="3170234" y="1325256"/>
                    <a:pt x="3134025" y="1260234"/>
                    <a:pt x="3134025" y="1186755"/>
                  </a:cubicBezTo>
                  <a:cubicBezTo>
                    <a:pt x="3134025" y="1065875"/>
                    <a:pt x="3232018" y="967882"/>
                    <a:pt x="3352899" y="967882"/>
                  </a:cubicBezTo>
                  <a:cubicBezTo>
                    <a:pt x="3473780" y="967882"/>
                    <a:pt x="3571773" y="1065875"/>
                    <a:pt x="3571773" y="1186755"/>
                  </a:cubicBezTo>
                  <a:cubicBezTo>
                    <a:pt x="3571773" y="1266186"/>
                    <a:pt x="3529461" y="1335735"/>
                    <a:pt x="3465740" y="1373423"/>
                  </a:cubicBezTo>
                  <a:cubicBezTo>
                    <a:pt x="3516389" y="1381315"/>
                    <a:pt x="3585764" y="1439095"/>
                    <a:pt x="3616331" y="1476491"/>
                  </a:cubicBezTo>
                  <a:cubicBezTo>
                    <a:pt x="3646898" y="1513886"/>
                    <a:pt x="3722057" y="1737178"/>
                    <a:pt x="3641025" y="1866073"/>
                  </a:cubicBezTo>
                  <a:cubicBezTo>
                    <a:pt x="3525999" y="1996014"/>
                    <a:pt x="3175389" y="1960935"/>
                    <a:pt x="3057335" y="1857244"/>
                  </a:cubicBezTo>
                  <a:cubicBezTo>
                    <a:pt x="3047268" y="1802435"/>
                    <a:pt x="3047268" y="1791249"/>
                    <a:pt x="3043912" y="1743152"/>
                  </a:cubicBezTo>
                  <a:lnTo>
                    <a:pt x="2996933" y="1820331"/>
                  </a:lnTo>
                  <a:cubicBezTo>
                    <a:pt x="2983319" y="1809439"/>
                    <a:pt x="2981304" y="1740547"/>
                    <a:pt x="3001382" y="1659019"/>
                  </a:cubicBezTo>
                  <a:lnTo>
                    <a:pt x="2097220" y="1988107"/>
                  </a:lnTo>
                  <a:cubicBezTo>
                    <a:pt x="2113092" y="2019983"/>
                    <a:pt x="2132508" y="2077946"/>
                    <a:pt x="2140369" y="2142389"/>
                  </a:cubicBezTo>
                  <a:lnTo>
                    <a:pt x="3176712" y="2625643"/>
                  </a:lnTo>
                  <a:cubicBezTo>
                    <a:pt x="3181516" y="2621308"/>
                    <a:pt x="3187367" y="2618952"/>
                    <a:pt x="3193485" y="2616986"/>
                  </a:cubicBezTo>
                  <a:cubicBezTo>
                    <a:pt x="3164218" y="2596379"/>
                    <a:pt x="3145236" y="2562291"/>
                    <a:pt x="3145236" y="2523769"/>
                  </a:cubicBezTo>
                  <a:cubicBezTo>
                    <a:pt x="3145236" y="2460397"/>
                    <a:pt x="3196609" y="2409024"/>
                    <a:pt x="3259981" y="2409024"/>
                  </a:cubicBezTo>
                  <a:cubicBezTo>
                    <a:pt x="3323353" y="2409024"/>
                    <a:pt x="3374726" y="2460397"/>
                    <a:pt x="3374726" y="2523769"/>
                  </a:cubicBezTo>
                  <a:cubicBezTo>
                    <a:pt x="3374726" y="2565411"/>
                    <a:pt x="3352544" y="2601873"/>
                    <a:pt x="3319139" y="2621630"/>
                  </a:cubicBezTo>
                  <a:cubicBezTo>
                    <a:pt x="3345691" y="2625768"/>
                    <a:pt x="3382061" y="2656059"/>
                    <a:pt x="3398086" y="2675664"/>
                  </a:cubicBezTo>
                  <a:cubicBezTo>
                    <a:pt x="3414111" y="2695268"/>
                    <a:pt x="3453513" y="2812330"/>
                    <a:pt x="3411032" y="2879903"/>
                  </a:cubicBezTo>
                  <a:cubicBezTo>
                    <a:pt x="3350729" y="2948025"/>
                    <a:pt x="3166921" y="2929635"/>
                    <a:pt x="3105031" y="2875274"/>
                  </a:cubicBezTo>
                  <a:cubicBezTo>
                    <a:pt x="3099753" y="2846541"/>
                    <a:pt x="3099753" y="2840677"/>
                    <a:pt x="3097994" y="2815461"/>
                  </a:cubicBezTo>
                  <a:lnTo>
                    <a:pt x="3073365" y="2855923"/>
                  </a:lnTo>
                  <a:cubicBezTo>
                    <a:pt x="3062017" y="2846844"/>
                    <a:pt x="3066042" y="2760895"/>
                    <a:pt x="3106153" y="2693634"/>
                  </a:cubicBezTo>
                  <a:lnTo>
                    <a:pt x="2143762" y="2244864"/>
                  </a:lnTo>
                  <a:cubicBezTo>
                    <a:pt x="2140875" y="2285376"/>
                    <a:pt x="2130368" y="2324323"/>
                    <a:pt x="2109732" y="2357149"/>
                  </a:cubicBezTo>
                  <a:cubicBezTo>
                    <a:pt x="2084064" y="2386144"/>
                    <a:pt x="2046666" y="2406923"/>
                    <a:pt x="2002299" y="2419140"/>
                  </a:cubicBezTo>
                  <a:lnTo>
                    <a:pt x="2228511" y="3076107"/>
                  </a:lnTo>
                  <a:cubicBezTo>
                    <a:pt x="2258487" y="3055505"/>
                    <a:pt x="2294927" y="3045410"/>
                    <a:pt x="2333724" y="3045410"/>
                  </a:cubicBezTo>
                  <a:cubicBezTo>
                    <a:pt x="2454605" y="3045410"/>
                    <a:pt x="2552598" y="3143403"/>
                    <a:pt x="2552598" y="3264283"/>
                  </a:cubicBezTo>
                  <a:cubicBezTo>
                    <a:pt x="2552598" y="3343715"/>
                    <a:pt x="2510286" y="3413264"/>
                    <a:pt x="2446565" y="3450951"/>
                  </a:cubicBezTo>
                  <a:cubicBezTo>
                    <a:pt x="2497214" y="3458843"/>
                    <a:pt x="2566589" y="3516624"/>
                    <a:pt x="2597156" y="3554019"/>
                  </a:cubicBezTo>
                  <a:cubicBezTo>
                    <a:pt x="2627723" y="3591414"/>
                    <a:pt x="2702882" y="3814706"/>
                    <a:pt x="2621850" y="3943601"/>
                  </a:cubicBezTo>
                  <a:cubicBezTo>
                    <a:pt x="2506824" y="4073542"/>
                    <a:pt x="2156214" y="4038463"/>
                    <a:pt x="2038160" y="3934772"/>
                  </a:cubicBezTo>
                  <a:cubicBezTo>
                    <a:pt x="2028093" y="3879963"/>
                    <a:pt x="2028093" y="3868777"/>
                    <a:pt x="2024737" y="3820680"/>
                  </a:cubicBezTo>
                  <a:lnTo>
                    <a:pt x="1977758" y="3897859"/>
                  </a:lnTo>
                  <a:cubicBezTo>
                    <a:pt x="1945260" y="3871861"/>
                    <a:pt x="1978856" y="3515391"/>
                    <a:pt x="2206884" y="3442092"/>
                  </a:cubicBezTo>
                  <a:cubicBezTo>
                    <a:pt x="2151059" y="3402784"/>
                    <a:pt x="2114850" y="3337762"/>
                    <a:pt x="2114850" y="3264283"/>
                  </a:cubicBezTo>
                  <a:cubicBezTo>
                    <a:pt x="2114850" y="3219103"/>
                    <a:pt x="2128539" y="3177121"/>
                    <a:pt x="2155358" y="3144519"/>
                  </a:cubicBezTo>
                  <a:lnTo>
                    <a:pt x="1911990" y="2437728"/>
                  </a:lnTo>
                  <a:cubicBezTo>
                    <a:pt x="1834923" y="2445596"/>
                    <a:pt x="1750253" y="2438049"/>
                    <a:pt x="1677214" y="2417818"/>
                  </a:cubicBezTo>
                  <a:lnTo>
                    <a:pt x="1247518" y="3339303"/>
                  </a:lnTo>
                  <a:cubicBezTo>
                    <a:pt x="1247633" y="3339492"/>
                    <a:pt x="1247633" y="3339682"/>
                    <a:pt x="1247633" y="3339872"/>
                  </a:cubicBezTo>
                  <a:cubicBezTo>
                    <a:pt x="1247633" y="3381514"/>
                    <a:pt x="1225451" y="3417976"/>
                    <a:pt x="1192045" y="3437733"/>
                  </a:cubicBezTo>
                  <a:cubicBezTo>
                    <a:pt x="1218598" y="3441871"/>
                    <a:pt x="1254968" y="3472162"/>
                    <a:pt x="1270993" y="3491767"/>
                  </a:cubicBezTo>
                  <a:cubicBezTo>
                    <a:pt x="1287018" y="3511371"/>
                    <a:pt x="1326420" y="3628433"/>
                    <a:pt x="1283939" y="3696006"/>
                  </a:cubicBezTo>
                  <a:cubicBezTo>
                    <a:pt x="1223636" y="3764128"/>
                    <a:pt x="1039828" y="3745738"/>
                    <a:pt x="977938" y="3691377"/>
                  </a:cubicBezTo>
                  <a:cubicBezTo>
                    <a:pt x="972660" y="3662644"/>
                    <a:pt x="972660" y="3656780"/>
                    <a:pt x="970901" y="3631564"/>
                  </a:cubicBezTo>
                  <a:lnTo>
                    <a:pt x="946272" y="3672026"/>
                  </a:lnTo>
                  <a:cubicBezTo>
                    <a:pt x="929235" y="3658396"/>
                    <a:pt x="946847" y="3471516"/>
                    <a:pt x="1066392" y="3433089"/>
                  </a:cubicBezTo>
                  <a:cubicBezTo>
                    <a:pt x="1037125" y="3412482"/>
                    <a:pt x="1018143" y="3378394"/>
                    <a:pt x="1018143" y="3339872"/>
                  </a:cubicBezTo>
                  <a:cubicBezTo>
                    <a:pt x="1018143" y="3276500"/>
                    <a:pt x="1069516" y="3225127"/>
                    <a:pt x="1132888" y="3225127"/>
                  </a:cubicBezTo>
                  <a:cubicBezTo>
                    <a:pt x="1154663" y="3225127"/>
                    <a:pt x="1175022" y="3231193"/>
                    <a:pt x="1191330" y="3243434"/>
                  </a:cubicBezTo>
                  <a:lnTo>
                    <a:pt x="1590177" y="2388104"/>
                  </a:lnTo>
                  <a:cubicBezTo>
                    <a:pt x="1564796" y="2376718"/>
                    <a:pt x="1543016" y="2363228"/>
                    <a:pt x="1526042" y="2348320"/>
                  </a:cubicBezTo>
                  <a:cubicBezTo>
                    <a:pt x="1515975" y="2293511"/>
                    <a:pt x="1515975" y="2282325"/>
                    <a:pt x="1512619" y="2234228"/>
                  </a:cubicBezTo>
                  <a:lnTo>
                    <a:pt x="1465640" y="2311407"/>
                  </a:lnTo>
                  <a:cubicBezTo>
                    <a:pt x="1455236" y="2303084"/>
                    <a:pt x="1451606" y="2260892"/>
                    <a:pt x="1459554" y="2205065"/>
                  </a:cubicBezTo>
                  <a:lnTo>
                    <a:pt x="580991" y="2524836"/>
                  </a:lnTo>
                  <a:cubicBezTo>
                    <a:pt x="601118" y="2540510"/>
                    <a:pt x="618332" y="2557660"/>
                    <a:pt x="629945" y="2571867"/>
                  </a:cubicBezTo>
                  <a:cubicBezTo>
                    <a:pt x="660512" y="2609262"/>
                    <a:pt x="735671" y="2832554"/>
                    <a:pt x="654639" y="2961449"/>
                  </a:cubicBezTo>
                  <a:cubicBezTo>
                    <a:pt x="539612" y="3091390"/>
                    <a:pt x="189003" y="3056311"/>
                    <a:pt x="70949" y="2952620"/>
                  </a:cubicBezTo>
                  <a:cubicBezTo>
                    <a:pt x="60882" y="2897811"/>
                    <a:pt x="60882" y="2886625"/>
                    <a:pt x="57526" y="2838528"/>
                  </a:cubicBezTo>
                  <a:lnTo>
                    <a:pt x="10547" y="2915707"/>
                  </a:lnTo>
                  <a:cubicBezTo>
                    <a:pt x="-21951" y="2889709"/>
                    <a:pt x="11644" y="2533239"/>
                    <a:pt x="239673" y="2459940"/>
                  </a:cubicBezTo>
                  <a:cubicBezTo>
                    <a:pt x="183847" y="2420632"/>
                    <a:pt x="147639" y="2355610"/>
                    <a:pt x="147639" y="2282131"/>
                  </a:cubicBezTo>
                  <a:cubicBezTo>
                    <a:pt x="147639" y="2161251"/>
                    <a:pt x="245632" y="2063258"/>
                    <a:pt x="366513" y="2063258"/>
                  </a:cubicBezTo>
                  <a:cubicBezTo>
                    <a:pt x="487394" y="2063258"/>
                    <a:pt x="585387" y="2161251"/>
                    <a:pt x="585387" y="2282131"/>
                  </a:cubicBezTo>
                  <a:cubicBezTo>
                    <a:pt x="585387" y="2356899"/>
                    <a:pt x="547897" y="2422911"/>
                    <a:pt x="489636" y="2460778"/>
                  </a:cubicBezTo>
                  <a:lnTo>
                    <a:pt x="1486575" y="2097922"/>
                  </a:lnTo>
                  <a:cubicBezTo>
                    <a:pt x="1500979" y="2046319"/>
                    <a:pt x="1526135" y="1994380"/>
                    <a:pt x="1561529" y="1950844"/>
                  </a:cubicBezTo>
                  <a:lnTo>
                    <a:pt x="494780" y="1453411"/>
                  </a:lnTo>
                  <a:cubicBezTo>
                    <a:pt x="426122" y="1509356"/>
                    <a:pt x="259835" y="1490058"/>
                    <a:pt x="201577" y="1438887"/>
                  </a:cubicBezTo>
                  <a:cubicBezTo>
                    <a:pt x="196299" y="1410153"/>
                    <a:pt x="196299" y="1404289"/>
                    <a:pt x="194540" y="1379074"/>
                  </a:cubicBezTo>
                  <a:lnTo>
                    <a:pt x="169911" y="1419536"/>
                  </a:lnTo>
                  <a:cubicBezTo>
                    <a:pt x="152874" y="1405906"/>
                    <a:pt x="170486" y="1219026"/>
                    <a:pt x="290031" y="1180598"/>
                  </a:cubicBezTo>
                  <a:cubicBezTo>
                    <a:pt x="260764" y="1159991"/>
                    <a:pt x="241782" y="1125903"/>
                    <a:pt x="241782" y="1087382"/>
                  </a:cubicBezTo>
                  <a:cubicBezTo>
                    <a:pt x="241782" y="1024010"/>
                    <a:pt x="293155" y="972637"/>
                    <a:pt x="356527" y="972637"/>
                  </a:cubicBezTo>
                  <a:cubicBezTo>
                    <a:pt x="419899" y="972637"/>
                    <a:pt x="471272" y="1024010"/>
                    <a:pt x="471272" y="1087382"/>
                  </a:cubicBezTo>
                  <a:cubicBezTo>
                    <a:pt x="471272" y="1129024"/>
                    <a:pt x="449090" y="1165485"/>
                    <a:pt x="415684" y="1185243"/>
                  </a:cubicBezTo>
                  <a:cubicBezTo>
                    <a:pt x="442237" y="1189380"/>
                    <a:pt x="478607" y="1219672"/>
                    <a:pt x="494632" y="1239276"/>
                  </a:cubicBezTo>
                  <a:cubicBezTo>
                    <a:pt x="505422" y="1252476"/>
                    <a:pt x="526809" y="1309858"/>
                    <a:pt x="524901" y="1366563"/>
                  </a:cubicBezTo>
                  <a:lnTo>
                    <a:pt x="1637318" y="1885292"/>
                  </a:lnTo>
                  <a:cubicBezTo>
                    <a:pt x="1653909" y="1871782"/>
                    <a:pt x="1673492" y="1862479"/>
                    <a:pt x="1694766" y="1855640"/>
                  </a:cubicBezTo>
                  <a:cubicBezTo>
                    <a:pt x="1638941" y="1816332"/>
                    <a:pt x="1602732" y="1751310"/>
                    <a:pt x="1602732" y="1677831"/>
                  </a:cubicBezTo>
                  <a:cubicBezTo>
                    <a:pt x="1602732" y="1648017"/>
                    <a:pt x="1608693" y="1619595"/>
                    <a:pt x="1619591" y="1593735"/>
                  </a:cubicBezTo>
                  <a:lnTo>
                    <a:pt x="1395870" y="979067"/>
                  </a:lnTo>
                  <a:cubicBezTo>
                    <a:pt x="1253715" y="993002"/>
                    <a:pt x="1086283" y="954878"/>
                    <a:pt x="1011692" y="889361"/>
                  </a:cubicBezTo>
                  <a:cubicBezTo>
                    <a:pt x="1001625" y="834552"/>
                    <a:pt x="1001625" y="823367"/>
                    <a:pt x="998269" y="775269"/>
                  </a:cubicBezTo>
                  <a:lnTo>
                    <a:pt x="951290" y="852449"/>
                  </a:lnTo>
                  <a:cubicBezTo>
                    <a:pt x="918792" y="826451"/>
                    <a:pt x="952387" y="469981"/>
                    <a:pt x="1180416" y="396682"/>
                  </a:cubicBezTo>
                  <a:cubicBezTo>
                    <a:pt x="1124590" y="357374"/>
                    <a:pt x="1088382" y="292352"/>
                    <a:pt x="1088382" y="218873"/>
                  </a:cubicBezTo>
                  <a:cubicBezTo>
                    <a:pt x="1088382" y="97993"/>
                    <a:pt x="1186375" y="0"/>
                    <a:pt x="130725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19" fontAlgn="base"/>
              <a:endParaRPr lang="en-US" kern="0" dirty="0" err="1">
                <a:solidFill>
                  <a:srgbClr val="505050"/>
                </a:solidFill>
                <a:ea typeface="Segoe UI" pitchFamily="34" charset="0"/>
                <a:cs typeface="Segoe UI" pitchFamily="34" charset="0"/>
              </a:endParaRPr>
            </a:p>
          </p:txBody>
        </p:sp>
        <p:grpSp>
          <p:nvGrpSpPr>
            <p:cNvPr id="225" name="Group 224"/>
            <p:cNvGrpSpPr/>
            <p:nvPr/>
          </p:nvGrpSpPr>
          <p:grpSpPr>
            <a:xfrm>
              <a:off x="5619492" y="4458215"/>
              <a:ext cx="417341" cy="263944"/>
              <a:chOff x="2017236" y="4247672"/>
              <a:chExt cx="417341" cy="263944"/>
            </a:xfrm>
            <a:solidFill>
              <a:schemeClr val="accent2"/>
            </a:solidFill>
          </p:grpSpPr>
          <p:sp>
            <p:nvSpPr>
              <p:cNvPr id="286" name="Freeform 285"/>
              <p:cNvSpPr/>
              <p:nvPr/>
            </p:nvSpPr>
            <p:spPr>
              <a:xfrm>
                <a:off x="2017236" y="4247672"/>
                <a:ext cx="209323" cy="263944"/>
              </a:xfrm>
              <a:custGeom>
                <a:avLst/>
                <a:gdLst>
                  <a:gd name="connsiteX0" fmla="*/ 344092 w 1046618"/>
                  <a:gd name="connsiteY0" fmla="*/ 1043476 h 1318900"/>
                  <a:gd name="connsiteX1" fmla="*/ 304801 w 1046618"/>
                  <a:gd name="connsiteY1" fmla="*/ 1082767 h 1318900"/>
                  <a:gd name="connsiteX2" fmla="*/ 344092 w 1046618"/>
                  <a:gd name="connsiteY2" fmla="*/ 1122058 h 1318900"/>
                  <a:gd name="connsiteX3" fmla="*/ 383383 w 1046618"/>
                  <a:gd name="connsiteY3" fmla="*/ 1082767 h 1318900"/>
                  <a:gd name="connsiteX4" fmla="*/ 344092 w 1046618"/>
                  <a:gd name="connsiteY4" fmla="*/ 1043476 h 1318900"/>
                  <a:gd name="connsiteX5" fmla="*/ 995363 w 1046618"/>
                  <a:gd name="connsiteY5" fmla="*/ 670758 h 1318900"/>
                  <a:gd name="connsiteX6" fmla="*/ 1046124 w 1046618"/>
                  <a:gd name="connsiteY6" fmla="*/ 683449 h 1318900"/>
                  <a:gd name="connsiteX7" fmla="*/ 1042989 w 1046618"/>
                  <a:gd name="connsiteY7" fmla="*/ 1080321 h 1318900"/>
                  <a:gd name="connsiteX8" fmla="*/ 678658 w 1046618"/>
                  <a:gd name="connsiteY8" fmla="*/ 1318444 h 1318900"/>
                  <a:gd name="connsiteX9" fmla="*/ 2382 w 1046618"/>
                  <a:gd name="connsiteY9" fmla="*/ 1256532 h 1318900"/>
                  <a:gd name="connsiteX10" fmla="*/ 1387 w 1046618"/>
                  <a:gd name="connsiteY10" fmla="*/ 786710 h 1318900"/>
                  <a:gd name="connsiteX11" fmla="*/ 45244 w 1046618"/>
                  <a:gd name="connsiteY11" fmla="*/ 763626 h 1318900"/>
                  <a:gd name="connsiteX12" fmla="*/ 688182 w 1046618"/>
                  <a:gd name="connsiteY12" fmla="*/ 813633 h 1318900"/>
                  <a:gd name="connsiteX13" fmla="*/ 995363 w 1046618"/>
                  <a:gd name="connsiteY13" fmla="*/ 670758 h 1318900"/>
                  <a:gd name="connsiteX14" fmla="*/ 995363 w 1046618"/>
                  <a:gd name="connsiteY14" fmla="*/ 450519 h 1318900"/>
                  <a:gd name="connsiteX15" fmla="*/ 1046587 w 1046618"/>
                  <a:gd name="connsiteY15" fmla="*/ 463326 h 1318900"/>
                  <a:gd name="connsiteX16" fmla="*/ 1046370 w 1046618"/>
                  <a:gd name="connsiteY16" fmla="*/ 616911 h 1318900"/>
                  <a:gd name="connsiteX17" fmla="*/ 692944 w 1046618"/>
                  <a:gd name="connsiteY17" fmla="*/ 785058 h 1318900"/>
                  <a:gd name="connsiteX18" fmla="*/ 1263 w 1046618"/>
                  <a:gd name="connsiteY18" fmla="*/ 728298 h 1318900"/>
                  <a:gd name="connsiteX19" fmla="*/ 920 w 1046618"/>
                  <a:gd name="connsiteY19" fmla="*/ 566717 h 1318900"/>
                  <a:gd name="connsiteX20" fmla="*/ 45244 w 1046618"/>
                  <a:gd name="connsiteY20" fmla="*/ 543387 h 1318900"/>
                  <a:gd name="connsiteX21" fmla="*/ 688182 w 1046618"/>
                  <a:gd name="connsiteY21" fmla="*/ 593394 h 1318900"/>
                  <a:gd name="connsiteX22" fmla="*/ 995363 w 1046618"/>
                  <a:gd name="connsiteY22" fmla="*/ 450519 h 1318900"/>
                  <a:gd name="connsiteX23" fmla="*/ 995363 w 1046618"/>
                  <a:gd name="connsiteY23" fmla="*/ 230279 h 1318900"/>
                  <a:gd name="connsiteX24" fmla="*/ 1045788 w 1046618"/>
                  <a:gd name="connsiteY24" fmla="*/ 242886 h 1318900"/>
                  <a:gd name="connsiteX25" fmla="*/ 1046613 w 1046618"/>
                  <a:gd name="connsiteY25" fmla="*/ 396541 h 1318900"/>
                  <a:gd name="connsiteX26" fmla="*/ 692944 w 1046618"/>
                  <a:gd name="connsiteY26" fmla="*/ 564819 h 1318900"/>
                  <a:gd name="connsiteX27" fmla="*/ 796 w 1046618"/>
                  <a:gd name="connsiteY27" fmla="*/ 508009 h 1318900"/>
                  <a:gd name="connsiteX28" fmla="*/ 454 w 1046618"/>
                  <a:gd name="connsiteY28" fmla="*/ 346722 h 1318900"/>
                  <a:gd name="connsiteX29" fmla="*/ 45244 w 1046618"/>
                  <a:gd name="connsiteY29" fmla="*/ 323147 h 1318900"/>
                  <a:gd name="connsiteX30" fmla="*/ 688182 w 1046618"/>
                  <a:gd name="connsiteY30" fmla="*/ 373154 h 1318900"/>
                  <a:gd name="connsiteX31" fmla="*/ 995363 w 1046618"/>
                  <a:gd name="connsiteY31" fmla="*/ 230279 h 1318900"/>
                  <a:gd name="connsiteX32" fmla="*/ 410056 w 1046618"/>
                  <a:gd name="connsiteY32" fmla="*/ 21 h 1318900"/>
                  <a:gd name="connsiteX33" fmla="*/ 1038227 w 1046618"/>
                  <a:gd name="connsiteY33" fmla="*/ 44478 h 1318900"/>
                  <a:gd name="connsiteX34" fmla="*/ 1044933 w 1046618"/>
                  <a:gd name="connsiteY34" fmla="*/ 177204 h 1318900"/>
                  <a:gd name="connsiteX35" fmla="*/ 692944 w 1046618"/>
                  <a:gd name="connsiteY35" fmla="*/ 344579 h 1318900"/>
                  <a:gd name="connsiteX36" fmla="*/ 329 w 1046618"/>
                  <a:gd name="connsiteY36" fmla="*/ 287719 h 1318900"/>
                  <a:gd name="connsiteX37" fmla="*/ 0 w 1046618"/>
                  <a:gd name="connsiteY37" fmla="*/ 132583 h 1318900"/>
                  <a:gd name="connsiteX38" fmla="*/ 354808 w 1046618"/>
                  <a:gd name="connsiteY38" fmla="*/ 1614 h 1318900"/>
                  <a:gd name="connsiteX39" fmla="*/ 410056 w 1046618"/>
                  <a:gd name="connsiteY39" fmla="*/ 21 h 1318900"/>
                  <a:gd name="connsiteX0" fmla="*/ 344092 w 1046618"/>
                  <a:gd name="connsiteY0" fmla="*/ 1043476 h 1319929"/>
                  <a:gd name="connsiteX1" fmla="*/ 304801 w 1046618"/>
                  <a:gd name="connsiteY1" fmla="*/ 1082767 h 1319929"/>
                  <a:gd name="connsiteX2" fmla="*/ 344092 w 1046618"/>
                  <a:gd name="connsiteY2" fmla="*/ 1122058 h 1319929"/>
                  <a:gd name="connsiteX3" fmla="*/ 383383 w 1046618"/>
                  <a:gd name="connsiteY3" fmla="*/ 1082767 h 1319929"/>
                  <a:gd name="connsiteX4" fmla="*/ 344092 w 1046618"/>
                  <a:gd name="connsiteY4" fmla="*/ 1043476 h 1319929"/>
                  <a:gd name="connsiteX5" fmla="*/ 995363 w 1046618"/>
                  <a:gd name="connsiteY5" fmla="*/ 670758 h 1319929"/>
                  <a:gd name="connsiteX6" fmla="*/ 1046124 w 1046618"/>
                  <a:gd name="connsiteY6" fmla="*/ 683449 h 1319929"/>
                  <a:gd name="connsiteX7" fmla="*/ 1042989 w 1046618"/>
                  <a:gd name="connsiteY7" fmla="*/ 1080321 h 1319929"/>
                  <a:gd name="connsiteX8" fmla="*/ 678658 w 1046618"/>
                  <a:gd name="connsiteY8" fmla="*/ 1318444 h 1319929"/>
                  <a:gd name="connsiteX9" fmla="*/ 2382 w 1046618"/>
                  <a:gd name="connsiteY9" fmla="*/ 1256532 h 1319929"/>
                  <a:gd name="connsiteX10" fmla="*/ 1387 w 1046618"/>
                  <a:gd name="connsiteY10" fmla="*/ 786710 h 1319929"/>
                  <a:gd name="connsiteX11" fmla="*/ 45244 w 1046618"/>
                  <a:gd name="connsiteY11" fmla="*/ 763626 h 1319929"/>
                  <a:gd name="connsiteX12" fmla="*/ 688182 w 1046618"/>
                  <a:gd name="connsiteY12" fmla="*/ 813633 h 1319929"/>
                  <a:gd name="connsiteX13" fmla="*/ 995363 w 1046618"/>
                  <a:gd name="connsiteY13" fmla="*/ 670758 h 1319929"/>
                  <a:gd name="connsiteX14" fmla="*/ 995363 w 1046618"/>
                  <a:gd name="connsiteY14" fmla="*/ 450519 h 1319929"/>
                  <a:gd name="connsiteX15" fmla="*/ 1046587 w 1046618"/>
                  <a:gd name="connsiteY15" fmla="*/ 463326 h 1319929"/>
                  <a:gd name="connsiteX16" fmla="*/ 1046370 w 1046618"/>
                  <a:gd name="connsiteY16" fmla="*/ 616911 h 1319929"/>
                  <a:gd name="connsiteX17" fmla="*/ 692944 w 1046618"/>
                  <a:gd name="connsiteY17" fmla="*/ 785058 h 1319929"/>
                  <a:gd name="connsiteX18" fmla="*/ 1263 w 1046618"/>
                  <a:gd name="connsiteY18" fmla="*/ 728298 h 1319929"/>
                  <a:gd name="connsiteX19" fmla="*/ 920 w 1046618"/>
                  <a:gd name="connsiteY19" fmla="*/ 566717 h 1319929"/>
                  <a:gd name="connsiteX20" fmla="*/ 45244 w 1046618"/>
                  <a:gd name="connsiteY20" fmla="*/ 543387 h 1319929"/>
                  <a:gd name="connsiteX21" fmla="*/ 688182 w 1046618"/>
                  <a:gd name="connsiteY21" fmla="*/ 593394 h 1319929"/>
                  <a:gd name="connsiteX22" fmla="*/ 995363 w 1046618"/>
                  <a:gd name="connsiteY22" fmla="*/ 450519 h 1319929"/>
                  <a:gd name="connsiteX23" fmla="*/ 995363 w 1046618"/>
                  <a:gd name="connsiteY23" fmla="*/ 230279 h 1319929"/>
                  <a:gd name="connsiteX24" fmla="*/ 1045788 w 1046618"/>
                  <a:gd name="connsiteY24" fmla="*/ 242886 h 1319929"/>
                  <a:gd name="connsiteX25" fmla="*/ 1046613 w 1046618"/>
                  <a:gd name="connsiteY25" fmla="*/ 396541 h 1319929"/>
                  <a:gd name="connsiteX26" fmla="*/ 692944 w 1046618"/>
                  <a:gd name="connsiteY26" fmla="*/ 564819 h 1319929"/>
                  <a:gd name="connsiteX27" fmla="*/ 796 w 1046618"/>
                  <a:gd name="connsiteY27" fmla="*/ 508009 h 1319929"/>
                  <a:gd name="connsiteX28" fmla="*/ 454 w 1046618"/>
                  <a:gd name="connsiteY28" fmla="*/ 346722 h 1319929"/>
                  <a:gd name="connsiteX29" fmla="*/ 45244 w 1046618"/>
                  <a:gd name="connsiteY29" fmla="*/ 323147 h 1319929"/>
                  <a:gd name="connsiteX30" fmla="*/ 688182 w 1046618"/>
                  <a:gd name="connsiteY30" fmla="*/ 373154 h 1319929"/>
                  <a:gd name="connsiteX31" fmla="*/ 995363 w 1046618"/>
                  <a:gd name="connsiteY31" fmla="*/ 230279 h 1319929"/>
                  <a:gd name="connsiteX32" fmla="*/ 410056 w 1046618"/>
                  <a:gd name="connsiteY32" fmla="*/ 21 h 1319929"/>
                  <a:gd name="connsiteX33" fmla="*/ 1038227 w 1046618"/>
                  <a:gd name="connsiteY33" fmla="*/ 44478 h 1319929"/>
                  <a:gd name="connsiteX34" fmla="*/ 1044933 w 1046618"/>
                  <a:gd name="connsiteY34" fmla="*/ 177204 h 1319929"/>
                  <a:gd name="connsiteX35" fmla="*/ 692944 w 1046618"/>
                  <a:gd name="connsiteY35" fmla="*/ 344579 h 1319929"/>
                  <a:gd name="connsiteX36" fmla="*/ 329 w 1046618"/>
                  <a:gd name="connsiteY36" fmla="*/ 287719 h 1319929"/>
                  <a:gd name="connsiteX37" fmla="*/ 0 w 1046618"/>
                  <a:gd name="connsiteY37" fmla="*/ 132583 h 1319929"/>
                  <a:gd name="connsiteX38" fmla="*/ 354808 w 1046618"/>
                  <a:gd name="connsiteY38" fmla="*/ 1614 h 1319929"/>
                  <a:gd name="connsiteX39" fmla="*/ 410056 w 1046618"/>
                  <a:gd name="connsiteY39" fmla="*/ 21 h 131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46618" h="1319929">
                    <a:moveTo>
                      <a:pt x="344092" y="1043476"/>
                    </a:moveTo>
                    <a:cubicBezTo>
                      <a:pt x="322392" y="1043476"/>
                      <a:pt x="304801" y="1061067"/>
                      <a:pt x="304801" y="1082767"/>
                    </a:cubicBezTo>
                    <a:cubicBezTo>
                      <a:pt x="304801" y="1104467"/>
                      <a:pt x="322392" y="1122058"/>
                      <a:pt x="344092" y="1122058"/>
                    </a:cubicBezTo>
                    <a:cubicBezTo>
                      <a:pt x="365792" y="1122058"/>
                      <a:pt x="383383" y="1104467"/>
                      <a:pt x="383383" y="1082767"/>
                    </a:cubicBezTo>
                    <a:cubicBezTo>
                      <a:pt x="383383" y="1061067"/>
                      <a:pt x="365792" y="1043476"/>
                      <a:pt x="344092" y="1043476"/>
                    </a:cubicBezTo>
                    <a:close/>
                    <a:moveTo>
                      <a:pt x="995363" y="670758"/>
                    </a:moveTo>
                    <a:lnTo>
                      <a:pt x="1046124" y="683449"/>
                    </a:lnTo>
                    <a:cubicBezTo>
                      <a:pt x="1045381" y="848124"/>
                      <a:pt x="1043982" y="1001176"/>
                      <a:pt x="1042989" y="1080321"/>
                    </a:cubicBezTo>
                    <a:cubicBezTo>
                      <a:pt x="861618" y="1230340"/>
                      <a:pt x="745332" y="1308920"/>
                      <a:pt x="678658" y="1318444"/>
                    </a:cubicBezTo>
                    <a:cubicBezTo>
                      <a:pt x="611984" y="1327968"/>
                      <a:pt x="230982" y="1289870"/>
                      <a:pt x="2382" y="1256532"/>
                    </a:cubicBezTo>
                    <a:cubicBezTo>
                      <a:pt x="2050" y="1099925"/>
                      <a:pt x="1719" y="943317"/>
                      <a:pt x="1387" y="786710"/>
                    </a:cubicBezTo>
                    <a:lnTo>
                      <a:pt x="45244" y="763626"/>
                    </a:lnTo>
                    <a:cubicBezTo>
                      <a:pt x="161131" y="768785"/>
                      <a:pt x="634605" y="824348"/>
                      <a:pt x="688182" y="813633"/>
                    </a:cubicBezTo>
                    <a:cubicBezTo>
                      <a:pt x="741759" y="802918"/>
                      <a:pt x="937419" y="692983"/>
                      <a:pt x="995363" y="670758"/>
                    </a:cubicBezTo>
                    <a:close/>
                    <a:moveTo>
                      <a:pt x="995363" y="450519"/>
                    </a:moveTo>
                    <a:lnTo>
                      <a:pt x="1046587" y="463326"/>
                    </a:lnTo>
                    <a:cubicBezTo>
                      <a:pt x="1046677" y="513611"/>
                      <a:pt x="1046561" y="565418"/>
                      <a:pt x="1046370" y="616911"/>
                    </a:cubicBezTo>
                    <a:cubicBezTo>
                      <a:pt x="979591" y="652948"/>
                      <a:pt x="757089" y="771231"/>
                      <a:pt x="692944" y="785058"/>
                    </a:cubicBezTo>
                    <a:cubicBezTo>
                      <a:pt x="627350" y="799198"/>
                      <a:pt x="121727" y="741037"/>
                      <a:pt x="1263" y="728298"/>
                    </a:cubicBezTo>
                    <a:cubicBezTo>
                      <a:pt x="1149" y="674438"/>
                      <a:pt x="1034" y="620577"/>
                      <a:pt x="920" y="566717"/>
                    </a:cubicBezTo>
                    <a:lnTo>
                      <a:pt x="45244" y="543387"/>
                    </a:lnTo>
                    <a:cubicBezTo>
                      <a:pt x="161131" y="548546"/>
                      <a:pt x="634605" y="604109"/>
                      <a:pt x="688182" y="593394"/>
                    </a:cubicBezTo>
                    <a:cubicBezTo>
                      <a:pt x="741759" y="582679"/>
                      <a:pt x="937419" y="472744"/>
                      <a:pt x="995363" y="450519"/>
                    </a:cubicBezTo>
                    <a:close/>
                    <a:moveTo>
                      <a:pt x="995363" y="230279"/>
                    </a:moveTo>
                    <a:lnTo>
                      <a:pt x="1045788" y="242886"/>
                    </a:lnTo>
                    <a:cubicBezTo>
                      <a:pt x="1046268" y="289278"/>
                      <a:pt x="1046518" y="341394"/>
                      <a:pt x="1046613" y="396541"/>
                    </a:cubicBezTo>
                    <a:cubicBezTo>
                      <a:pt x="980134" y="432420"/>
                      <a:pt x="757168" y="550975"/>
                      <a:pt x="692944" y="564819"/>
                    </a:cubicBezTo>
                    <a:cubicBezTo>
                      <a:pt x="627265" y="578977"/>
                      <a:pt x="120414" y="520647"/>
                      <a:pt x="796" y="508009"/>
                    </a:cubicBezTo>
                    <a:lnTo>
                      <a:pt x="454" y="346722"/>
                    </a:lnTo>
                    <a:lnTo>
                      <a:pt x="45244" y="323147"/>
                    </a:lnTo>
                    <a:cubicBezTo>
                      <a:pt x="161131" y="328306"/>
                      <a:pt x="634605" y="383869"/>
                      <a:pt x="688182" y="373154"/>
                    </a:cubicBezTo>
                    <a:cubicBezTo>
                      <a:pt x="741759" y="362439"/>
                      <a:pt x="937419" y="252504"/>
                      <a:pt x="995363" y="230279"/>
                    </a:cubicBezTo>
                    <a:close/>
                    <a:moveTo>
                      <a:pt x="410056" y="21"/>
                    </a:moveTo>
                    <a:cubicBezTo>
                      <a:pt x="582528" y="938"/>
                      <a:pt x="1026420" y="31976"/>
                      <a:pt x="1038227" y="44478"/>
                    </a:cubicBezTo>
                    <a:cubicBezTo>
                      <a:pt x="1041544" y="47990"/>
                      <a:pt x="1043686" y="98988"/>
                      <a:pt x="1044933" y="177204"/>
                    </a:cubicBezTo>
                    <a:cubicBezTo>
                      <a:pt x="976462" y="214131"/>
                      <a:pt x="756637" y="330849"/>
                      <a:pt x="692944" y="344579"/>
                    </a:cubicBezTo>
                    <a:cubicBezTo>
                      <a:pt x="627179" y="358755"/>
                      <a:pt x="119089" y="300254"/>
                      <a:pt x="329" y="287719"/>
                    </a:cubicBezTo>
                    <a:cubicBezTo>
                      <a:pt x="741" y="236006"/>
                      <a:pt x="439" y="184295"/>
                      <a:pt x="0" y="132583"/>
                    </a:cubicBezTo>
                    <a:cubicBezTo>
                      <a:pt x="186531" y="59954"/>
                      <a:pt x="262733" y="11536"/>
                      <a:pt x="354808" y="1614"/>
                    </a:cubicBezTo>
                    <a:cubicBezTo>
                      <a:pt x="366318" y="374"/>
                      <a:pt x="385417" y="-110"/>
                      <a:pt x="410056" y="2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19" fontAlgn="base"/>
                <a:endParaRPr lang="en-US" kern="0" dirty="0" err="1">
                  <a:solidFill>
                    <a:srgbClr val="505050"/>
                  </a:solidFill>
                  <a:ea typeface="Segoe UI" pitchFamily="34" charset="0"/>
                  <a:cs typeface="Segoe UI" pitchFamily="34" charset="0"/>
                </a:endParaRPr>
              </a:p>
            </p:txBody>
          </p:sp>
          <p:sp>
            <p:nvSpPr>
              <p:cNvPr id="287" name="Freeform 286"/>
              <p:cNvSpPr/>
              <p:nvPr/>
            </p:nvSpPr>
            <p:spPr>
              <a:xfrm>
                <a:off x="2248488" y="4276969"/>
                <a:ext cx="186089" cy="234647"/>
              </a:xfrm>
              <a:custGeom>
                <a:avLst/>
                <a:gdLst>
                  <a:gd name="connsiteX0" fmla="*/ 344092 w 1046618"/>
                  <a:gd name="connsiteY0" fmla="*/ 1043476 h 1318900"/>
                  <a:gd name="connsiteX1" fmla="*/ 304801 w 1046618"/>
                  <a:gd name="connsiteY1" fmla="*/ 1082767 h 1318900"/>
                  <a:gd name="connsiteX2" fmla="*/ 344092 w 1046618"/>
                  <a:gd name="connsiteY2" fmla="*/ 1122058 h 1318900"/>
                  <a:gd name="connsiteX3" fmla="*/ 383383 w 1046618"/>
                  <a:gd name="connsiteY3" fmla="*/ 1082767 h 1318900"/>
                  <a:gd name="connsiteX4" fmla="*/ 344092 w 1046618"/>
                  <a:gd name="connsiteY4" fmla="*/ 1043476 h 1318900"/>
                  <a:gd name="connsiteX5" fmla="*/ 995363 w 1046618"/>
                  <a:gd name="connsiteY5" fmla="*/ 670758 h 1318900"/>
                  <a:gd name="connsiteX6" fmla="*/ 1046124 w 1046618"/>
                  <a:gd name="connsiteY6" fmla="*/ 683449 h 1318900"/>
                  <a:gd name="connsiteX7" fmla="*/ 1042989 w 1046618"/>
                  <a:gd name="connsiteY7" fmla="*/ 1080321 h 1318900"/>
                  <a:gd name="connsiteX8" fmla="*/ 678658 w 1046618"/>
                  <a:gd name="connsiteY8" fmla="*/ 1318444 h 1318900"/>
                  <a:gd name="connsiteX9" fmla="*/ 2382 w 1046618"/>
                  <a:gd name="connsiteY9" fmla="*/ 1256532 h 1318900"/>
                  <a:gd name="connsiteX10" fmla="*/ 1387 w 1046618"/>
                  <a:gd name="connsiteY10" fmla="*/ 786710 h 1318900"/>
                  <a:gd name="connsiteX11" fmla="*/ 45244 w 1046618"/>
                  <a:gd name="connsiteY11" fmla="*/ 763626 h 1318900"/>
                  <a:gd name="connsiteX12" fmla="*/ 688182 w 1046618"/>
                  <a:gd name="connsiteY12" fmla="*/ 813633 h 1318900"/>
                  <a:gd name="connsiteX13" fmla="*/ 995363 w 1046618"/>
                  <a:gd name="connsiteY13" fmla="*/ 670758 h 1318900"/>
                  <a:gd name="connsiteX14" fmla="*/ 995363 w 1046618"/>
                  <a:gd name="connsiteY14" fmla="*/ 450519 h 1318900"/>
                  <a:gd name="connsiteX15" fmla="*/ 1046587 w 1046618"/>
                  <a:gd name="connsiteY15" fmla="*/ 463326 h 1318900"/>
                  <a:gd name="connsiteX16" fmla="*/ 1046370 w 1046618"/>
                  <a:gd name="connsiteY16" fmla="*/ 616911 h 1318900"/>
                  <a:gd name="connsiteX17" fmla="*/ 692944 w 1046618"/>
                  <a:gd name="connsiteY17" fmla="*/ 785058 h 1318900"/>
                  <a:gd name="connsiteX18" fmla="*/ 1263 w 1046618"/>
                  <a:gd name="connsiteY18" fmla="*/ 728298 h 1318900"/>
                  <a:gd name="connsiteX19" fmla="*/ 920 w 1046618"/>
                  <a:gd name="connsiteY19" fmla="*/ 566717 h 1318900"/>
                  <a:gd name="connsiteX20" fmla="*/ 45244 w 1046618"/>
                  <a:gd name="connsiteY20" fmla="*/ 543387 h 1318900"/>
                  <a:gd name="connsiteX21" fmla="*/ 688182 w 1046618"/>
                  <a:gd name="connsiteY21" fmla="*/ 593394 h 1318900"/>
                  <a:gd name="connsiteX22" fmla="*/ 995363 w 1046618"/>
                  <a:gd name="connsiteY22" fmla="*/ 450519 h 1318900"/>
                  <a:gd name="connsiteX23" fmla="*/ 995363 w 1046618"/>
                  <a:gd name="connsiteY23" fmla="*/ 230279 h 1318900"/>
                  <a:gd name="connsiteX24" fmla="*/ 1045788 w 1046618"/>
                  <a:gd name="connsiteY24" fmla="*/ 242886 h 1318900"/>
                  <a:gd name="connsiteX25" fmla="*/ 1046613 w 1046618"/>
                  <a:gd name="connsiteY25" fmla="*/ 396541 h 1318900"/>
                  <a:gd name="connsiteX26" fmla="*/ 692944 w 1046618"/>
                  <a:gd name="connsiteY26" fmla="*/ 564819 h 1318900"/>
                  <a:gd name="connsiteX27" fmla="*/ 796 w 1046618"/>
                  <a:gd name="connsiteY27" fmla="*/ 508009 h 1318900"/>
                  <a:gd name="connsiteX28" fmla="*/ 454 w 1046618"/>
                  <a:gd name="connsiteY28" fmla="*/ 346722 h 1318900"/>
                  <a:gd name="connsiteX29" fmla="*/ 45244 w 1046618"/>
                  <a:gd name="connsiteY29" fmla="*/ 323147 h 1318900"/>
                  <a:gd name="connsiteX30" fmla="*/ 688182 w 1046618"/>
                  <a:gd name="connsiteY30" fmla="*/ 373154 h 1318900"/>
                  <a:gd name="connsiteX31" fmla="*/ 995363 w 1046618"/>
                  <a:gd name="connsiteY31" fmla="*/ 230279 h 1318900"/>
                  <a:gd name="connsiteX32" fmla="*/ 410056 w 1046618"/>
                  <a:gd name="connsiteY32" fmla="*/ 21 h 1318900"/>
                  <a:gd name="connsiteX33" fmla="*/ 1038227 w 1046618"/>
                  <a:gd name="connsiteY33" fmla="*/ 44478 h 1318900"/>
                  <a:gd name="connsiteX34" fmla="*/ 1044933 w 1046618"/>
                  <a:gd name="connsiteY34" fmla="*/ 177204 h 1318900"/>
                  <a:gd name="connsiteX35" fmla="*/ 692944 w 1046618"/>
                  <a:gd name="connsiteY35" fmla="*/ 344579 h 1318900"/>
                  <a:gd name="connsiteX36" fmla="*/ 329 w 1046618"/>
                  <a:gd name="connsiteY36" fmla="*/ 287719 h 1318900"/>
                  <a:gd name="connsiteX37" fmla="*/ 0 w 1046618"/>
                  <a:gd name="connsiteY37" fmla="*/ 132583 h 1318900"/>
                  <a:gd name="connsiteX38" fmla="*/ 354808 w 1046618"/>
                  <a:gd name="connsiteY38" fmla="*/ 1614 h 1318900"/>
                  <a:gd name="connsiteX39" fmla="*/ 410056 w 1046618"/>
                  <a:gd name="connsiteY39" fmla="*/ 21 h 1318900"/>
                  <a:gd name="connsiteX0" fmla="*/ 344092 w 1046618"/>
                  <a:gd name="connsiteY0" fmla="*/ 1043476 h 1319929"/>
                  <a:gd name="connsiteX1" fmla="*/ 304801 w 1046618"/>
                  <a:gd name="connsiteY1" fmla="*/ 1082767 h 1319929"/>
                  <a:gd name="connsiteX2" fmla="*/ 344092 w 1046618"/>
                  <a:gd name="connsiteY2" fmla="*/ 1122058 h 1319929"/>
                  <a:gd name="connsiteX3" fmla="*/ 383383 w 1046618"/>
                  <a:gd name="connsiteY3" fmla="*/ 1082767 h 1319929"/>
                  <a:gd name="connsiteX4" fmla="*/ 344092 w 1046618"/>
                  <a:gd name="connsiteY4" fmla="*/ 1043476 h 1319929"/>
                  <a:gd name="connsiteX5" fmla="*/ 995363 w 1046618"/>
                  <a:gd name="connsiteY5" fmla="*/ 670758 h 1319929"/>
                  <a:gd name="connsiteX6" fmla="*/ 1046124 w 1046618"/>
                  <a:gd name="connsiteY6" fmla="*/ 683449 h 1319929"/>
                  <a:gd name="connsiteX7" fmla="*/ 1042989 w 1046618"/>
                  <a:gd name="connsiteY7" fmla="*/ 1080321 h 1319929"/>
                  <a:gd name="connsiteX8" fmla="*/ 678658 w 1046618"/>
                  <a:gd name="connsiteY8" fmla="*/ 1318444 h 1319929"/>
                  <a:gd name="connsiteX9" fmla="*/ 2382 w 1046618"/>
                  <a:gd name="connsiteY9" fmla="*/ 1256532 h 1319929"/>
                  <a:gd name="connsiteX10" fmla="*/ 1387 w 1046618"/>
                  <a:gd name="connsiteY10" fmla="*/ 786710 h 1319929"/>
                  <a:gd name="connsiteX11" fmla="*/ 45244 w 1046618"/>
                  <a:gd name="connsiteY11" fmla="*/ 763626 h 1319929"/>
                  <a:gd name="connsiteX12" fmla="*/ 688182 w 1046618"/>
                  <a:gd name="connsiteY12" fmla="*/ 813633 h 1319929"/>
                  <a:gd name="connsiteX13" fmla="*/ 995363 w 1046618"/>
                  <a:gd name="connsiteY13" fmla="*/ 670758 h 1319929"/>
                  <a:gd name="connsiteX14" fmla="*/ 995363 w 1046618"/>
                  <a:gd name="connsiteY14" fmla="*/ 450519 h 1319929"/>
                  <a:gd name="connsiteX15" fmla="*/ 1046587 w 1046618"/>
                  <a:gd name="connsiteY15" fmla="*/ 463326 h 1319929"/>
                  <a:gd name="connsiteX16" fmla="*/ 1046370 w 1046618"/>
                  <a:gd name="connsiteY16" fmla="*/ 616911 h 1319929"/>
                  <a:gd name="connsiteX17" fmla="*/ 692944 w 1046618"/>
                  <a:gd name="connsiteY17" fmla="*/ 785058 h 1319929"/>
                  <a:gd name="connsiteX18" fmla="*/ 1263 w 1046618"/>
                  <a:gd name="connsiteY18" fmla="*/ 728298 h 1319929"/>
                  <a:gd name="connsiteX19" fmla="*/ 920 w 1046618"/>
                  <a:gd name="connsiteY19" fmla="*/ 566717 h 1319929"/>
                  <a:gd name="connsiteX20" fmla="*/ 45244 w 1046618"/>
                  <a:gd name="connsiteY20" fmla="*/ 543387 h 1319929"/>
                  <a:gd name="connsiteX21" fmla="*/ 688182 w 1046618"/>
                  <a:gd name="connsiteY21" fmla="*/ 593394 h 1319929"/>
                  <a:gd name="connsiteX22" fmla="*/ 995363 w 1046618"/>
                  <a:gd name="connsiteY22" fmla="*/ 450519 h 1319929"/>
                  <a:gd name="connsiteX23" fmla="*/ 995363 w 1046618"/>
                  <a:gd name="connsiteY23" fmla="*/ 230279 h 1319929"/>
                  <a:gd name="connsiteX24" fmla="*/ 1045788 w 1046618"/>
                  <a:gd name="connsiteY24" fmla="*/ 242886 h 1319929"/>
                  <a:gd name="connsiteX25" fmla="*/ 1046613 w 1046618"/>
                  <a:gd name="connsiteY25" fmla="*/ 396541 h 1319929"/>
                  <a:gd name="connsiteX26" fmla="*/ 692944 w 1046618"/>
                  <a:gd name="connsiteY26" fmla="*/ 564819 h 1319929"/>
                  <a:gd name="connsiteX27" fmla="*/ 796 w 1046618"/>
                  <a:gd name="connsiteY27" fmla="*/ 508009 h 1319929"/>
                  <a:gd name="connsiteX28" fmla="*/ 454 w 1046618"/>
                  <a:gd name="connsiteY28" fmla="*/ 346722 h 1319929"/>
                  <a:gd name="connsiteX29" fmla="*/ 45244 w 1046618"/>
                  <a:gd name="connsiteY29" fmla="*/ 323147 h 1319929"/>
                  <a:gd name="connsiteX30" fmla="*/ 688182 w 1046618"/>
                  <a:gd name="connsiteY30" fmla="*/ 373154 h 1319929"/>
                  <a:gd name="connsiteX31" fmla="*/ 995363 w 1046618"/>
                  <a:gd name="connsiteY31" fmla="*/ 230279 h 1319929"/>
                  <a:gd name="connsiteX32" fmla="*/ 410056 w 1046618"/>
                  <a:gd name="connsiteY32" fmla="*/ 21 h 1319929"/>
                  <a:gd name="connsiteX33" fmla="*/ 1038227 w 1046618"/>
                  <a:gd name="connsiteY33" fmla="*/ 44478 h 1319929"/>
                  <a:gd name="connsiteX34" fmla="*/ 1044933 w 1046618"/>
                  <a:gd name="connsiteY34" fmla="*/ 177204 h 1319929"/>
                  <a:gd name="connsiteX35" fmla="*/ 692944 w 1046618"/>
                  <a:gd name="connsiteY35" fmla="*/ 344579 h 1319929"/>
                  <a:gd name="connsiteX36" fmla="*/ 329 w 1046618"/>
                  <a:gd name="connsiteY36" fmla="*/ 287719 h 1319929"/>
                  <a:gd name="connsiteX37" fmla="*/ 0 w 1046618"/>
                  <a:gd name="connsiteY37" fmla="*/ 132583 h 1319929"/>
                  <a:gd name="connsiteX38" fmla="*/ 354808 w 1046618"/>
                  <a:gd name="connsiteY38" fmla="*/ 1614 h 1319929"/>
                  <a:gd name="connsiteX39" fmla="*/ 410056 w 1046618"/>
                  <a:gd name="connsiteY39" fmla="*/ 21 h 131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46618" h="1319929">
                    <a:moveTo>
                      <a:pt x="344092" y="1043476"/>
                    </a:moveTo>
                    <a:cubicBezTo>
                      <a:pt x="322392" y="1043476"/>
                      <a:pt x="304801" y="1061067"/>
                      <a:pt x="304801" y="1082767"/>
                    </a:cubicBezTo>
                    <a:cubicBezTo>
                      <a:pt x="304801" y="1104467"/>
                      <a:pt x="322392" y="1122058"/>
                      <a:pt x="344092" y="1122058"/>
                    </a:cubicBezTo>
                    <a:cubicBezTo>
                      <a:pt x="365792" y="1122058"/>
                      <a:pt x="383383" y="1104467"/>
                      <a:pt x="383383" y="1082767"/>
                    </a:cubicBezTo>
                    <a:cubicBezTo>
                      <a:pt x="383383" y="1061067"/>
                      <a:pt x="365792" y="1043476"/>
                      <a:pt x="344092" y="1043476"/>
                    </a:cubicBezTo>
                    <a:close/>
                    <a:moveTo>
                      <a:pt x="995363" y="670758"/>
                    </a:moveTo>
                    <a:lnTo>
                      <a:pt x="1046124" y="683449"/>
                    </a:lnTo>
                    <a:cubicBezTo>
                      <a:pt x="1045381" y="848124"/>
                      <a:pt x="1043982" y="1001176"/>
                      <a:pt x="1042989" y="1080321"/>
                    </a:cubicBezTo>
                    <a:cubicBezTo>
                      <a:pt x="861618" y="1230340"/>
                      <a:pt x="745332" y="1308920"/>
                      <a:pt x="678658" y="1318444"/>
                    </a:cubicBezTo>
                    <a:cubicBezTo>
                      <a:pt x="611984" y="1327968"/>
                      <a:pt x="230982" y="1289870"/>
                      <a:pt x="2382" y="1256532"/>
                    </a:cubicBezTo>
                    <a:cubicBezTo>
                      <a:pt x="2050" y="1099925"/>
                      <a:pt x="1719" y="943317"/>
                      <a:pt x="1387" y="786710"/>
                    </a:cubicBezTo>
                    <a:lnTo>
                      <a:pt x="45244" y="763626"/>
                    </a:lnTo>
                    <a:cubicBezTo>
                      <a:pt x="161131" y="768785"/>
                      <a:pt x="634605" y="824348"/>
                      <a:pt x="688182" y="813633"/>
                    </a:cubicBezTo>
                    <a:cubicBezTo>
                      <a:pt x="741759" y="802918"/>
                      <a:pt x="937419" y="692983"/>
                      <a:pt x="995363" y="670758"/>
                    </a:cubicBezTo>
                    <a:close/>
                    <a:moveTo>
                      <a:pt x="995363" y="450519"/>
                    </a:moveTo>
                    <a:lnTo>
                      <a:pt x="1046587" y="463326"/>
                    </a:lnTo>
                    <a:cubicBezTo>
                      <a:pt x="1046677" y="513611"/>
                      <a:pt x="1046561" y="565418"/>
                      <a:pt x="1046370" y="616911"/>
                    </a:cubicBezTo>
                    <a:cubicBezTo>
                      <a:pt x="979591" y="652948"/>
                      <a:pt x="757089" y="771231"/>
                      <a:pt x="692944" y="785058"/>
                    </a:cubicBezTo>
                    <a:cubicBezTo>
                      <a:pt x="627350" y="799198"/>
                      <a:pt x="121727" y="741037"/>
                      <a:pt x="1263" y="728298"/>
                    </a:cubicBezTo>
                    <a:cubicBezTo>
                      <a:pt x="1149" y="674438"/>
                      <a:pt x="1034" y="620577"/>
                      <a:pt x="920" y="566717"/>
                    </a:cubicBezTo>
                    <a:lnTo>
                      <a:pt x="45244" y="543387"/>
                    </a:lnTo>
                    <a:cubicBezTo>
                      <a:pt x="161131" y="548546"/>
                      <a:pt x="634605" y="604109"/>
                      <a:pt x="688182" y="593394"/>
                    </a:cubicBezTo>
                    <a:cubicBezTo>
                      <a:pt x="741759" y="582679"/>
                      <a:pt x="937419" y="472744"/>
                      <a:pt x="995363" y="450519"/>
                    </a:cubicBezTo>
                    <a:close/>
                    <a:moveTo>
                      <a:pt x="995363" y="230279"/>
                    </a:moveTo>
                    <a:lnTo>
                      <a:pt x="1045788" y="242886"/>
                    </a:lnTo>
                    <a:cubicBezTo>
                      <a:pt x="1046268" y="289278"/>
                      <a:pt x="1046518" y="341394"/>
                      <a:pt x="1046613" y="396541"/>
                    </a:cubicBezTo>
                    <a:cubicBezTo>
                      <a:pt x="980134" y="432420"/>
                      <a:pt x="757168" y="550975"/>
                      <a:pt x="692944" y="564819"/>
                    </a:cubicBezTo>
                    <a:cubicBezTo>
                      <a:pt x="627265" y="578977"/>
                      <a:pt x="120414" y="520647"/>
                      <a:pt x="796" y="508009"/>
                    </a:cubicBezTo>
                    <a:lnTo>
                      <a:pt x="454" y="346722"/>
                    </a:lnTo>
                    <a:lnTo>
                      <a:pt x="45244" y="323147"/>
                    </a:lnTo>
                    <a:cubicBezTo>
                      <a:pt x="161131" y="328306"/>
                      <a:pt x="634605" y="383869"/>
                      <a:pt x="688182" y="373154"/>
                    </a:cubicBezTo>
                    <a:cubicBezTo>
                      <a:pt x="741759" y="362439"/>
                      <a:pt x="937419" y="252504"/>
                      <a:pt x="995363" y="230279"/>
                    </a:cubicBezTo>
                    <a:close/>
                    <a:moveTo>
                      <a:pt x="410056" y="21"/>
                    </a:moveTo>
                    <a:cubicBezTo>
                      <a:pt x="582528" y="938"/>
                      <a:pt x="1026420" y="31976"/>
                      <a:pt x="1038227" y="44478"/>
                    </a:cubicBezTo>
                    <a:cubicBezTo>
                      <a:pt x="1041544" y="47990"/>
                      <a:pt x="1043686" y="98988"/>
                      <a:pt x="1044933" y="177204"/>
                    </a:cubicBezTo>
                    <a:cubicBezTo>
                      <a:pt x="976462" y="214131"/>
                      <a:pt x="756637" y="330849"/>
                      <a:pt x="692944" y="344579"/>
                    </a:cubicBezTo>
                    <a:cubicBezTo>
                      <a:pt x="627179" y="358755"/>
                      <a:pt x="119089" y="300254"/>
                      <a:pt x="329" y="287719"/>
                    </a:cubicBezTo>
                    <a:cubicBezTo>
                      <a:pt x="741" y="236006"/>
                      <a:pt x="439" y="184295"/>
                      <a:pt x="0" y="132583"/>
                    </a:cubicBezTo>
                    <a:cubicBezTo>
                      <a:pt x="186531" y="59954"/>
                      <a:pt x="262733" y="11536"/>
                      <a:pt x="354808" y="1614"/>
                    </a:cubicBezTo>
                    <a:cubicBezTo>
                      <a:pt x="366318" y="374"/>
                      <a:pt x="385417" y="-110"/>
                      <a:pt x="410056" y="2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19" fontAlgn="base"/>
                <a:endParaRPr lang="en-US" kern="0" dirty="0" err="1">
                  <a:solidFill>
                    <a:srgbClr val="505050"/>
                  </a:solidFill>
                  <a:ea typeface="Segoe UI" pitchFamily="34" charset="0"/>
                  <a:cs typeface="Segoe UI" pitchFamily="34" charset="0"/>
                </a:endParaRPr>
              </a:p>
            </p:txBody>
          </p:sp>
        </p:grpSp>
        <p:grpSp>
          <p:nvGrpSpPr>
            <p:cNvPr id="226" name="Group 225"/>
            <p:cNvGrpSpPr/>
            <p:nvPr/>
          </p:nvGrpSpPr>
          <p:grpSpPr>
            <a:xfrm>
              <a:off x="5738239" y="4062613"/>
              <a:ext cx="298594" cy="269367"/>
              <a:chOff x="1302898" y="1640683"/>
              <a:chExt cx="1201027" cy="1083468"/>
            </a:xfrm>
          </p:grpSpPr>
          <p:sp>
            <p:nvSpPr>
              <p:cNvPr id="281" name="Freeform 280"/>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2"/>
              </a:solidFill>
              <a:ln w="9525" cap="flat" cmpd="sng" algn="ctr">
                <a:noFill/>
                <a:prstDash val="solid"/>
              </a:ln>
              <a:effectLst/>
            </p:spPr>
            <p:txBody>
              <a:bodyPr vert="horz" wrap="square" lIns="91422" tIns="45711" rIns="91422" bIns="45711" numCol="1" rtlCol="0" anchor="ctr" anchorCtr="0" compatLnSpc="1">
                <a:prstTxWarp prst="textNoShape">
                  <a:avLst/>
                </a:prstTxWarp>
              </a:bodyPr>
              <a:lstStyle/>
              <a:p>
                <a:pPr algn="ctr" defTabSz="914019" fontAlgn="base">
                  <a:defRPr/>
                </a:pPr>
                <a:endParaRPr lang="en-US" sz="2200" kern="0" dirty="0">
                  <a:solidFill>
                    <a:srgbClr val="505050"/>
                  </a:solidFill>
                </a:endParaRPr>
              </a:p>
            </p:txBody>
          </p:sp>
          <p:sp>
            <p:nvSpPr>
              <p:cNvPr id="282" name="Freeform 281"/>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2"/>
              </a:solidFill>
              <a:ln w="9525" cap="flat" cmpd="sng" algn="ctr">
                <a:noFill/>
                <a:prstDash val="solid"/>
              </a:ln>
              <a:effectLst/>
            </p:spPr>
            <p:txBody>
              <a:bodyPr vert="horz" wrap="square" lIns="91422" tIns="45711" rIns="91422" bIns="45711" numCol="1" rtlCol="0" anchor="ctr" anchorCtr="0" compatLnSpc="1">
                <a:prstTxWarp prst="textNoShape">
                  <a:avLst/>
                </a:prstTxWarp>
              </a:bodyPr>
              <a:lstStyle/>
              <a:p>
                <a:pPr algn="ctr" defTabSz="914019" fontAlgn="base">
                  <a:defRPr/>
                </a:pPr>
                <a:endParaRPr lang="en-US" sz="2200" kern="0" dirty="0">
                  <a:solidFill>
                    <a:srgbClr val="505050"/>
                  </a:solidFill>
                </a:endParaRPr>
              </a:p>
            </p:txBody>
          </p:sp>
          <p:sp>
            <p:nvSpPr>
              <p:cNvPr id="283" name="Freeform 282"/>
              <p:cNvSpPr/>
              <p:nvPr/>
            </p:nvSpPr>
            <p:spPr>
              <a:xfrm>
                <a:off x="1927971" y="1866901"/>
                <a:ext cx="377517" cy="607695"/>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2"/>
              </a:solidFill>
              <a:ln w="9525" cap="flat" cmpd="sng" algn="ctr">
                <a:noFill/>
                <a:prstDash val="solid"/>
              </a:ln>
              <a:effectLst/>
            </p:spPr>
            <p:txBody>
              <a:bodyPr vert="horz" wrap="square" lIns="91422" tIns="45711" rIns="91422" bIns="45711" numCol="1" rtlCol="0" anchor="ctr" anchorCtr="0" compatLnSpc="1">
                <a:prstTxWarp prst="textNoShape">
                  <a:avLst/>
                </a:prstTxWarp>
              </a:bodyPr>
              <a:lstStyle/>
              <a:p>
                <a:pPr algn="ctr" defTabSz="914019" fontAlgn="base">
                  <a:defRPr/>
                </a:pPr>
                <a:endParaRPr lang="en-US" sz="2200" kern="0" dirty="0">
                  <a:solidFill>
                    <a:srgbClr val="505050"/>
                  </a:solidFill>
                </a:endParaRPr>
              </a:p>
            </p:txBody>
          </p:sp>
          <p:sp>
            <p:nvSpPr>
              <p:cNvPr id="284" name="Freeform 283"/>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2"/>
              </a:solidFill>
              <a:ln w="9525" cap="flat" cmpd="sng" algn="ctr">
                <a:noFill/>
                <a:prstDash val="solid"/>
              </a:ln>
              <a:effectLst/>
            </p:spPr>
            <p:txBody>
              <a:bodyPr vert="horz" wrap="square" lIns="91422" tIns="45711" rIns="91422" bIns="45711" numCol="1" rtlCol="0" anchor="ctr" anchorCtr="0" compatLnSpc="1">
                <a:prstTxWarp prst="textNoShape">
                  <a:avLst/>
                </a:prstTxWarp>
              </a:bodyPr>
              <a:lstStyle/>
              <a:p>
                <a:pPr algn="ctr" defTabSz="914019" fontAlgn="base">
                  <a:defRPr/>
                </a:pPr>
                <a:endParaRPr lang="en-US" sz="2200" kern="0" dirty="0">
                  <a:solidFill>
                    <a:srgbClr val="505050"/>
                  </a:solidFill>
                </a:endParaRPr>
              </a:p>
            </p:txBody>
          </p:sp>
          <p:sp>
            <p:nvSpPr>
              <p:cNvPr id="285" name="Freeform 284"/>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9525">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19" fontAlgn="base"/>
                <a:endParaRPr lang="en-US" kern="0" dirty="0" err="1">
                  <a:solidFill>
                    <a:srgbClr val="505050"/>
                  </a:solidFill>
                  <a:ea typeface="Segoe UI" pitchFamily="34" charset="0"/>
                  <a:cs typeface="Segoe UI" pitchFamily="34" charset="0"/>
                </a:endParaRPr>
              </a:p>
            </p:txBody>
          </p:sp>
        </p:grpSp>
        <p:cxnSp>
          <p:nvCxnSpPr>
            <p:cNvPr id="227" name="Straight Connector 198"/>
            <p:cNvCxnSpPr>
              <a:endCxn id="214" idx="1"/>
            </p:cNvCxnSpPr>
            <p:nvPr/>
          </p:nvCxnSpPr>
          <p:spPr>
            <a:xfrm rot="16200000" flipH="1">
              <a:off x="2000252" y="3423681"/>
              <a:ext cx="3520212" cy="384366"/>
            </a:xfrm>
            <a:prstGeom prst="bentConnector2">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213" idx="1"/>
            </p:cNvCxnSpPr>
            <p:nvPr/>
          </p:nvCxnSpPr>
          <p:spPr>
            <a:xfrm flipH="1" flipV="1">
              <a:off x="3568175" y="4982796"/>
              <a:ext cx="38436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216" idx="1"/>
            </p:cNvCxnSpPr>
            <p:nvPr/>
          </p:nvCxnSpPr>
          <p:spPr>
            <a:xfrm flipH="1" flipV="1">
              <a:off x="3568175" y="4590187"/>
              <a:ext cx="38436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stCxn id="217" idx="1"/>
            </p:cNvCxnSpPr>
            <p:nvPr/>
          </p:nvCxnSpPr>
          <p:spPr>
            <a:xfrm flipH="1" flipV="1">
              <a:off x="3568175" y="4197296"/>
              <a:ext cx="38436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212" idx="1"/>
            </p:cNvCxnSpPr>
            <p:nvPr/>
          </p:nvCxnSpPr>
          <p:spPr>
            <a:xfrm flipH="1" flipV="1">
              <a:off x="3568175" y="3804406"/>
              <a:ext cx="38436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11" idx="1"/>
            </p:cNvCxnSpPr>
            <p:nvPr/>
          </p:nvCxnSpPr>
          <p:spPr>
            <a:xfrm flipH="1" flipV="1">
              <a:off x="3568175" y="3411515"/>
              <a:ext cx="38436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210" idx="1"/>
            </p:cNvCxnSpPr>
            <p:nvPr/>
          </p:nvCxnSpPr>
          <p:spPr>
            <a:xfrm flipH="1" flipV="1">
              <a:off x="3568175" y="3018625"/>
              <a:ext cx="38436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209" idx="1"/>
            </p:cNvCxnSpPr>
            <p:nvPr/>
          </p:nvCxnSpPr>
          <p:spPr>
            <a:xfrm flipH="1" flipV="1">
              <a:off x="3568175" y="2625735"/>
              <a:ext cx="38436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08" idx="1"/>
            </p:cNvCxnSpPr>
            <p:nvPr/>
          </p:nvCxnSpPr>
          <p:spPr>
            <a:xfrm flipH="1" flipV="1">
              <a:off x="3568175" y="2232844"/>
              <a:ext cx="384366"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6" name="Group 235"/>
            <p:cNvGrpSpPr/>
            <p:nvPr/>
          </p:nvGrpSpPr>
          <p:grpSpPr>
            <a:xfrm rot="16200000">
              <a:off x="3683826" y="2154487"/>
              <a:ext cx="158826" cy="156714"/>
              <a:chOff x="3011095" y="2014387"/>
              <a:chExt cx="196880" cy="194259"/>
            </a:xfrm>
          </p:grpSpPr>
          <p:sp>
            <p:nvSpPr>
              <p:cNvPr id="277" name="Oval 276"/>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278" name="Group 277"/>
              <p:cNvGrpSpPr/>
              <p:nvPr/>
            </p:nvGrpSpPr>
            <p:grpSpPr>
              <a:xfrm rot="5400000">
                <a:off x="3059778" y="2072247"/>
                <a:ext cx="99512" cy="78540"/>
                <a:chOff x="4921775" y="2768309"/>
                <a:chExt cx="627603" cy="488750"/>
              </a:xfrm>
              <a:solidFill>
                <a:schemeClr val="accent1"/>
              </a:solidFill>
              <a:effectLst/>
            </p:grpSpPr>
            <p:sp>
              <p:nvSpPr>
                <p:cNvPr id="279" name="Rectangle 278"/>
                <p:cNvSpPr/>
                <p:nvPr/>
              </p:nvSpPr>
              <p:spPr>
                <a:xfrm>
                  <a:off x="4921775" y="2909388"/>
                  <a:ext cx="564064" cy="20660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280" name="L-Shape 279"/>
                <p:cNvSpPr/>
                <p:nvPr/>
              </p:nvSpPr>
              <p:spPr>
                <a:xfrm rot="13500000">
                  <a:off x="5060629" y="2768310"/>
                  <a:ext cx="488750" cy="488748"/>
                </a:xfrm>
                <a:prstGeom prst="corner">
                  <a:avLst>
                    <a:gd name="adj1" fmla="val 26557"/>
                    <a:gd name="adj2" fmla="val 30198"/>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237" name="Group 236"/>
            <p:cNvGrpSpPr/>
            <p:nvPr/>
          </p:nvGrpSpPr>
          <p:grpSpPr>
            <a:xfrm rot="16200000">
              <a:off x="3683826" y="2547379"/>
              <a:ext cx="158826" cy="156714"/>
              <a:chOff x="3011095" y="2014387"/>
              <a:chExt cx="196880" cy="194259"/>
            </a:xfrm>
          </p:grpSpPr>
          <p:sp>
            <p:nvSpPr>
              <p:cNvPr id="273" name="Oval 272"/>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274" name="Group 273"/>
              <p:cNvGrpSpPr/>
              <p:nvPr/>
            </p:nvGrpSpPr>
            <p:grpSpPr>
              <a:xfrm rot="5400000">
                <a:off x="3059778" y="2072247"/>
                <a:ext cx="99512" cy="78540"/>
                <a:chOff x="4921775" y="2768309"/>
                <a:chExt cx="627603" cy="488750"/>
              </a:xfrm>
              <a:solidFill>
                <a:schemeClr val="accent1"/>
              </a:solidFill>
              <a:effectLst/>
            </p:grpSpPr>
            <p:sp>
              <p:nvSpPr>
                <p:cNvPr id="275" name="Rectangle 274"/>
                <p:cNvSpPr/>
                <p:nvPr/>
              </p:nvSpPr>
              <p:spPr>
                <a:xfrm>
                  <a:off x="4921775" y="2909388"/>
                  <a:ext cx="564064" cy="20660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276" name="L-Shape 275"/>
                <p:cNvSpPr/>
                <p:nvPr/>
              </p:nvSpPr>
              <p:spPr>
                <a:xfrm rot="13500000">
                  <a:off x="5060629" y="2768310"/>
                  <a:ext cx="488750" cy="488748"/>
                </a:xfrm>
                <a:prstGeom prst="corner">
                  <a:avLst>
                    <a:gd name="adj1" fmla="val 26557"/>
                    <a:gd name="adj2" fmla="val 30198"/>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238" name="Group 237"/>
            <p:cNvGrpSpPr/>
            <p:nvPr/>
          </p:nvGrpSpPr>
          <p:grpSpPr>
            <a:xfrm rot="16200000">
              <a:off x="3683826" y="2940269"/>
              <a:ext cx="158826" cy="156714"/>
              <a:chOff x="3011095" y="2014387"/>
              <a:chExt cx="196880" cy="194259"/>
            </a:xfrm>
          </p:grpSpPr>
          <p:sp>
            <p:nvSpPr>
              <p:cNvPr id="269" name="Oval 268"/>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270" name="Group 269"/>
              <p:cNvGrpSpPr/>
              <p:nvPr/>
            </p:nvGrpSpPr>
            <p:grpSpPr>
              <a:xfrm rot="5400000">
                <a:off x="3059778" y="2072247"/>
                <a:ext cx="99512" cy="78540"/>
                <a:chOff x="4921775" y="2768309"/>
                <a:chExt cx="627603" cy="488750"/>
              </a:xfrm>
              <a:solidFill>
                <a:schemeClr val="accent1"/>
              </a:solidFill>
              <a:effectLst/>
            </p:grpSpPr>
            <p:sp>
              <p:nvSpPr>
                <p:cNvPr id="271" name="Rectangle 270"/>
                <p:cNvSpPr/>
                <p:nvPr/>
              </p:nvSpPr>
              <p:spPr>
                <a:xfrm>
                  <a:off x="4921775" y="2909388"/>
                  <a:ext cx="564064" cy="20660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272" name="L-Shape 271"/>
                <p:cNvSpPr/>
                <p:nvPr/>
              </p:nvSpPr>
              <p:spPr>
                <a:xfrm rot="13500000">
                  <a:off x="5060629" y="2768310"/>
                  <a:ext cx="488750" cy="488748"/>
                </a:xfrm>
                <a:prstGeom prst="corner">
                  <a:avLst>
                    <a:gd name="adj1" fmla="val 26557"/>
                    <a:gd name="adj2" fmla="val 30198"/>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239" name="Group 238"/>
            <p:cNvGrpSpPr/>
            <p:nvPr/>
          </p:nvGrpSpPr>
          <p:grpSpPr>
            <a:xfrm rot="16200000">
              <a:off x="3683826" y="3333159"/>
              <a:ext cx="158826" cy="156714"/>
              <a:chOff x="3011095" y="2014387"/>
              <a:chExt cx="196880" cy="194259"/>
            </a:xfrm>
          </p:grpSpPr>
          <p:sp>
            <p:nvSpPr>
              <p:cNvPr id="265" name="Oval 264"/>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266" name="Group 265"/>
              <p:cNvGrpSpPr/>
              <p:nvPr/>
            </p:nvGrpSpPr>
            <p:grpSpPr>
              <a:xfrm rot="5400000">
                <a:off x="3059778" y="2072247"/>
                <a:ext cx="99512" cy="78540"/>
                <a:chOff x="4921775" y="2768309"/>
                <a:chExt cx="627603" cy="488750"/>
              </a:xfrm>
              <a:solidFill>
                <a:schemeClr val="accent1"/>
              </a:solidFill>
              <a:effectLst/>
            </p:grpSpPr>
            <p:sp>
              <p:nvSpPr>
                <p:cNvPr id="267" name="Rectangle 266"/>
                <p:cNvSpPr/>
                <p:nvPr/>
              </p:nvSpPr>
              <p:spPr>
                <a:xfrm>
                  <a:off x="4921775" y="2909388"/>
                  <a:ext cx="564064" cy="20660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268" name="L-Shape 267"/>
                <p:cNvSpPr/>
                <p:nvPr/>
              </p:nvSpPr>
              <p:spPr>
                <a:xfrm rot="13500000">
                  <a:off x="5060629" y="2768310"/>
                  <a:ext cx="488750" cy="488748"/>
                </a:xfrm>
                <a:prstGeom prst="corner">
                  <a:avLst>
                    <a:gd name="adj1" fmla="val 26557"/>
                    <a:gd name="adj2" fmla="val 30198"/>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240" name="Group 239"/>
            <p:cNvGrpSpPr/>
            <p:nvPr/>
          </p:nvGrpSpPr>
          <p:grpSpPr>
            <a:xfrm rot="16200000">
              <a:off x="3683826" y="3726049"/>
              <a:ext cx="158826" cy="156714"/>
              <a:chOff x="3011095" y="2014387"/>
              <a:chExt cx="196880" cy="194259"/>
            </a:xfrm>
          </p:grpSpPr>
          <p:sp>
            <p:nvSpPr>
              <p:cNvPr id="261" name="Oval 260"/>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262" name="Group 261"/>
              <p:cNvGrpSpPr/>
              <p:nvPr/>
            </p:nvGrpSpPr>
            <p:grpSpPr>
              <a:xfrm rot="5400000">
                <a:off x="3059778" y="2072247"/>
                <a:ext cx="99512" cy="78540"/>
                <a:chOff x="4921775" y="2768309"/>
                <a:chExt cx="627603" cy="488750"/>
              </a:xfrm>
              <a:solidFill>
                <a:schemeClr val="accent1"/>
              </a:solidFill>
              <a:effectLst/>
            </p:grpSpPr>
            <p:sp>
              <p:nvSpPr>
                <p:cNvPr id="263" name="Rectangle 262"/>
                <p:cNvSpPr/>
                <p:nvPr/>
              </p:nvSpPr>
              <p:spPr>
                <a:xfrm>
                  <a:off x="4921775" y="2909388"/>
                  <a:ext cx="564064" cy="20660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264" name="L-Shape 263"/>
                <p:cNvSpPr/>
                <p:nvPr/>
              </p:nvSpPr>
              <p:spPr>
                <a:xfrm rot="13500000">
                  <a:off x="5060629" y="2768310"/>
                  <a:ext cx="488750" cy="488748"/>
                </a:xfrm>
                <a:prstGeom prst="corner">
                  <a:avLst>
                    <a:gd name="adj1" fmla="val 26557"/>
                    <a:gd name="adj2" fmla="val 30198"/>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241" name="Group 240"/>
            <p:cNvGrpSpPr/>
            <p:nvPr/>
          </p:nvGrpSpPr>
          <p:grpSpPr>
            <a:xfrm rot="16200000">
              <a:off x="3683826" y="4118939"/>
              <a:ext cx="158826" cy="156714"/>
              <a:chOff x="3011095" y="2014387"/>
              <a:chExt cx="196880" cy="194259"/>
            </a:xfrm>
          </p:grpSpPr>
          <p:sp>
            <p:nvSpPr>
              <p:cNvPr id="257" name="Oval 256"/>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258" name="Group 257"/>
              <p:cNvGrpSpPr/>
              <p:nvPr/>
            </p:nvGrpSpPr>
            <p:grpSpPr>
              <a:xfrm rot="5400000">
                <a:off x="3059778" y="2072247"/>
                <a:ext cx="99512" cy="78540"/>
                <a:chOff x="4921775" y="2768309"/>
                <a:chExt cx="627603" cy="488750"/>
              </a:xfrm>
              <a:solidFill>
                <a:schemeClr val="accent1"/>
              </a:solidFill>
              <a:effectLst/>
            </p:grpSpPr>
            <p:sp>
              <p:nvSpPr>
                <p:cNvPr id="259" name="Rectangle 258"/>
                <p:cNvSpPr/>
                <p:nvPr/>
              </p:nvSpPr>
              <p:spPr>
                <a:xfrm>
                  <a:off x="4921775" y="2909388"/>
                  <a:ext cx="564064" cy="20660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260" name="L-Shape 259"/>
                <p:cNvSpPr/>
                <p:nvPr/>
              </p:nvSpPr>
              <p:spPr>
                <a:xfrm rot="13500000">
                  <a:off x="5060629" y="2768310"/>
                  <a:ext cx="488750" cy="488748"/>
                </a:xfrm>
                <a:prstGeom prst="corner">
                  <a:avLst>
                    <a:gd name="adj1" fmla="val 26557"/>
                    <a:gd name="adj2" fmla="val 30198"/>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242" name="Group 241"/>
            <p:cNvGrpSpPr/>
            <p:nvPr/>
          </p:nvGrpSpPr>
          <p:grpSpPr>
            <a:xfrm rot="16200000">
              <a:off x="3683826" y="4511830"/>
              <a:ext cx="158826" cy="156714"/>
              <a:chOff x="3011095" y="2014387"/>
              <a:chExt cx="196880" cy="194259"/>
            </a:xfrm>
          </p:grpSpPr>
          <p:sp>
            <p:nvSpPr>
              <p:cNvPr id="253" name="Oval 252"/>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254" name="Group 253"/>
              <p:cNvGrpSpPr/>
              <p:nvPr/>
            </p:nvGrpSpPr>
            <p:grpSpPr>
              <a:xfrm rot="5400000">
                <a:off x="3059778" y="2072247"/>
                <a:ext cx="99512" cy="78540"/>
                <a:chOff x="4921775" y="2768309"/>
                <a:chExt cx="627603" cy="488750"/>
              </a:xfrm>
              <a:solidFill>
                <a:schemeClr val="accent1"/>
              </a:solidFill>
              <a:effectLst/>
            </p:grpSpPr>
            <p:sp>
              <p:nvSpPr>
                <p:cNvPr id="255" name="Rectangle 254"/>
                <p:cNvSpPr/>
                <p:nvPr/>
              </p:nvSpPr>
              <p:spPr>
                <a:xfrm>
                  <a:off x="4921775" y="2909388"/>
                  <a:ext cx="564064" cy="20660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256" name="L-Shape 255"/>
                <p:cNvSpPr/>
                <p:nvPr/>
              </p:nvSpPr>
              <p:spPr>
                <a:xfrm rot="13500000">
                  <a:off x="5060629" y="2768310"/>
                  <a:ext cx="488750" cy="488748"/>
                </a:xfrm>
                <a:prstGeom prst="corner">
                  <a:avLst>
                    <a:gd name="adj1" fmla="val 26557"/>
                    <a:gd name="adj2" fmla="val 30198"/>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243" name="Group 242"/>
            <p:cNvGrpSpPr/>
            <p:nvPr/>
          </p:nvGrpSpPr>
          <p:grpSpPr>
            <a:xfrm rot="16200000">
              <a:off x="3683826" y="4904440"/>
              <a:ext cx="158826" cy="156714"/>
              <a:chOff x="3011095" y="2014387"/>
              <a:chExt cx="196880" cy="194259"/>
            </a:xfrm>
          </p:grpSpPr>
          <p:sp>
            <p:nvSpPr>
              <p:cNvPr id="249" name="Oval 248"/>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250" name="Group 249"/>
              <p:cNvGrpSpPr/>
              <p:nvPr/>
            </p:nvGrpSpPr>
            <p:grpSpPr>
              <a:xfrm rot="5400000">
                <a:off x="3059778" y="2072247"/>
                <a:ext cx="99512" cy="78540"/>
                <a:chOff x="4921775" y="2768309"/>
                <a:chExt cx="627603" cy="488750"/>
              </a:xfrm>
              <a:solidFill>
                <a:schemeClr val="accent1"/>
              </a:solidFill>
              <a:effectLst/>
            </p:grpSpPr>
            <p:sp>
              <p:nvSpPr>
                <p:cNvPr id="251" name="Rectangle 250"/>
                <p:cNvSpPr/>
                <p:nvPr/>
              </p:nvSpPr>
              <p:spPr>
                <a:xfrm>
                  <a:off x="4921775" y="2909388"/>
                  <a:ext cx="564064" cy="20660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252" name="L-Shape 251"/>
                <p:cNvSpPr/>
                <p:nvPr/>
              </p:nvSpPr>
              <p:spPr>
                <a:xfrm rot="13500000">
                  <a:off x="5060629" y="2768310"/>
                  <a:ext cx="488750" cy="488748"/>
                </a:xfrm>
                <a:prstGeom prst="corner">
                  <a:avLst>
                    <a:gd name="adj1" fmla="val 26557"/>
                    <a:gd name="adj2" fmla="val 30198"/>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244" name="Group 243"/>
            <p:cNvGrpSpPr/>
            <p:nvPr/>
          </p:nvGrpSpPr>
          <p:grpSpPr>
            <a:xfrm rot="16200000">
              <a:off x="3683826" y="5297613"/>
              <a:ext cx="158826" cy="156714"/>
              <a:chOff x="3011095" y="2014387"/>
              <a:chExt cx="196880" cy="194259"/>
            </a:xfrm>
          </p:grpSpPr>
          <p:sp>
            <p:nvSpPr>
              <p:cNvPr id="245" name="Oval 244"/>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246" name="Group 245"/>
              <p:cNvGrpSpPr/>
              <p:nvPr/>
            </p:nvGrpSpPr>
            <p:grpSpPr>
              <a:xfrm rot="5400000">
                <a:off x="3059778" y="2072247"/>
                <a:ext cx="99512" cy="78540"/>
                <a:chOff x="4921775" y="2768309"/>
                <a:chExt cx="627603" cy="488750"/>
              </a:xfrm>
              <a:solidFill>
                <a:schemeClr val="accent1"/>
              </a:solidFill>
              <a:effectLst/>
            </p:grpSpPr>
            <p:sp>
              <p:nvSpPr>
                <p:cNvPr id="247" name="Rectangle 246"/>
                <p:cNvSpPr/>
                <p:nvPr/>
              </p:nvSpPr>
              <p:spPr>
                <a:xfrm>
                  <a:off x="4921775" y="2909388"/>
                  <a:ext cx="564064" cy="20660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248" name="L-Shape 247"/>
                <p:cNvSpPr/>
                <p:nvPr/>
              </p:nvSpPr>
              <p:spPr>
                <a:xfrm rot="13500000">
                  <a:off x="5060629" y="2768310"/>
                  <a:ext cx="488750" cy="488748"/>
                </a:xfrm>
                <a:prstGeom prst="corner">
                  <a:avLst>
                    <a:gd name="adj1" fmla="val 26557"/>
                    <a:gd name="adj2" fmla="val 30198"/>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grpSp>
        <p:nvGrpSpPr>
          <p:cNvPr id="293" name="Group 292"/>
          <p:cNvGrpSpPr/>
          <p:nvPr/>
        </p:nvGrpSpPr>
        <p:grpSpPr>
          <a:xfrm>
            <a:off x="6194865" y="1590265"/>
            <a:ext cx="2916523" cy="4551958"/>
            <a:chOff x="6327449" y="1403036"/>
            <a:chExt cx="2651761" cy="4138731"/>
          </a:xfrm>
        </p:grpSpPr>
        <p:sp>
          <p:nvSpPr>
            <p:cNvPr id="294" name="Rectangle 293"/>
            <p:cNvSpPr/>
            <p:nvPr/>
          </p:nvSpPr>
          <p:spPr bwMode="auto">
            <a:xfrm>
              <a:off x="6327449" y="1403036"/>
              <a:ext cx="2651760" cy="389988"/>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91" fontAlgn="base"/>
              <a:r>
                <a:rPr lang="en-US" sz="1600" kern="0" dirty="0">
                  <a:solidFill>
                    <a:srgbClr val="505050"/>
                  </a:solidFill>
                  <a:latin typeface="Segoe UI Semibold" panose="020B0702040204020203" pitchFamily="34" charset="0"/>
                  <a:ea typeface="Segoe UI" pitchFamily="34" charset="0"/>
                  <a:cs typeface="Segoe UI" pitchFamily="34" charset="0"/>
                </a:rPr>
                <a:t>Platform as a Service</a:t>
              </a:r>
            </a:p>
          </p:txBody>
        </p:sp>
        <p:sp>
          <p:nvSpPr>
            <p:cNvPr id="295" name="Rectangle 294"/>
            <p:cNvSpPr/>
            <p:nvPr/>
          </p:nvSpPr>
          <p:spPr bwMode="auto">
            <a:xfrm>
              <a:off x="6830369" y="2067047"/>
              <a:ext cx="2148840" cy="33159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Applications</a:t>
              </a:r>
            </a:p>
          </p:txBody>
        </p:sp>
        <p:sp>
          <p:nvSpPr>
            <p:cNvPr id="296" name="Rectangle 295"/>
            <p:cNvSpPr/>
            <p:nvPr/>
          </p:nvSpPr>
          <p:spPr bwMode="auto">
            <a:xfrm>
              <a:off x="6830369" y="2459938"/>
              <a:ext cx="2148840" cy="331595"/>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Data</a:t>
              </a:r>
            </a:p>
          </p:txBody>
        </p:sp>
        <p:sp>
          <p:nvSpPr>
            <p:cNvPr id="297" name="Rectangle 296"/>
            <p:cNvSpPr/>
            <p:nvPr/>
          </p:nvSpPr>
          <p:spPr bwMode="auto">
            <a:xfrm>
              <a:off x="6830369" y="2852828"/>
              <a:ext cx="2148840" cy="331595"/>
            </a:xfrm>
            <a:prstGeom prst="rect">
              <a:avLst/>
            </a:prstGeom>
            <a:solidFill>
              <a:schemeClr val="bg1">
                <a:lumMod val="8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Runtime</a:t>
              </a:r>
            </a:p>
          </p:txBody>
        </p:sp>
        <p:sp>
          <p:nvSpPr>
            <p:cNvPr id="298" name="Rectangle 297"/>
            <p:cNvSpPr/>
            <p:nvPr/>
          </p:nvSpPr>
          <p:spPr bwMode="auto">
            <a:xfrm>
              <a:off x="6830369" y="3245718"/>
              <a:ext cx="2148840" cy="331595"/>
            </a:xfrm>
            <a:prstGeom prst="rect">
              <a:avLst/>
            </a:prstGeom>
            <a:solidFill>
              <a:schemeClr val="bg1">
                <a:lumMod val="8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Middleware</a:t>
              </a:r>
            </a:p>
          </p:txBody>
        </p:sp>
        <p:sp>
          <p:nvSpPr>
            <p:cNvPr id="299" name="Rectangle 298"/>
            <p:cNvSpPr/>
            <p:nvPr/>
          </p:nvSpPr>
          <p:spPr bwMode="auto">
            <a:xfrm>
              <a:off x="6830369" y="3638609"/>
              <a:ext cx="2148840" cy="331595"/>
            </a:xfrm>
            <a:prstGeom prst="rect">
              <a:avLst/>
            </a:prstGeom>
            <a:solidFill>
              <a:schemeClr val="bg1">
                <a:lumMod val="8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OS</a:t>
              </a:r>
            </a:p>
          </p:txBody>
        </p:sp>
        <p:sp>
          <p:nvSpPr>
            <p:cNvPr id="300" name="Rectangle 299"/>
            <p:cNvSpPr/>
            <p:nvPr/>
          </p:nvSpPr>
          <p:spPr bwMode="auto">
            <a:xfrm>
              <a:off x="6830369" y="4031499"/>
              <a:ext cx="2148840" cy="331595"/>
            </a:xfrm>
            <a:prstGeom prst="rect">
              <a:avLst/>
            </a:prstGeom>
            <a:solidFill>
              <a:schemeClr val="bg1">
                <a:lumMod val="8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Virtualizations</a:t>
              </a:r>
            </a:p>
          </p:txBody>
        </p:sp>
        <p:sp>
          <p:nvSpPr>
            <p:cNvPr id="301" name="Rectangle 300"/>
            <p:cNvSpPr/>
            <p:nvPr/>
          </p:nvSpPr>
          <p:spPr bwMode="auto">
            <a:xfrm>
              <a:off x="6830369" y="4424390"/>
              <a:ext cx="2148840" cy="331595"/>
            </a:xfrm>
            <a:prstGeom prst="rect">
              <a:avLst/>
            </a:prstGeom>
            <a:solidFill>
              <a:schemeClr val="bg1">
                <a:lumMod val="8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Servers </a:t>
              </a:r>
            </a:p>
          </p:txBody>
        </p:sp>
        <p:sp>
          <p:nvSpPr>
            <p:cNvPr id="302" name="Rectangle 301"/>
            <p:cNvSpPr/>
            <p:nvPr/>
          </p:nvSpPr>
          <p:spPr bwMode="auto">
            <a:xfrm>
              <a:off x="6830369" y="4816999"/>
              <a:ext cx="2148840" cy="331595"/>
            </a:xfrm>
            <a:prstGeom prst="rect">
              <a:avLst/>
            </a:prstGeom>
            <a:solidFill>
              <a:schemeClr val="bg1">
                <a:lumMod val="8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Storage</a:t>
              </a:r>
            </a:p>
          </p:txBody>
        </p:sp>
        <p:sp>
          <p:nvSpPr>
            <p:cNvPr id="303" name="Rectangle 302"/>
            <p:cNvSpPr/>
            <p:nvPr/>
          </p:nvSpPr>
          <p:spPr bwMode="auto">
            <a:xfrm>
              <a:off x="6830369" y="5210172"/>
              <a:ext cx="2148840" cy="331595"/>
            </a:xfrm>
            <a:prstGeom prst="rect">
              <a:avLst/>
            </a:prstGeom>
            <a:solidFill>
              <a:schemeClr val="bg1">
                <a:lumMod val="8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Networking</a:t>
              </a:r>
            </a:p>
          </p:txBody>
        </p:sp>
        <p:sp>
          <p:nvSpPr>
            <p:cNvPr id="304" name="Freeform 303"/>
            <p:cNvSpPr/>
            <p:nvPr/>
          </p:nvSpPr>
          <p:spPr bwMode="auto">
            <a:xfrm>
              <a:off x="8655960" y="2136977"/>
              <a:ext cx="258701" cy="191735"/>
            </a:xfrm>
            <a:custGeom>
              <a:avLst/>
              <a:gdLst>
                <a:gd name="connsiteX0" fmla="*/ 414146 w 686820"/>
                <a:gd name="connsiteY0" fmla="*/ 295220 h 532856"/>
                <a:gd name="connsiteX1" fmla="*/ 391723 w 686820"/>
                <a:gd name="connsiteY1" fmla="*/ 295618 h 532856"/>
                <a:gd name="connsiteX2" fmla="*/ 376546 w 686820"/>
                <a:gd name="connsiteY2" fmla="*/ 334177 h 532856"/>
                <a:gd name="connsiteX3" fmla="*/ 415105 w 686820"/>
                <a:gd name="connsiteY3" fmla="*/ 349354 h 532856"/>
                <a:gd name="connsiteX4" fmla="*/ 430282 w 686820"/>
                <a:gd name="connsiteY4" fmla="*/ 310795 h 532856"/>
                <a:gd name="connsiteX5" fmla="*/ 414146 w 686820"/>
                <a:gd name="connsiteY5" fmla="*/ 295220 h 532856"/>
                <a:gd name="connsiteX6" fmla="*/ 402912 w 686820"/>
                <a:gd name="connsiteY6" fmla="*/ 275655 h 532856"/>
                <a:gd name="connsiteX7" fmla="*/ 446347 w 686820"/>
                <a:gd name="connsiteY7" fmla="*/ 303804 h 532856"/>
                <a:gd name="connsiteX8" fmla="*/ 422096 w 686820"/>
                <a:gd name="connsiteY8" fmla="*/ 365419 h 532856"/>
                <a:gd name="connsiteX9" fmla="*/ 360481 w 686820"/>
                <a:gd name="connsiteY9" fmla="*/ 341167 h 532856"/>
                <a:gd name="connsiteX10" fmla="*/ 384733 w 686820"/>
                <a:gd name="connsiteY10" fmla="*/ 279553 h 532856"/>
                <a:gd name="connsiteX11" fmla="*/ 402912 w 686820"/>
                <a:gd name="connsiteY11" fmla="*/ 275655 h 532856"/>
                <a:gd name="connsiteX12" fmla="*/ 402721 w 686820"/>
                <a:gd name="connsiteY12" fmla="*/ 257781 h 532856"/>
                <a:gd name="connsiteX13" fmla="*/ 377603 w 686820"/>
                <a:gd name="connsiteY13" fmla="*/ 263167 h 532856"/>
                <a:gd name="connsiteX14" fmla="*/ 344094 w 686820"/>
                <a:gd name="connsiteY14" fmla="*/ 348298 h 532856"/>
                <a:gd name="connsiteX15" fmla="*/ 429226 w 686820"/>
                <a:gd name="connsiteY15" fmla="*/ 381805 h 532856"/>
                <a:gd name="connsiteX16" fmla="*/ 462734 w 686820"/>
                <a:gd name="connsiteY16" fmla="*/ 296674 h 532856"/>
                <a:gd name="connsiteX17" fmla="*/ 402721 w 686820"/>
                <a:gd name="connsiteY17" fmla="*/ 257781 h 532856"/>
                <a:gd name="connsiteX18" fmla="*/ 247593 w 686820"/>
                <a:gd name="connsiteY18" fmla="*/ 221298 h 532856"/>
                <a:gd name="connsiteX19" fmla="*/ 233739 w 686820"/>
                <a:gd name="connsiteY19" fmla="*/ 221544 h 532856"/>
                <a:gd name="connsiteX20" fmla="*/ 224362 w 686820"/>
                <a:gd name="connsiteY20" fmla="*/ 245368 h 532856"/>
                <a:gd name="connsiteX21" fmla="*/ 248186 w 686820"/>
                <a:gd name="connsiteY21" fmla="*/ 254745 h 532856"/>
                <a:gd name="connsiteX22" fmla="*/ 257563 w 686820"/>
                <a:gd name="connsiteY22" fmla="*/ 230921 h 532856"/>
                <a:gd name="connsiteX23" fmla="*/ 247593 w 686820"/>
                <a:gd name="connsiteY23" fmla="*/ 221298 h 532856"/>
                <a:gd name="connsiteX24" fmla="*/ 251557 w 686820"/>
                <a:gd name="connsiteY24" fmla="*/ 211226 h 532856"/>
                <a:gd name="connsiteX25" fmla="*/ 267489 w 686820"/>
                <a:gd name="connsiteY25" fmla="*/ 226602 h 532856"/>
                <a:gd name="connsiteX26" fmla="*/ 252505 w 686820"/>
                <a:gd name="connsiteY26" fmla="*/ 264671 h 532856"/>
                <a:gd name="connsiteX27" fmla="*/ 214436 w 686820"/>
                <a:gd name="connsiteY27" fmla="*/ 249687 h 532856"/>
                <a:gd name="connsiteX28" fmla="*/ 229420 w 686820"/>
                <a:gd name="connsiteY28" fmla="*/ 211618 h 532856"/>
                <a:gd name="connsiteX29" fmla="*/ 251557 w 686820"/>
                <a:gd name="connsiteY29" fmla="*/ 211226 h 532856"/>
                <a:gd name="connsiteX30" fmla="*/ 418831 w 686820"/>
                <a:gd name="connsiteY30" fmla="*/ 209020 h 532856"/>
                <a:gd name="connsiteX31" fmla="*/ 435785 w 686820"/>
                <a:gd name="connsiteY31" fmla="*/ 243629 h 532856"/>
                <a:gd name="connsiteX32" fmla="*/ 472102 w 686820"/>
                <a:gd name="connsiteY32" fmla="*/ 231009 h 532856"/>
                <a:gd name="connsiteX33" fmla="*/ 493718 w 686820"/>
                <a:gd name="connsiteY33" fmla="*/ 251701 h 532856"/>
                <a:gd name="connsiteX34" fmla="*/ 481574 w 686820"/>
                <a:gd name="connsiteY34" fmla="*/ 288472 h 532856"/>
                <a:gd name="connsiteX35" fmla="*/ 516778 w 686820"/>
                <a:gd name="connsiteY35" fmla="*/ 304646 h 532856"/>
                <a:gd name="connsiteX36" fmla="*/ 517487 w 686820"/>
                <a:gd name="connsiteY36" fmla="*/ 334902 h 532856"/>
                <a:gd name="connsiteX37" fmla="*/ 483104 w 686820"/>
                <a:gd name="connsiteY37" fmla="*/ 352735 h 532856"/>
                <a:gd name="connsiteX38" fmla="*/ 496714 w 686820"/>
                <a:gd name="connsiteY38" fmla="*/ 388717 h 532856"/>
                <a:gd name="connsiteX39" fmla="*/ 474048 w 686820"/>
                <a:gd name="connsiteY39" fmla="*/ 412576 h 532856"/>
                <a:gd name="connsiteX40" fmla="*/ 437423 w 686820"/>
                <a:gd name="connsiteY40" fmla="*/ 400644 h 532856"/>
                <a:gd name="connsiteX41" fmla="*/ 421243 w 686820"/>
                <a:gd name="connsiteY41" fmla="*/ 435821 h 532856"/>
                <a:gd name="connsiteX42" fmla="*/ 387980 w 686820"/>
                <a:gd name="connsiteY42" fmla="*/ 436024 h 532856"/>
                <a:gd name="connsiteX43" fmla="*/ 371041 w 686820"/>
                <a:gd name="connsiteY43" fmla="*/ 401337 h 532856"/>
                <a:gd name="connsiteX44" fmla="*/ 334764 w 686820"/>
                <a:gd name="connsiteY44" fmla="*/ 413896 h 532856"/>
                <a:gd name="connsiteX45" fmla="*/ 313318 w 686820"/>
                <a:gd name="connsiteY45" fmla="*/ 393118 h 532856"/>
                <a:gd name="connsiteX46" fmla="*/ 325251 w 686820"/>
                <a:gd name="connsiteY46" fmla="*/ 356493 h 532856"/>
                <a:gd name="connsiteX47" fmla="*/ 290048 w 686820"/>
                <a:gd name="connsiteY47" fmla="*/ 340319 h 532856"/>
                <a:gd name="connsiteX48" fmla="*/ 289338 w 686820"/>
                <a:gd name="connsiteY48" fmla="*/ 310064 h 532856"/>
                <a:gd name="connsiteX49" fmla="*/ 323722 w 686820"/>
                <a:gd name="connsiteY49" fmla="*/ 292231 h 532856"/>
                <a:gd name="connsiteX50" fmla="*/ 310111 w 686820"/>
                <a:gd name="connsiteY50" fmla="*/ 256248 h 532856"/>
                <a:gd name="connsiteX51" fmla="*/ 332777 w 686820"/>
                <a:gd name="connsiteY51" fmla="*/ 232389 h 532856"/>
                <a:gd name="connsiteX52" fmla="*/ 369403 w 686820"/>
                <a:gd name="connsiteY52" fmla="*/ 244322 h 532856"/>
                <a:gd name="connsiteX53" fmla="*/ 385584 w 686820"/>
                <a:gd name="connsiteY53" fmla="*/ 209152 h 532856"/>
                <a:gd name="connsiteX54" fmla="*/ 418831 w 686820"/>
                <a:gd name="connsiteY54" fmla="*/ 209020 h 532856"/>
                <a:gd name="connsiteX55" fmla="*/ 255601 w 686820"/>
                <a:gd name="connsiteY55" fmla="*/ 200952 h 532856"/>
                <a:gd name="connsiteX56" fmla="*/ 225014 w 686820"/>
                <a:gd name="connsiteY56" fmla="*/ 201494 h 532856"/>
                <a:gd name="connsiteX57" fmla="*/ 204311 w 686820"/>
                <a:gd name="connsiteY57" fmla="*/ 254092 h 532856"/>
                <a:gd name="connsiteX58" fmla="*/ 256910 w 686820"/>
                <a:gd name="connsiteY58" fmla="*/ 274795 h 532856"/>
                <a:gd name="connsiteX59" fmla="*/ 277613 w 686820"/>
                <a:gd name="connsiteY59" fmla="*/ 222197 h 532856"/>
                <a:gd name="connsiteX60" fmla="*/ 255601 w 686820"/>
                <a:gd name="connsiteY60" fmla="*/ 200952 h 532856"/>
                <a:gd name="connsiteX61" fmla="*/ 250487 w 686820"/>
                <a:gd name="connsiteY61" fmla="*/ 168039 h 532856"/>
                <a:gd name="connsiteX62" fmla="*/ 260962 w 686820"/>
                <a:gd name="connsiteY62" fmla="*/ 189422 h 532856"/>
                <a:gd name="connsiteX63" fmla="*/ 283401 w 686820"/>
                <a:gd name="connsiteY63" fmla="*/ 181625 h 532856"/>
                <a:gd name="connsiteX64" fmla="*/ 296756 w 686820"/>
                <a:gd name="connsiteY64" fmla="*/ 194409 h 532856"/>
                <a:gd name="connsiteX65" fmla="*/ 289254 w 686820"/>
                <a:gd name="connsiteY65" fmla="*/ 217129 h 532856"/>
                <a:gd name="connsiteX66" fmla="*/ 311004 w 686820"/>
                <a:gd name="connsiteY66" fmla="*/ 227122 h 532856"/>
                <a:gd name="connsiteX67" fmla="*/ 311443 w 686820"/>
                <a:gd name="connsiteY67" fmla="*/ 245816 h 532856"/>
                <a:gd name="connsiteX68" fmla="*/ 290199 w 686820"/>
                <a:gd name="connsiteY68" fmla="*/ 256834 h 532856"/>
                <a:gd name="connsiteX69" fmla="*/ 298608 w 686820"/>
                <a:gd name="connsiteY69" fmla="*/ 279066 h 532856"/>
                <a:gd name="connsiteX70" fmla="*/ 284604 w 686820"/>
                <a:gd name="connsiteY70" fmla="*/ 293808 h 532856"/>
                <a:gd name="connsiteX71" fmla="*/ 261975 w 686820"/>
                <a:gd name="connsiteY71" fmla="*/ 286435 h 532856"/>
                <a:gd name="connsiteX72" fmla="*/ 251978 w 686820"/>
                <a:gd name="connsiteY72" fmla="*/ 308169 h 532856"/>
                <a:gd name="connsiteX73" fmla="*/ 231426 w 686820"/>
                <a:gd name="connsiteY73" fmla="*/ 308295 h 532856"/>
                <a:gd name="connsiteX74" fmla="*/ 220961 w 686820"/>
                <a:gd name="connsiteY74" fmla="*/ 286863 h 532856"/>
                <a:gd name="connsiteX75" fmla="*/ 198547 w 686820"/>
                <a:gd name="connsiteY75" fmla="*/ 294622 h 532856"/>
                <a:gd name="connsiteX76" fmla="*/ 185296 w 686820"/>
                <a:gd name="connsiteY76" fmla="*/ 281785 h 532856"/>
                <a:gd name="connsiteX77" fmla="*/ 192669 w 686820"/>
                <a:gd name="connsiteY77" fmla="*/ 259156 h 532856"/>
                <a:gd name="connsiteX78" fmla="*/ 170918 w 686820"/>
                <a:gd name="connsiteY78" fmla="*/ 249162 h 532856"/>
                <a:gd name="connsiteX79" fmla="*/ 170480 w 686820"/>
                <a:gd name="connsiteY79" fmla="*/ 230469 h 532856"/>
                <a:gd name="connsiteX80" fmla="*/ 191724 w 686820"/>
                <a:gd name="connsiteY80" fmla="*/ 219451 h 532856"/>
                <a:gd name="connsiteX81" fmla="*/ 183315 w 686820"/>
                <a:gd name="connsiteY81" fmla="*/ 197218 h 532856"/>
                <a:gd name="connsiteX82" fmla="*/ 197319 w 686820"/>
                <a:gd name="connsiteY82" fmla="*/ 182477 h 532856"/>
                <a:gd name="connsiteX83" fmla="*/ 219948 w 686820"/>
                <a:gd name="connsiteY83" fmla="*/ 189850 h 532856"/>
                <a:gd name="connsiteX84" fmla="*/ 229946 w 686820"/>
                <a:gd name="connsiteY84" fmla="*/ 168120 h 532856"/>
                <a:gd name="connsiteX85" fmla="*/ 250487 w 686820"/>
                <a:gd name="connsiteY85" fmla="*/ 168039 h 532856"/>
                <a:gd name="connsiteX86" fmla="*/ 81149 w 686820"/>
                <a:gd name="connsiteY86" fmla="*/ 87959 h 532856"/>
                <a:gd name="connsiteX87" fmla="*/ 35908 w 686820"/>
                <a:gd name="connsiteY87" fmla="*/ 126581 h 532856"/>
                <a:gd name="connsiteX88" fmla="*/ 35908 w 686820"/>
                <a:gd name="connsiteY88" fmla="*/ 469691 h 532856"/>
                <a:gd name="connsiteX89" fmla="*/ 81149 w 686820"/>
                <a:gd name="connsiteY89" fmla="*/ 508313 h 532856"/>
                <a:gd name="connsiteX90" fmla="*/ 605671 w 686820"/>
                <a:gd name="connsiteY90" fmla="*/ 508313 h 532856"/>
                <a:gd name="connsiteX91" fmla="*/ 650912 w 686820"/>
                <a:gd name="connsiteY91" fmla="*/ 469691 h 532856"/>
                <a:gd name="connsiteX92" fmla="*/ 650912 w 686820"/>
                <a:gd name="connsiteY92" fmla="*/ 126581 h 532856"/>
                <a:gd name="connsiteX93" fmla="*/ 605671 w 686820"/>
                <a:gd name="connsiteY93" fmla="*/ 87959 h 532856"/>
                <a:gd name="connsiteX94" fmla="*/ 60334 w 686820"/>
                <a:gd name="connsiteY94" fmla="*/ 63416 h 532856"/>
                <a:gd name="connsiteX95" fmla="*/ 626486 w 686820"/>
                <a:gd name="connsiteY95" fmla="*/ 63416 h 532856"/>
                <a:gd name="connsiteX96" fmla="*/ 686820 w 686820"/>
                <a:gd name="connsiteY96" fmla="*/ 114923 h 532856"/>
                <a:gd name="connsiteX97" fmla="*/ 686820 w 686820"/>
                <a:gd name="connsiteY97" fmla="*/ 481349 h 532856"/>
                <a:gd name="connsiteX98" fmla="*/ 626486 w 686820"/>
                <a:gd name="connsiteY98" fmla="*/ 532856 h 532856"/>
                <a:gd name="connsiteX99" fmla="*/ 60334 w 686820"/>
                <a:gd name="connsiteY99" fmla="*/ 532856 h 532856"/>
                <a:gd name="connsiteX100" fmla="*/ 0 w 686820"/>
                <a:gd name="connsiteY100" fmla="*/ 481349 h 532856"/>
                <a:gd name="connsiteX101" fmla="*/ 0 w 686820"/>
                <a:gd name="connsiteY101" fmla="*/ 114923 h 532856"/>
                <a:gd name="connsiteX102" fmla="*/ 60334 w 686820"/>
                <a:gd name="connsiteY102" fmla="*/ 63416 h 532856"/>
                <a:gd name="connsiteX103" fmla="*/ 510883 w 686820"/>
                <a:gd name="connsiteY103" fmla="*/ 33763 h 532856"/>
                <a:gd name="connsiteX104" fmla="*/ 510883 w 686820"/>
                <a:gd name="connsiteY104" fmla="*/ 38302 h 532856"/>
                <a:gd name="connsiteX105" fmla="*/ 541941 w 686820"/>
                <a:gd name="connsiteY105" fmla="*/ 38302 h 532856"/>
                <a:gd name="connsiteX106" fmla="*/ 541941 w 686820"/>
                <a:gd name="connsiteY106" fmla="*/ 33763 h 532856"/>
                <a:gd name="connsiteX107" fmla="*/ 556871 w 686820"/>
                <a:gd name="connsiteY107" fmla="*/ 16612 h 532856"/>
                <a:gd name="connsiteX108" fmla="*/ 577484 w 686820"/>
                <a:gd name="connsiteY108" fmla="*/ 16612 h 532856"/>
                <a:gd name="connsiteX109" fmla="*/ 577484 w 686820"/>
                <a:gd name="connsiteY109" fmla="*/ 34273 h 532856"/>
                <a:gd name="connsiteX110" fmla="*/ 556871 w 686820"/>
                <a:gd name="connsiteY110" fmla="*/ 34273 h 532856"/>
                <a:gd name="connsiteX111" fmla="*/ 552115 w 686820"/>
                <a:gd name="connsiteY111" fmla="*/ 12583 h 532856"/>
                <a:gd name="connsiteX112" fmla="*/ 552115 w 686820"/>
                <a:gd name="connsiteY112" fmla="*/ 38302 h 532856"/>
                <a:gd name="connsiteX113" fmla="*/ 582241 w 686820"/>
                <a:gd name="connsiteY113" fmla="*/ 38302 h 532856"/>
                <a:gd name="connsiteX114" fmla="*/ 582241 w 686820"/>
                <a:gd name="connsiteY114" fmla="*/ 12583 h 532856"/>
                <a:gd name="connsiteX115" fmla="*/ 594834 w 686820"/>
                <a:gd name="connsiteY115" fmla="*/ 12187 h 532856"/>
                <a:gd name="connsiteX116" fmla="*/ 608926 w 686820"/>
                <a:gd name="connsiteY116" fmla="*/ 25265 h 532856"/>
                <a:gd name="connsiteX117" fmla="*/ 594879 w 686820"/>
                <a:gd name="connsiteY117" fmla="*/ 38302 h 532856"/>
                <a:gd name="connsiteX118" fmla="*/ 603008 w 686820"/>
                <a:gd name="connsiteY118" fmla="*/ 38302 h 532856"/>
                <a:gd name="connsiteX119" fmla="*/ 612991 w 686820"/>
                <a:gd name="connsiteY119" fmla="*/ 29037 h 532856"/>
                <a:gd name="connsiteX120" fmla="*/ 622973 w 686820"/>
                <a:gd name="connsiteY120" fmla="*/ 38302 h 532856"/>
                <a:gd name="connsiteX121" fmla="*/ 631102 w 686820"/>
                <a:gd name="connsiteY121" fmla="*/ 38302 h 532856"/>
                <a:gd name="connsiteX122" fmla="*/ 617055 w 686820"/>
                <a:gd name="connsiteY122" fmla="*/ 25265 h 532856"/>
                <a:gd name="connsiteX123" fmla="*/ 631147 w 686820"/>
                <a:gd name="connsiteY123" fmla="*/ 12187 h 532856"/>
                <a:gd name="connsiteX124" fmla="*/ 623019 w 686820"/>
                <a:gd name="connsiteY124" fmla="*/ 12187 h 532856"/>
                <a:gd name="connsiteX125" fmla="*/ 612991 w 686820"/>
                <a:gd name="connsiteY125" fmla="*/ 21493 h 532856"/>
                <a:gd name="connsiteX126" fmla="*/ 602963 w 686820"/>
                <a:gd name="connsiteY126" fmla="*/ 12187 h 532856"/>
                <a:gd name="connsiteX127" fmla="*/ 32859 w 686820"/>
                <a:gd name="connsiteY127" fmla="*/ 0 h 532856"/>
                <a:gd name="connsiteX128" fmla="*/ 653961 w 686820"/>
                <a:gd name="connsiteY128" fmla="*/ 0 h 532856"/>
                <a:gd name="connsiteX129" fmla="*/ 686820 w 686820"/>
                <a:gd name="connsiteY129" fmla="*/ 28052 h 532856"/>
                <a:gd name="connsiteX130" fmla="*/ 686820 w 686820"/>
                <a:gd name="connsiteY130" fmla="*/ 72331 h 532856"/>
                <a:gd name="connsiteX131" fmla="*/ 638344 w 686820"/>
                <a:gd name="connsiteY131" fmla="*/ 51230 h 532856"/>
                <a:gd name="connsiteX132" fmla="*/ 48476 w 686820"/>
                <a:gd name="connsiteY132" fmla="*/ 51230 h 532856"/>
                <a:gd name="connsiteX133" fmla="*/ 0 w 686820"/>
                <a:gd name="connsiteY133" fmla="*/ 72331 h 532856"/>
                <a:gd name="connsiteX134" fmla="*/ 0 w 686820"/>
                <a:gd name="connsiteY134" fmla="*/ 28052 h 532856"/>
                <a:gd name="connsiteX135" fmla="*/ 32859 w 686820"/>
                <a:gd name="connsiteY135" fmla="*/ 0 h 53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86820" h="532856">
                  <a:moveTo>
                    <a:pt x="414146" y="295220"/>
                  </a:moveTo>
                  <a:cubicBezTo>
                    <a:pt x="407168" y="292474"/>
                    <a:pt x="399143" y="292389"/>
                    <a:pt x="391723" y="295618"/>
                  </a:cubicBezTo>
                  <a:cubicBezTo>
                    <a:pt x="376884" y="302075"/>
                    <a:pt x="370089" y="319338"/>
                    <a:pt x="376546" y="334177"/>
                  </a:cubicBezTo>
                  <a:cubicBezTo>
                    <a:pt x="383003" y="349016"/>
                    <a:pt x="400266" y="355811"/>
                    <a:pt x="415105" y="349354"/>
                  </a:cubicBezTo>
                  <a:cubicBezTo>
                    <a:pt x="429944" y="342897"/>
                    <a:pt x="436739" y="325634"/>
                    <a:pt x="430282" y="310795"/>
                  </a:cubicBezTo>
                  <a:cubicBezTo>
                    <a:pt x="427054" y="303375"/>
                    <a:pt x="421124" y="297967"/>
                    <a:pt x="414146" y="295220"/>
                  </a:cubicBezTo>
                  <a:close/>
                  <a:moveTo>
                    <a:pt x="402912" y="275655"/>
                  </a:moveTo>
                  <a:cubicBezTo>
                    <a:pt x="421158" y="275468"/>
                    <a:pt x="438609" y="286021"/>
                    <a:pt x="446347" y="303804"/>
                  </a:cubicBezTo>
                  <a:cubicBezTo>
                    <a:pt x="456665" y="327516"/>
                    <a:pt x="445807" y="355101"/>
                    <a:pt x="422096" y="365419"/>
                  </a:cubicBezTo>
                  <a:cubicBezTo>
                    <a:pt x="398384" y="375736"/>
                    <a:pt x="370798" y="364879"/>
                    <a:pt x="360481" y="341167"/>
                  </a:cubicBezTo>
                  <a:cubicBezTo>
                    <a:pt x="350163" y="317456"/>
                    <a:pt x="361021" y="289871"/>
                    <a:pt x="384733" y="279553"/>
                  </a:cubicBezTo>
                  <a:cubicBezTo>
                    <a:pt x="390661" y="276974"/>
                    <a:pt x="396831" y="275718"/>
                    <a:pt x="402912" y="275655"/>
                  </a:cubicBezTo>
                  <a:close/>
                  <a:moveTo>
                    <a:pt x="402721" y="257781"/>
                  </a:moveTo>
                  <a:cubicBezTo>
                    <a:pt x="394318" y="257868"/>
                    <a:pt x="385793" y="259603"/>
                    <a:pt x="377603" y="263167"/>
                  </a:cubicBezTo>
                  <a:cubicBezTo>
                    <a:pt x="344841" y="277422"/>
                    <a:pt x="329839" y="315537"/>
                    <a:pt x="344094" y="348298"/>
                  </a:cubicBezTo>
                  <a:cubicBezTo>
                    <a:pt x="358350" y="381059"/>
                    <a:pt x="396464" y="396061"/>
                    <a:pt x="429226" y="381805"/>
                  </a:cubicBezTo>
                  <a:cubicBezTo>
                    <a:pt x="461987" y="367550"/>
                    <a:pt x="476989" y="329435"/>
                    <a:pt x="462734" y="296674"/>
                  </a:cubicBezTo>
                  <a:cubicBezTo>
                    <a:pt x="452042" y="272103"/>
                    <a:pt x="427930" y="257522"/>
                    <a:pt x="402721" y="257781"/>
                  </a:cubicBezTo>
                  <a:close/>
                  <a:moveTo>
                    <a:pt x="247593" y="221298"/>
                  </a:moveTo>
                  <a:cubicBezTo>
                    <a:pt x="243282" y="219601"/>
                    <a:pt x="238323" y="219549"/>
                    <a:pt x="233739" y="221544"/>
                  </a:cubicBezTo>
                  <a:cubicBezTo>
                    <a:pt x="224570" y="225533"/>
                    <a:pt x="220372" y="236200"/>
                    <a:pt x="224362" y="245368"/>
                  </a:cubicBezTo>
                  <a:cubicBezTo>
                    <a:pt x="228351" y="254536"/>
                    <a:pt x="239017" y="258735"/>
                    <a:pt x="248186" y="254745"/>
                  </a:cubicBezTo>
                  <a:cubicBezTo>
                    <a:pt x="257354" y="250756"/>
                    <a:pt x="261552" y="240089"/>
                    <a:pt x="257563" y="230921"/>
                  </a:cubicBezTo>
                  <a:cubicBezTo>
                    <a:pt x="255568" y="226337"/>
                    <a:pt x="251904" y="222995"/>
                    <a:pt x="247593" y="221298"/>
                  </a:cubicBezTo>
                  <a:close/>
                  <a:moveTo>
                    <a:pt x="251557" y="211226"/>
                  </a:moveTo>
                  <a:cubicBezTo>
                    <a:pt x="258447" y="213937"/>
                    <a:pt x="264301" y="219277"/>
                    <a:pt x="267489" y="226602"/>
                  </a:cubicBezTo>
                  <a:cubicBezTo>
                    <a:pt x="273863" y="241252"/>
                    <a:pt x="267155" y="258296"/>
                    <a:pt x="252505" y="264671"/>
                  </a:cubicBezTo>
                  <a:cubicBezTo>
                    <a:pt x="237854" y="271046"/>
                    <a:pt x="220811" y="264337"/>
                    <a:pt x="214436" y="249687"/>
                  </a:cubicBezTo>
                  <a:cubicBezTo>
                    <a:pt x="208061" y="235037"/>
                    <a:pt x="214770" y="217993"/>
                    <a:pt x="229420" y="211618"/>
                  </a:cubicBezTo>
                  <a:cubicBezTo>
                    <a:pt x="236745" y="208431"/>
                    <a:pt x="244668" y="208514"/>
                    <a:pt x="251557" y="211226"/>
                  </a:cubicBezTo>
                  <a:close/>
                  <a:moveTo>
                    <a:pt x="418831" y="209020"/>
                  </a:moveTo>
                  <a:cubicBezTo>
                    <a:pt x="414701" y="222984"/>
                    <a:pt x="421938" y="237944"/>
                    <a:pt x="435785" y="243629"/>
                  </a:cubicBezTo>
                  <a:cubicBezTo>
                    <a:pt x="449594" y="249298"/>
                    <a:pt x="465210" y="243782"/>
                    <a:pt x="472102" y="231009"/>
                  </a:cubicBezTo>
                  <a:cubicBezTo>
                    <a:pt x="480206" y="236749"/>
                    <a:pt x="487510" y="243672"/>
                    <a:pt x="493718" y="251701"/>
                  </a:cubicBezTo>
                  <a:cubicBezTo>
                    <a:pt x="480891" y="258802"/>
                    <a:pt x="475570" y="274673"/>
                    <a:pt x="481574" y="288472"/>
                  </a:cubicBezTo>
                  <a:cubicBezTo>
                    <a:pt x="487582" y="302278"/>
                    <a:pt x="502833" y="309202"/>
                    <a:pt x="516778" y="304646"/>
                  </a:cubicBezTo>
                  <a:cubicBezTo>
                    <a:pt x="518502" y="314769"/>
                    <a:pt x="518666" y="324947"/>
                    <a:pt x="517487" y="334902"/>
                  </a:cubicBezTo>
                  <a:cubicBezTo>
                    <a:pt x="503345" y="331020"/>
                    <a:pt x="488446" y="338662"/>
                    <a:pt x="483104" y="352735"/>
                  </a:cubicBezTo>
                  <a:cubicBezTo>
                    <a:pt x="477802" y="366700"/>
                    <a:pt x="483744" y="382174"/>
                    <a:pt x="496714" y="388717"/>
                  </a:cubicBezTo>
                  <a:cubicBezTo>
                    <a:pt x="490595" y="397744"/>
                    <a:pt x="482920" y="405751"/>
                    <a:pt x="474048" y="412576"/>
                  </a:cubicBezTo>
                  <a:cubicBezTo>
                    <a:pt x="466905" y="399897"/>
                    <a:pt x="451140" y="394675"/>
                    <a:pt x="437423" y="400644"/>
                  </a:cubicBezTo>
                  <a:cubicBezTo>
                    <a:pt x="423626" y="406647"/>
                    <a:pt x="416701" y="421884"/>
                    <a:pt x="421243" y="435821"/>
                  </a:cubicBezTo>
                  <a:cubicBezTo>
                    <a:pt x="410093" y="437704"/>
                    <a:pt x="398881" y="437693"/>
                    <a:pt x="387980" y="436024"/>
                  </a:cubicBezTo>
                  <a:cubicBezTo>
                    <a:pt x="392152" y="422037"/>
                    <a:pt x="384913" y="407031"/>
                    <a:pt x="371041" y="401337"/>
                  </a:cubicBezTo>
                  <a:cubicBezTo>
                    <a:pt x="357255" y="395677"/>
                    <a:pt x="341669" y="401164"/>
                    <a:pt x="334764" y="413896"/>
                  </a:cubicBezTo>
                  <a:cubicBezTo>
                    <a:pt x="326658" y="408214"/>
                    <a:pt x="319503" y="401157"/>
                    <a:pt x="313318" y="393118"/>
                  </a:cubicBezTo>
                  <a:cubicBezTo>
                    <a:pt x="325997" y="385975"/>
                    <a:pt x="331220" y="370210"/>
                    <a:pt x="325251" y="356493"/>
                  </a:cubicBezTo>
                  <a:cubicBezTo>
                    <a:pt x="319244" y="342687"/>
                    <a:pt x="303992" y="335763"/>
                    <a:pt x="290048" y="340319"/>
                  </a:cubicBezTo>
                  <a:cubicBezTo>
                    <a:pt x="288324" y="330196"/>
                    <a:pt x="288160" y="320018"/>
                    <a:pt x="289338" y="310064"/>
                  </a:cubicBezTo>
                  <a:cubicBezTo>
                    <a:pt x="303480" y="313945"/>
                    <a:pt x="318379" y="306303"/>
                    <a:pt x="323722" y="292231"/>
                  </a:cubicBezTo>
                  <a:cubicBezTo>
                    <a:pt x="329023" y="278265"/>
                    <a:pt x="323081" y="262791"/>
                    <a:pt x="310111" y="256248"/>
                  </a:cubicBezTo>
                  <a:cubicBezTo>
                    <a:pt x="316230" y="247221"/>
                    <a:pt x="323905" y="239214"/>
                    <a:pt x="332777" y="232389"/>
                  </a:cubicBezTo>
                  <a:cubicBezTo>
                    <a:pt x="339920" y="245068"/>
                    <a:pt x="355685" y="250290"/>
                    <a:pt x="369403" y="244322"/>
                  </a:cubicBezTo>
                  <a:cubicBezTo>
                    <a:pt x="383197" y="238319"/>
                    <a:pt x="390122" y="223087"/>
                    <a:pt x="385584" y="209152"/>
                  </a:cubicBezTo>
                  <a:cubicBezTo>
                    <a:pt x="396727" y="207279"/>
                    <a:pt x="407932" y="207309"/>
                    <a:pt x="418831" y="209020"/>
                  </a:cubicBezTo>
                  <a:close/>
                  <a:moveTo>
                    <a:pt x="255601" y="200952"/>
                  </a:moveTo>
                  <a:cubicBezTo>
                    <a:pt x="246083" y="197205"/>
                    <a:pt x="235135" y="197090"/>
                    <a:pt x="225014" y="201494"/>
                  </a:cubicBezTo>
                  <a:cubicBezTo>
                    <a:pt x="204773" y="210301"/>
                    <a:pt x="195504" y="233851"/>
                    <a:pt x="204311" y="254092"/>
                  </a:cubicBezTo>
                  <a:cubicBezTo>
                    <a:pt x="213119" y="274334"/>
                    <a:pt x="236668" y="283603"/>
                    <a:pt x="256910" y="274795"/>
                  </a:cubicBezTo>
                  <a:cubicBezTo>
                    <a:pt x="277152" y="265988"/>
                    <a:pt x="286421" y="242438"/>
                    <a:pt x="277613" y="222197"/>
                  </a:cubicBezTo>
                  <a:cubicBezTo>
                    <a:pt x="273209" y="212076"/>
                    <a:pt x="265120" y="204698"/>
                    <a:pt x="255601" y="200952"/>
                  </a:cubicBezTo>
                  <a:close/>
                  <a:moveTo>
                    <a:pt x="250487" y="168039"/>
                  </a:moveTo>
                  <a:cubicBezTo>
                    <a:pt x="247935" y="176667"/>
                    <a:pt x="252407" y="185910"/>
                    <a:pt x="260962" y="189422"/>
                  </a:cubicBezTo>
                  <a:cubicBezTo>
                    <a:pt x="269495" y="192925"/>
                    <a:pt x="279143" y="189517"/>
                    <a:pt x="283401" y="181625"/>
                  </a:cubicBezTo>
                  <a:cubicBezTo>
                    <a:pt x="288408" y="185171"/>
                    <a:pt x="292921" y="189449"/>
                    <a:pt x="296756" y="194409"/>
                  </a:cubicBezTo>
                  <a:cubicBezTo>
                    <a:pt x="288831" y="198797"/>
                    <a:pt x="285544" y="208603"/>
                    <a:pt x="289254" y="217129"/>
                  </a:cubicBezTo>
                  <a:cubicBezTo>
                    <a:pt x="292965" y="225659"/>
                    <a:pt x="302389" y="229937"/>
                    <a:pt x="311004" y="227122"/>
                  </a:cubicBezTo>
                  <a:cubicBezTo>
                    <a:pt x="312069" y="233377"/>
                    <a:pt x="312171" y="239665"/>
                    <a:pt x="311443" y="245816"/>
                  </a:cubicBezTo>
                  <a:cubicBezTo>
                    <a:pt x="302705" y="243418"/>
                    <a:pt x="293500" y="248139"/>
                    <a:pt x="290199" y="256834"/>
                  </a:cubicBezTo>
                  <a:cubicBezTo>
                    <a:pt x="286923" y="265463"/>
                    <a:pt x="290595" y="275024"/>
                    <a:pt x="298608" y="279066"/>
                  </a:cubicBezTo>
                  <a:cubicBezTo>
                    <a:pt x="294827" y="284643"/>
                    <a:pt x="290085" y="289591"/>
                    <a:pt x="284604" y="293808"/>
                  </a:cubicBezTo>
                  <a:cubicBezTo>
                    <a:pt x="280190" y="285974"/>
                    <a:pt x="270450" y="282747"/>
                    <a:pt x="261975" y="286435"/>
                  </a:cubicBezTo>
                  <a:cubicBezTo>
                    <a:pt x="253450" y="290144"/>
                    <a:pt x="249172" y="299558"/>
                    <a:pt x="251978" y="308169"/>
                  </a:cubicBezTo>
                  <a:cubicBezTo>
                    <a:pt x="245089" y="309333"/>
                    <a:pt x="238162" y="309326"/>
                    <a:pt x="231426" y="308295"/>
                  </a:cubicBezTo>
                  <a:cubicBezTo>
                    <a:pt x="234004" y="299653"/>
                    <a:pt x="229532" y="290382"/>
                    <a:pt x="220961" y="286863"/>
                  </a:cubicBezTo>
                  <a:cubicBezTo>
                    <a:pt x="212443" y="283366"/>
                    <a:pt x="202813" y="286756"/>
                    <a:pt x="198547" y="294622"/>
                  </a:cubicBezTo>
                  <a:cubicBezTo>
                    <a:pt x="193538" y="291112"/>
                    <a:pt x="189117" y="286752"/>
                    <a:pt x="185296" y="281785"/>
                  </a:cubicBezTo>
                  <a:cubicBezTo>
                    <a:pt x="193130" y="277372"/>
                    <a:pt x="196357" y="267631"/>
                    <a:pt x="192669" y="259156"/>
                  </a:cubicBezTo>
                  <a:cubicBezTo>
                    <a:pt x="188957" y="250626"/>
                    <a:pt x="179534" y="246348"/>
                    <a:pt x="170918" y="249162"/>
                  </a:cubicBezTo>
                  <a:cubicBezTo>
                    <a:pt x="169853" y="242908"/>
                    <a:pt x="169752" y="236619"/>
                    <a:pt x="170480" y="230469"/>
                  </a:cubicBezTo>
                  <a:cubicBezTo>
                    <a:pt x="179218" y="232867"/>
                    <a:pt x="188423" y="228146"/>
                    <a:pt x="191724" y="219451"/>
                  </a:cubicBezTo>
                  <a:cubicBezTo>
                    <a:pt x="194999" y="210822"/>
                    <a:pt x="191328" y="201261"/>
                    <a:pt x="183315" y="197218"/>
                  </a:cubicBezTo>
                  <a:cubicBezTo>
                    <a:pt x="187095" y="191641"/>
                    <a:pt x="191837" y="186694"/>
                    <a:pt x="197319" y="182477"/>
                  </a:cubicBezTo>
                  <a:cubicBezTo>
                    <a:pt x="201732" y="190311"/>
                    <a:pt x="211472" y="193538"/>
                    <a:pt x="219948" y="189850"/>
                  </a:cubicBezTo>
                  <a:cubicBezTo>
                    <a:pt x="228471" y="186141"/>
                    <a:pt x="232749" y="176730"/>
                    <a:pt x="229946" y="168120"/>
                  </a:cubicBezTo>
                  <a:cubicBezTo>
                    <a:pt x="236830" y="166963"/>
                    <a:pt x="243753" y="166982"/>
                    <a:pt x="250487" y="168039"/>
                  </a:cubicBezTo>
                  <a:close/>
                  <a:moveTo>
                    <a:pt x="81149" y="87959"/>
                  </a:moveTo>
                  <a:cubicBezTo>
                    <a:pt x="56163" y="87959"/>
                    <a:pt x="35908" y="105250"/>
                    <a:pt x="35908" y="126581"/>
                  </a:cubicBezTo>
                  <a:lnTo>
                    <a:pt x="35908" y="469691"/>
                  </a:lnTo>
                  <a:cubicBezTo>
                    <a:pt x="35908" y="491022"/>
                    <a:pt x="56163" y="508313"/>
                    <a:pt x="81149" y="508313"/>
                  </a:cubicBezTo>
                  <a:lnTo>
                    <a:pt x="605671" y="508313"/>
                  </a:lnTo>
                  <a:cubicBezTo>
                    <a:pt x="630657" y="508313"/>
                    <a:pt x="650912" y="491022"/>
                    <a:pt x="650912" y="469691"/>
                  </a:cubicBezTo>
                  <a:lnTo>
                    <a:pt x="650912" y="126581"/>
                  </a:lnTo>
                  <a:cubicBezTo>
                    <a:pt x="650912" y="105250"/>
                    <a:pt x="630657" y="87959"/>
                    <a:pt x="605671" y="87959"/>
                  </a:cubicBezTo>
                  <a:close/>
                  <a:moveTo>
                    <a:pt x="60334" y="63416"/>
                  </a:moveTo>
                  <a:lnTo>
                    <a:pt x="626486" y="63416"/>
                  </a:lnTo>
                  <a:cubicBezTo>
                    <a:pt x="659808" y="63416"/>
                    <a:pt x="686820" y="86476"/>
                    <a:pt x="686820" y="114923"/>
                  </a:cubicBezTo>
                  <a:lnTo>
                    <a:pt x="686820" y="481349"/>
                  </a:lnTo>
                  <a:cubicBezTo>
                    <a:pt x="686820" y="509796"/>
                    <a:pt x="659808" y="532856"/>
                    <a:pt x="626486" y="532856"/>
                  </a:cubicBezTo>
                  <a:lnTo>
                    <a:pt x="60334" y="532856"/>
                  </a:lnTo>
                  <a:cubicBezTo>
                    <a:pt x="27013" y="532856"/>
                    <a:pt x="0" y="509796"/>
                    <a:pt x="0" y="481349"/>
                  </a:cubicBezTo>
                  <a:lnTo>
                    <a:pt x="0" y="114923"/>
                  </a:lnTo>
                  <a:cubicBezTo>
                    <a:pt x="0" y="86476"/>
                    <a:pt x="27013" y="63416"/>
                    <a:pt x="60334" y="63416"/>
                  </a:cubicBezTo>
                  <a:close/>
                  <a:moveTo>
                    <a:pt x="510883" y="33763"/>
                  </a:moveTo>
                  <a:lnTo>
                    <a:pt x="510883" y="38302"/>
                  </a:lnTo>
                  <a:lnTo>
                    <a:pt x="541941" y="38302"/>
                  </a:lnTo>
                  <a:lnTo>
                    <a:pt x="541941" y="33763"/>
                  </a:lnTo>
                  <a:close/>
                  <a:moveTo>
                    <a:pt x="556871" y="16612"/>
                  </a:moveTo>
                  <a:lnTo>
                    <a:pt x="577484" y="16612"/>
                  </a:lnTo>
                  <a:lnTo>
                    <a:pt x="577484" y="34273"/>
                  </a:lnTo>
                  <a:lnTo>
                    <a:pt x="556871" y="34273"/>
                  </a:lnTo>
                  <a:close/>
                  <a:moveTo>
                    <a:pt x="552115" y="12583"/>
                  </a:moveTo>
                  <a:lnTo>
                    <a:pt x="552115" y="38302"/>
                  </a:lnTo>
                  <a:lnTo>
                    <a:pt x="582241" y="38302"/>
                  </a:lnTo>
                  <a:lnTo>
                    <a:pt x="582241" y="12583"/>
                  </a:lnTo>
                  <a:close/>
                  <a:moveTo>
                    <a:pt x="594834" y="12187"/>
                  </a:moveTo>
                  <a:lnTo>
                    <a:pt x="608926" y="25265"/>
                  </a:lnTo>
                  <a:lnTo>
                    <a:pt x="594879" y="38302"/>
                  </a:lnTo>
                  <a:lnTo>
                    <a:pt x="603008" y="38302"/>
                  </a:lnTo>
                  <a:lnTo>
                    <a:pt x="612991" y="29037"/>
                  </a:lnTo>
                  <a:lnTo>
                    <a:pt x="622973" y="38302"/>
                  </a:lnTo>
                  <a:lnTo>
                    <a:pt x="631102" y="38302"/>
                  </a:lnTo>
                  <a:lnTo>
                    <a:pt x="617055" y="25265"/>
                  </a:lnTo>
                  <a:lnTo>
                    <a:pt x="631147" y="12187"/>
                  </a:lnTo>
                  <a:lnTo>
                    <a:pt x="623019" y="12187"/>
                  </a:lnTo>
                  <a:lnTo>
                    <a:pt x="612991" y="21493"/>
                  </a:lnTo>
                  <a:lnTo>
                    <a:pt x="602963" y="12187"/>
                  </a:lnTo>
                  <a:close/>
                  <a:moveTo>
                    <a:pt x="32859" y="0"/>
                  </a:moveTo>
                  <a:lnTo>
                    <a:pt x="653961" y="0"/>
                  </a:lnTo>
                  <a:cubicBezTo>
                    <a:pt x="672109" y="0"/>
                    <a:pt x="686820" y="12559"/>
                    <a:pt x="686820" y="28052"/>
                  </a:cubicBezTo>
                  <a:lnTo>
                    <a:pt x="686820" y="72331"/>
                  </a:lnTo>
                  <a:cubicBezTo>
                    <a:pt x="675985" y="59497"/>
                    <a:pt x="658296" y="51230"/>
                    <a:pt x="638344" y="51230"/>
                  </a:cubicBezTo>
                  <a:lnTo>
                    <a:pt x="48476" y="51230"/>
                  </a:lnTo>
                  <a:cubicBezTo>
                    <a:pt x="28525" y="51230"/>
                    <a:pt x="10835" y="59497"/>
                    <a:pt x="0" y="72331"/>
                  </a:cubicBezTo>
                  <a:lnTo>
                    <a:pt x="0" y="28052"/>
                  </a:lnTo>
                  <a:cubicBezTo>
                    <a:pt x="0" y="12559"/>
                    <a:pt x="14712" y="0"/>
                    <a:pt x="32859" y="0"/>
                  </a:cubicBezTo>
                  <a:close/>
                </a:path>
              </a:pathLst>
            </a:cu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22" tIns="45711" rIns="91422" bIns="45711" numCol="1" rtlCol="0" anchor="ctr" anchorCtr="0" compatLnSpc="1">
              <a:prstTxWarp prst="textNoShape">
                <a:avLst/>
              </a:prstTxWarp>
              <a:noAutofit/>
            </a:bodyPr>
            <a:lstStyle/>
            <a:p>
              <a:pPr algn="ctr" defTabSz="914019"/>
              <a:endParaRPr lang="en-US" sz="3600" kern="0" dirty="0">
                <a:solidFill>
                  <a:srgbClr val="505050"/>
                </a:solidFill>
                <a:latin typeface="Segoe UI Light" pitchFamily="34" charset="0"/>
              </a:endParaRPr>
            </a:p>
          </p:txBody>
        </p:sp>
        <p:grpSp>
          <p:nvGrpSpPr>
            <p:cNvPr id="305" name="Group 304"/>
            <p:cNvGrpSpPr/>
            <p:nvPr/>
          </p:nvGrpSpPr>
          <p:grpSpPr>
            <a:xfrm>
              <a:off x="8661307" y="2507883"/>
              <a:ext cx="253354" cy="235704"/>
              <a:chOff x="7218590" y="3855835"/>
              <a:chExt cx="483195" cy="474908"/>
            </a:xfrm>
            <a:solidFill>
              <a:schemeClr val="accent3"/>
            </a:solidFill>
          </p:grpSpPr>
          <p:sp>
            <p:nvSpPr>
              <p:cNvPr id="378" name="Freeform 106"/>
              <p:cNvSpPr>
                <a:spLocks/>
              </p:cNvSpPr>
              <p:nvPr/>
            </p:nvSpPr>
            <p:spPr bwMode="auto">
              <a:xfrm>
                <a:off x="7218590" y="3893062"/>
                <a:ext cx="445904" cy="437681"/>
              </a:xfrm>
              <a:custGeom>
                <a:avLst/>
                <a:gdLst>
                  <a:gd name="T0" fmla="*/ 40 w 79"/>
                  <a:gd name="T1" fmla="*/ 39 h 79"/>
                  <a:gd name="T2" fmla="*/ 79 w 79"/>
                  <a:gd name="T3" fmla="*/ 39 h 79"/>
                  <a:gd name="T4" fmla="*/ 40 w 79"/>
                  <a:gd name="T5" fmla="*/ 79 h 79"/>
                  <a:gd name="T6" fmla="*/ 0 w 79"/>
                  <a:gd name="T7" fmla="*/ 39 h 79"/>
                  <a:gd name="T8" fmla="*/ 40 w 79"/>
                  <a:gd name="T9" fmla="*/ 0 h 79"/>
                  <a:gd name="T10" fmla="*/ 40 w 79"/>
                  <a:gd name="T11" fmla="*/ 39 h 79"/>
                </a:gdLst>
                <a:ahLst/>
                <a:cxnLst>
                  <a:cxn ang="0">
                    <a:pos x="T0" y="T1"/>
                  </a:cxn>
                  <a:cxn ang="0">
                    <a:pos x="T2" y="T3"/>
                  </a:cxn>
                  <a:cxn ang="0">
                    <a:pos x="T4" y="T5"/>
                  </a:cxn>
                  <a:cxn ang="0">
                    <a:pos x="T6" y="T7"/>
                  </a:cxn>
                  <a:cxn ang="0">
                    <a:pos x="T8" y="T9"/>
                  </a:cxn>
                  <a:cxn ang="0">
                    <a:pos x="T10" y="T11"/>
                  </a:cxn>
                </a:cxnLst>
                <a:rect l="0" t="0" r="r" b="b"/>
                <a:pathLst>
                  <a:path w="79" h="79">
                    <a:moveTo>
                      <a:pt x="40" y="39"/>
                    </a:moveTo>
                    <a:cubicBezTo>
                      <a:pt x="79" y="39"/>
                      <a:pt x="79" y="39"/>
                      <a:pt x="79" y="39"/>
                    </a:cubicBezTo>
                    <a:cubicBezTo>
                      <a:pt x="79" y="61"/>
                      <a:pt x="61" y="79"/>
                      <a:pt x="40" y="79"/>
                    </a:cubicBezTo>
                    <a:cubicBezTo>
                      <a:pt x="18" y="79"/>
                      <a:pt x="0" y="61"/>
                      <a:pt x="0" y="39"/>
                    </a:cubicBezTo>
                    <a:cubicBezTo>
                      <a:pt x="0" y="18"/>
                      <a:pt x="18" y="0"/>
                      <a:pt x="40" y="0"/>
                    </a:cubicBezTo>
                    <a:lnTo>
                      <a:pt x="40" y="39"/>
                    </a:lnTo>
                    <a:close/>
                  </a:path>
                </a:pathLst>
              </a:custGeom>
              <a:grpFill/>
              <a:ln>
                <a:noFill/>
              </a:ln>
            </p:spPr>
            <p:txBody>
              <a:bodyPr vert="horz" wrap="square" lIns="91427" tIns="45713" rIns="91427" bIns="45713" numCol="1" anchor="t" anchorCtr="0" compatLnSpc="1">
                <a:prstTxWarp prst="textNoShape">
                  <a:avLst/>
                </a:prstTxWarp>
              </a:bodyPr>
              <a:lstStyle/>
              <a:p>
                <a:pPr defTabSz="932127"/>
                <a:endParaRPr lang="en-US" sz="1600" kern="0">
                  <a:solidFill>
                    <a:srgbClr val="505050"/>
                  </a:solidFill>
                </a:endParaRPr>
              </a:p>
            </p:txBody>
          </p:sp>
          <p:sp>
            <p:nvSpPr>
              <p:cNvPr id="379" name="Freeform 107"/>
              <p:cNvSpPr>
                <a:spLocks/>
              </p:cNvSpPr>
              <p:nvPr/>
            </p:nvSpPr>
            <p:spPr bwMode="auto">
              <a:xfrm>
                <a:off x="7473395" y="3855835"/>
                <a:ext cx="228390" cy="223548"/>
              </a:xfrm>
              <a:custGeom>
                <a:avLst/>
                <a:gdLst>
                  <a:gd name="T0" fmla="*/ 0 w 39"/>
                  <a:gd name="T1" fmla="*/ 40 h 40"/>
                  <a:gd name="T2" fmla="*/ 39 w 39"/>
                  <a:gd name="T3" fmla="*/ 40 h 40"/>
                  <a:gd name="T4" fmla="*/ 0 w 39"/>
                  <a:gd name="T5" fmla="*/ 0 h 40"/>
                  <a:gd name="T6" fmla="*/ 0 w 39"/>
                  <a:gd name="T7" fmla="*/ 40 h 40"/>
                </a:gdLst>
                <a:ahLst/>
                <a:cxnLst>
                  <a:cxn ang="0">
                    <a:pos x="T0" y="T1"/>
                  </a:cxn>
                  <a:cxn ang="0">
                    <a:pos x="T2" y="T3"/>
                  </a:cxn>
                  <a:cxn ang="0">
                    <a:pos x="T4" y="T5"/>
                  </a:cxn>
                  <a:cxn ang="0">
                    <a:pos x="T6" y="T7"/>
                  </a:cxn>
                </a:cxnLst>
                <a:rect l="0" t="0" r="r" b="b"/>
                <a:pathLst>
                  <a:path w="39" h="40">
                    <a:moveTo>
                      <a:pt x="0" y="40"/>
                    </a:moveTo>
                    <a:cubicBezTo>
                      <a:pt x="39" y="40"/>
                      <a:pt x="39" y="40"/>
                      <a:pt x="39" y="40"/>
                    </a:cubicBezTo>
                    <a:cubicBezTo>
                      <a:pt x="39" y="18"/>
                      <a:pt x="21" y="0"/>
                      <a:pt x="0" y="0"/>
                    </a:cubicBezTo>
                    <a:lnTo>
                      <a:pt x="0" y="40"/>
                    </a:lnTo>
                    <a:close/>
                  </a:path>
                </a:pathLst>
              </a:custGeom>
              <a:grpFill/>
              <a:ln>
                <a:noFill/>
              </a:ln>
            </p:spPr>
            <p:txBody>
              <a:bodyPr vert="horz" wrap="square" lIns="91427" tIns="45713" rIns="91427" bIns="45713" numCol="1" anchor="t" anchorCtr="0" compatLnSpc="1">
                <a:prstTxWarp prst="textNoShape">
                  <a:avLst/>
                </a:prstTxWarp>
              </a:bodyPr>
              <a:lstStyle/>
              <a:p>
                <a:pPr defTabSz="932127"/>
                <a:endParaRPr lang="en-US" sz="1600" kern="0">
                  <a:solidFill>
                    <a:srgbClr val="505050"/>
                  </a:solidFill>
                </a:endParaRPr>
              </a:p>
            </p:txBody>
          </p:sp>
        </p:grpSp>
        <p:sp>
          <p:nvSpPr>
            <p:cNvPr id="306" name="Freeform 305"/>
            <p:cNvSpPr/>
            <p:nvPr/>
          </p:nvSpPr>
          <p:spPr>
            <a:xfrm>
              <a:off x="8749813" y="4861715"/>
              <a:ext cx="164848" cy="261213"/>
            </a:xfrm>
            <a:custGeom>
              <a:avLst/>
              <a:gdLst/>
              <a:ahLst/>
              <a:cxnLst/>
              <a:rect l="l" t="t" r="r" b="b"/>
              <a:pathLst>
                <a:path w="879475" h="1393809">
                  <a:moveTo>
                    <a:pt x="841951" y="1215906"/>
                  </a:moveTo>
                  <a:cubicBezTo>
                    <a:pt x="843538" y="1273850"/>
                    <a:pt x="570885" y="1293694"/>
                    <a:pt x="437138" y="1292106"/>
                  </a:cubicBezTo>
                  <a:cubicBezTo>
                    <a:pt x="314565" y="1290652"/>
                    <a:pt x="58660" y="1274529"/>
                    <a:pt x="39412" y="1221497"/>
                  </a:cubicBezTo>
                  <a:cubicBezTo>
                    <a:pt x="39061" y="1245227"/>
                    <a:pt x="37400" y="1279091"/>
                    <a:pt x="41851" y="1277820"/>
                  </a:cubicBezTo>
                  <a:cubicBezTo>
                    <a:pt x="47408" y="1276233"/>
                    <a:pt x="214094" y="1338144"/>
                    <a:pt x="446663" y="1327825"/>
                  </a:cubicBezTo>
                  <a:cubicBezTo>
                    <a:pt x="599064" y="1323062"/>
                    <a:pt x="796706" y="1313537"/>
                    <a:pt x="841951" y="1270674"/>
                  </a:cubicBezTo>
                  <a:close/>
                  <a:moveTo>
                    <a:pt x="842073" y="895396"/>
                  </a:moveTo>
                  <a:cubicBezTo>
                    <a:pt x="668090" y="986678"/>
                    <a:pt x="192053" y="975565"/>
                    <a:pt x="37401" y="897778"/>
                  </a:cubicBezTo>
                  <a:lnTo>
                    <a:pt x="37401" y="1147809"/>
                  </a:lnTo>
                  <a:lnTo>
                    <a:pt x="66398" y="1214484"/>
                  </a:lnTo>
                  <a:cubicBezTo>
                    <a:pt x="310458" y="1285921"/>
                    <a:pt x="711587" y="1254966"/>
                    <a:pt x="798578" y="1214484"/>
                  </a:cubicBezTo>
                  <a:lnTo>
                    <a:pt x="842073" y="1145428"/>
                  </a:lnTo>
                  <a:close/>
                  <a:moveTo>
                    <a:pt x="842073" y="554190"/>
                  </a:moveTo>
                  <a:cubicBezTo>
                    <a:pt x="668090" y="645472"/>
                    <a:pt x="192053" y="634359"/>
                    <a:pt x="37401" y="556572"/>
                  </a:cubicBezTo>
                  <a:lnTo>
                    <a:pt x="37401" y="806603"/>
                  </a:lnTo>
                  <a:lnTo>
                    <a:pt x="66398" y="873278"/>
                  </a:lnTo>
                  <a:cubicBezTo>
                    <a:pt x="310458" y="944715"/>
                    <a:pt x="711587" y="913760"/>
                    <a:pt x="798578" y="873278"/>
                  </a:cubicBezTo>
                  <a:lnTo>
                    <a:pt x="842073" y="804222"/>
                  </a:lnTo>
                  <a:close/>
                  <a:moveTo>
                    <a:pt x="842073" y="205845"/>
                  </a:moveTo>
                  <a:cubicBezTo>
                    <a:pt x="668090" y="297127"/>
                    <a:pt x="192053" y="286014"/>
                    <a:pt x="37401" y="208227"/>
                  </a:cubicBezTo>
                  <a:lnTo>
                    <a:pt x="37401" y="458258"/>
                  </a:lnTo>
                  <a:lnTo>
                    <a:pt x="66398" y="524933"/>
                  </a:lnTo>
                  <a:cubicBezTo>
                    <a:pt x="310458" y="596370"/>
                    <a:pt x="711587" y="565415"/>
                    <a:pt x="798578" y="524933"/>
                  </a:cubicBezTo>
                  <a:lnTo>
                    <a:pt x="842073" y="455877"/>
                  </a:lnTo>
                  <a:close/>
                  <a:moveTo>
                    <a:pt x="475903" y="27508"/>
                  </a:moveTo>
                  <a:cubicBezTo>
                    <a:pt x="399852" y="24273"/>
                    <a:pt x="311349" y="30136"/>
                    <a:pt x="215900" y="58399"/>
                  </a:cubicBezTo>
                  <a:lnTo>
                    <a:pt x="215900" y="119730"/>
                  </a:lnTo>
                  <a:cubicBezTo>
                    <a:pt x="113629" y="131371"/>
                    <a:pt x="46671" y="150925"/>
                    <a:pt x="46671" y="173065"/>
                  </a:cubicBezTo>
                  <a:cubicBezTo>
                    <a:pt x="46671" y="208958"/>
                    <a:pt x="222653" y="238055"/>
                    <a:pt x="439737" y="238055"/>
                  </a:cubicBezTo>
                  <a:cubicBezTo>
                    <a:pt x="656821" y="238055"/>
                    <a:pt x="832803" y="208958"/>
                    <a:pt x="832803" y="173065"/>
                  </a:cubicBezTo>
                  <a:cubicBezTo>
                    <a:pt x="832803" y="150920"/>
                    <a:pt x="765814" y="131362"/>
                    <a:pt x="663504" y="119720"/>
                  </a:cubicBezTo>
                  <a:lnTo>
                    <a:pt x="661194" y="51210"/>
                  </a:lnTo>
                  <a:cubicBezTo>
                    <a:pt x="615554" y="43078"/>
                    <a:pt x="551954" y="30744"/>
                    <a:pt x="475903" y="27508"/>
                  </a:cubicBezTo>
                  <a:close/>
                  <a:moveTo>
                    <a:pt x="464831" y="266"/>
                  </a:moveTo>
                  <a:cubicBezTo>
                    <a:pt x="522786" y="1686"/>
                    <a:pt x="572376" y="8676"/>
                    <a:pt x="647657" y="18288"/>
                  </a:cubicBezTo>
                  <a:cubicBezTo>
                    <a:pt x="671557" y="31394"/>
                    <a:pt x="676336" y="54987"/>
                    <a:pt x="690676" y="73337"/>
                  </a:cubicBezTo>
                  <a:cubicBezTo>
                    <a:pt x="751219" y="101299"/>
                    <a:pt x="838052" y="95182"/>
                    <a:pt x="872306" y="157223"/>
                  </a:cubicBezTo>
                  <a:lnTo>
                    <a:pt x="879475" y="1279191"/>
                  </a:lnTo>
                  <a:cubicBezTo>
                    <a:pt x="833271" y="1398903"/>
                    <a:pt x="220666" y="1453078"/>
                    <a:pt x="2391" y="1300162"/>
                  </a:cubicBezTo>
                  <a:lnTo>
                    <a:pt x="0" y="162466"/>
                  </a:lnTo>
                  <a:cubicBezTo>
                    <a:pt x="57357" y="92561"/>
                    <a:pt x="124274" y="101299"/>
                    <a:pt x="186411" y="70716"/>
                  </a:cubicBezTo>
                  <a:cubicBezTo>
                    <a:pt x="201547" y="52366"/>
                    <a:pt x="211904" y="20910"/>
                    <a:pt x="231819" y="15666"/>
                  </a:cubicBezTo>
                  <a:cubicBezTo>
                    <a:pt x="340558" y="2996"/>
                    <a:pt x="406877" y="-1155"/>
                    <a:pt x="464831" y="266"/>
                  </a:cubicBezTo>
                  <a:close/>
                </a:path>
              </a:pathLst>
            </a:cu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19" fontAlgn="base"/>
              <a:endParaRPr lang="en-US" kern="0" dirty="0" err="1">
                <a:solidFill>
                  <a:srgbClr val="505050"/>
                </a:solidFill>
                <a:ea typeface="Segoe UI" pitchFamily="34" charset="0"/>
                <a:cs typeface="Segoe UI" pitchFamily="34" charset="0"/>
              </a:endParaRPr>
            </a:p>
          </p:txBody>
        </p:sp>
        <p:sp>
          <p:nvSpPr>
            <p:cNvPr id="307" name="Oval 46"/>
            <p:cNvSpPr/>
            <p:nvPr/>
          </p:nvSpPr>
          <p:spPr>
            <a:xfrm>
              <a:off x="8681036" y="3294951"/>
              <a:ext cx="233625" cy="233128"/>
            </a:xfrm>
            <a:custGeom>
              <a:avLst/>
              <a:gdLst/>
              <a:ahLst/>
              <a:cxnLst/>
              <a:rect l="l" t="t" r="r" b="b"/>
              <a:pathLst>
                <a:path w="3893062" h="3885378">
                  <a:moveTo>
                    <a:pt x="1257971" y="2179459"/>
                  </a:moveTo>
                  <a:lnTo>
                    <a:pt x="770851" y="2249233"/>
                  </a:lnTo>
                  <a:cubicBezTo>
                    <a:pt x="767528" y="2352254"/>
                    <a:pt x="723562" y="2444927"/>
                    <a:pt x="654423" y="2511881"/>
                  </a:cubicBezTo>
                  <a:lnTo>
                    <a:pt x="1861568" y="3326111"/>
                  </a:lnTo>
                  <a:cubicBezTo>
                    <a:pt x="1899424" y="3248918"/>
                    <a:pt x="1962681" y="3186692"/>
                    <a:pt x="2041980" y="3153125"/>
                  </a:cubicBezTo>
                  <a:lnTo>
                    <a:pt x="1703804" y="2393570"/>
                  </a:lnTo>
                  <a:cubicBezTo>
                    <a:pt x="1673698" y="2402446"/>
                    <a:pt x="1641844" y="2406537"/>
                    <a:pt x="1609035" y="2406537"/>
                  </a:cubicBezTo>
                  <a:cubicBezTo>
                    <a:pt x="1452610" y="2406537"/>
                    <a:pt x="1317907" y="2313534"/>
                    <a:pt x="1257971" y="2179459"/>
                  </a:cubicBezTo>
                  <a:close/>
                  <a:moveTo>
                    <a:pt x="1973445" y="2143042"/>
                  </a:moveTo>
                  <a:cubicBezTo>
                    <a:pt x="1952315" y="2208194"/>
                    <a:pt x="1914102" y="2265531"/>
                    <a:pt x="1861545" y="2307073"/>
                  </a:cubicBezTo>
                  <a:lnTo>
                    <a:pt x="2221097" y="3114639"/>
                  </a:lnTo>
                  <a:cubicBezTo>
                    <a:pt x="2301768" y="3117443"/>
                    <a:pt x="2376050" y="3145180"/>
                    <a:pt x="2436089" y="3191021"/>
                  </a:cubicBezTo>
                  <a:lnTo>
                    <a:pt x="3241281" y="2515384"/>
                  </a:lnTo>
                  <a:cubicBezTo>
                    <a:pt x="3168709" y="2447047"/>
                    <a:pt x="3123192" y="2350608"/>
                    <a:pt x="3121471" y="2243481"/>
                  </a:cubicBezTo>
                  <a:close/>
                  <a:moveTo>
                    <a:pt x="3301689" y="829469"/>
                  </a:moveTo>
                  <a:cubicBezTo>
                    <a:pt x="3270843" y="839047"/>
                    <a:pt x="3238085" y="843382"/>
                    <a:pt x="3204314" y="843382"/>
                  </a:cubicBezTo>
                  <a:cubicBezTo>
                    <a:pt x="3172960" y="843382"/>
                    <a:pt x="3142479" y="839646"/>
                    <a:pt x="3113605" y="831319"/>
                  </a:cubicBezTo>
                  <a:lnTo>
                    <a:pt x="1931716" y="1808964"/>
                  </a:lnTo>
                  <a:cubicBezTo>
                    <a:pt x="1962241" y="1854824"/>
                    <a:pt x="1982962" y="1907684"/>
                    <a:pt x="1991087" y="1964615"/>
                  </a:cubicBezTo>
                  <a:lnTo>
                    <a:pt x="3161262" y="2066992"/>
                  </a:lnTo>
                  <a:cubicBezTo>
                    <a:pt x="3216276" y="1951252"/>
                    <a:pt x="3328377" y="1868693"/>
                    <a:pt x="3461198" y="1854297"/>
                  </a:cubicBezTo>
                  <a:close/>
                  <a:moveTo>
                    <a:pt x="957252" y="759133"/>
                  </a:moveTo>
                  <a:cubicBezTo>
                    <a:pt x="926543" y="768102"/>
                    <a:pt x="894074" y="772358"/>
                    <a:pt x="860610" y="772358"/>
                  </a:cubicBezTo>
                  <a:lnTo>
                    <a:pt x="836144" y="769892"/>
                  </a:lnTo>
                  <a:lnTo>
                    <a:pt x="475295" y="1859454"/>
                  </a:lnTo>
                  <a:cubicBezTo>
                    <a:pt x="591806" y="1886355"/>
                    <a:pt x="687848" y="1966347"/>
                    <a:pt x="735741" y="2073147"/>
                  </a:cubicBezTo>
                  <a:lnTo>
                    <a:pt x="1224995" y="2003068"/>
                  </a:lnTo>
                  <a:cubicBezTo>
                    <a:pt x="1228713" y="1879350"/>
                    <a:pt x="1292338" y="1770840"/>
                    <a:pt x="1387747" y="1704564"/>
                  </a:cubicBezTo>
                  <a:close/>
                  <a:moveTo>
                    <a:pt x="1218093" y="531176"/>
                  </a:moveTo>
                  <a:cubicBezTo>
                    <a:pt x="1195805" y="586605"/>
                    <a:pt x="1160978" y="635612"/>
                    <a:pt x="1114448" y="671725"/>
                  </a:cubicBezTo>
                  <a:lnTo>
                    <a:pt x="1555167" y="1639610"/>
                  </a:lnTo>
                  <a:cubicBezTo>
                    <a:pt x="1572611" y="1635461"/>
                    <a:pt x="1590673" y="1634179"/>
                    <a:pt x="1609035" y="1634179"/>
                  </a:cubicBezTo>
                  <a:cubicBezTo>
                    <a:pt x="1678449" y="1634179"/>
                    <a:pt x="1743585" y="1652493"/>
                    <a:pt x="1799019" y="1686057"/>
                  </a:cubicBezTo>
                  <a:lnTo>
                    <a:pt x="2943085" y="739698"/>
                  </a:lnTo>
                  <a:cubicBezTo>
                    <a:pt x="2886968" y="689349"/>
                    <a:pt x="2846872" y="622014"/>
                    <a:pt x="2829379" y="545979"/>
                  </a:cubicBezTo>
                  <a:lnTo>
                    <a:pt x="1218093" y="545979"/>
                  </a:lnTo>
                  <a:close/>
                  <a:moveTo>
                    <a:pt x="860610" y="0"/>
                  </a:moveTo>
                  <a:cubicBezTo>
                    <a:pt x="1067920" y="0"/>
                    <a:pt x="1237076" y="163352"/>
                    <a:pt x="1244999" y="368426"/>
                  </a:cubicBezTo>
                  <a:lnTo>
                    <a:pt x="2829379" y="368426"/>
                  </a:lnTo>
                  <a:cubicBezTo>
                    <a:pt x="2868629" y="197827"/>
                    <a:pt x="3021663" y="71024"/>
                    <a:pt x="3204314" y="71024"/>
                  </a:cubicBezTo>
                  <a:cubicBezTo>
                    <a:pt x="3417595" y="71024"/>
                    <a:pt x="3590493" y="243922"/>
                    <a:pt x="3590493" y="457203"/>
                  </a:cubicBezTo>
                  <a:cubicBezTo>
                    <a:pt x="3590493" y="567840"/>
                    <a:pt x="3543969" y="667610"/>
                    <a:pt x="3468796" y="737359"/>
                  </a:cubicBezTo>
                  <a:lnTo>
                    <a:pt x="3646113" y="1876597"/>
                  </a:lnTo>
                  <a:cubicBezTo>
                    <a:pt x="3790759" y="1931645"/>
                    <a:pt x="3893062" y="2071810"/>
                    <a:pt x="3893062" y="2235870"/>
                  </a:cubicBezTo>
                  <a:cubicBezTo>
                    <a:pt x="3893062" y="2449151"/>
                    <a:pt x="3720164" y="2622049"/>
                    <a:pt x="3506883" y="2622049"/>
                  </a:cubicBezTo>
                  <a:cubicBezTo>
                    <a:pt x="3473157" y="2622049"/>
                    <a:pt x="3440440" y="2617726"/>
                    <a:pt x="3409637" y="2608157"/>
                  </a:cubicBezTo>
                  <a:lnTo>
                    <a:pt x="2550166" y="3329340"/>
                  </a:lnTo>
                  <a:cubicBezTo>
                    <a:pt x="2576964" y="3380048"/>
                    <a:pt x="2591219" y="3437959"/>
                    <a:pt x="2591219" y="3499199"/>
                  </a:cubicBezTo>
                  <a:cubicBezTo>
                    <a:pt x="2591219" y="3712480"/>
                    <a:pt x="2418321" y="3885378"/>
                    <a:pt x="2205040" y="3885378"/>
                  </a:cubicBezTo>
                  <a:cubicBezTo>
                    <a:pt x="1996937" y="3885378"/>
                    <a:pt x="1827279" y="3720773"/>
                    <a:pt x="1820415" y="3514609"/>
                  </a:cubicBezTo>
                  <a:lnTo>
                    <a:pt x="477038" y="2608490"/>
                  </a:lnTo>
                  <a:cubicBezTo>
                    <a:pt x="448098" y="2616715"/>
                    <a:pt x="417576" y="2620462"/>
                    <a:pt x="386179" y="2620462"/>
                  </a:cubicBezTo>
                  <a:cubicBezTo>
                    <a:pt x="172898" y="2620462"/>
                    <a:pt x="0" y="2447564"/>
                    <a:pt x="0" y="2234283"/>
                  </a:cubicBezTo>
                  <a:cubicBezTo>
                    <a:pt x="0" y="2055343"/>
                    <a:pt x="121703" y="1904829"/>
                    <a:pt x="287249" y="1862500"/>
                  </a:cubicBezTo>
                  <a:lnTo>
                    <a:pt x="666256" y="718109"/>
                  </a:lnTo>
                  <a:cubicBezTo>
                    <a:pt x="551163" y="652425"/>
                    <a:pt x="474431" y="528263"/>
                    <a:pt x="474431" y="386179"/>
                  </a:cubicBezTo>
                  <a:cubicBezTo>
                    <a:pt x="474431" y="172898"/>
                    <a:pt x="647329" y="0"/>
                    <a:pt x="86061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sz="1200" kern="0">
                <a:solidFill>
                  <a:srgbClr val="505050"/>
                </a:solidFill>
              </a:endParaRPr>
            </a:p>
          </p:txBody>
        </p:sp>
        <p:grpSp>
          <p:nvGrpSpPr>
            <p:cNvPr id="308" name="Group 307"/>
            <p:cNvGrpSpPr/>
            <p:nvPr/>
          </p:nvGrpSpPr>
          <p:grpSpPr>
            <a:xfrm>
              <a:off x="8694618" y="3691799"/>
              <a:ext cx="220043" cy="225214"/>
              <a:chOff x="8125700" y="2836063"/>
              <a:chExt cx="2212515" cy="2264862"/>
            </a:xfrm>
            <a:solidFill>
              <a:schemeClr val="accent3"/>
            </a:solidFill>
          </p:grpSpPr>
          <p:sp>
            <p:nvSpPr>
              <p:cNvPr id="375" name="Freeform 374"/>
              <p:cNvSpPr>
                <a:spLocks noChangeArrowheads="1"/>
              </p:cNvSpPr>
              <p:nvPr/>
            </p:nvSpPr>
            <p:spPr bwMode="auto">
              <a:xfrm flipH="1">
                <a:off x="8125700" y="2836063"/>
                <a:ext cx="1118240" cy="2243938"/>
              </a:xfrm>
              <a:custGeom>
                <a:avLst/>
                <a:gdLst>
                  <a:gd name="connsiteX0" fmla="*/ 59639 w 1118240"/>
                  <a:gd name="connsiteY0" fmla="*/ 1892063 h 2243938"/>
                  <a:gd name="connsiteX1" fmla="*/ 0 w 1118240"/>
                  <a:gd name="connsiteY1" fmla="*/ 1892063 h 2243938"/>
                  <a:gd name="connsiteX2" fmla="*/ 0 w 1118240"/>
                  <a:gd name="connsiteY2" fmla="*/ 2101388 h 2243938"/>
                  <a:gd name="connsiteX3" fmla="*/ 59639 w 1118240"/>
                  <a:gd name="connsiteY3" fmla="*/ 2101388 h 2243938"/>
                  <a:gd name="connsiteX4" fmla="*/ 939322 w 1118240"/>
                  <a:gd name="connsiteY4" fmla="*/ 1789186 h 2243938"/>
                  <a:gd name="connsiteX5" fmla="*/ 756674 w 1118240"/>
                  <a:gd name="connsiteY5" fmla="*/ 1789186 h 2243938"/>
                  <a:gd name="connsiteX6" fmla="*/ 756674 w 1118240"/>
                  <a:gd name="connsiteY6" fmla="*/ 2065019 h 2243938"/>
                  <a:gd name="connsiteX7" fmla="*/ 939322 w 1118240"/>
                  <a:gd name="connsiteY7" fmla="*/ 2065019 h 2243938"/>
                  <a:gd name="connsiteX8" fmla="*/ 816316 w 1118240"/>
                  <a:gd name="connsiteY8" fmla="*/ 208738 h 2243938"/>
                  <a:gd name="connsiteX9" fmla="*/ 301926 w 1118240"/>
                  <a:gd name="connsiteY9" fmla="*/ 208738 h 2243938"/>
                  <a:gd name="connsiteX10" fmla="*/ 301926 w 1118240"/>
                  <a:gd name="connsiteY10" fmla="*/ 272104 h 2243938"/>
                  <a:gd name="connsiteX11" fmla="*/ 816316 w 1118240"/>
                  <a:gd name="connsiteY11" fmla="*/ 272104 h 2243938"/>
                  <a:gd name="connsiteX12" fmla="*/ 1058601 w 1118240"/>
                  <a:gd name="connsiteY12" fmla="*/ 59639 h 2243938"/>
                  <a:gd name="connsiteX13" fmla="*/ 1058601 w 1118240"/>
                  <a:gd name="connsiteY13" fmla="*/ 424932 h 2243938"/>
                  <a:gd name="connsiteX14" fmla="*/ 59639 w 1118240"/>
                  <a:gd name="connsiteY14" fmla="*/ 424932 h 2243938"/>
                  <a:gd name="connsiteX15" fmla="*/ 59639 w 1118240"/>
                  <a:gd name="connsiteY15" fmla="*/ 59639 h 2243938"/>
                  <a:gd name="connsiteX16" fmla="*/ 1118240 w 1118240"/>
                  <a:gd name="connsiteY16" fmla="*/ 0 h 2243938"/>
                  <a:gd name="connsiteX17" fmla="*/ 0 w 1118240"/>
                  <a:gd name="connsiteY17" fmla="*/ 0 h 2243938"/>
                  <a:gd name="connsiteX18" fmla="*/ 0 w 1118240"/>
                  <a:gd name="connsiteY18" fmla="*/ 677979 h 2243938"/>
                  <a:gd name="connsiteX19" fmla="*/ 59639 w 1118240"/>
                  <a:gd name="connsiteY19" fmla="*/ 677979 h 2243938"/>
                  <a:gd name="connsiteX20" fmla="*/ 59639 w 1118240"/>
                  <a:gd name="connsiteY20" fmla="*/ 484571 h 2243938"/>
                  <a:gd name="connsiteX21" fmla="*/ 1058601 w 1118240"/>
                  <a:gd name="connsiteY21" fmla="*/ 484571 h 2243938"/>
                  <a:gd name="connsiteX22" fmla="*/ 1058601 w 1118240"/>
                  <a:gd name="connsiteY22" fmla="*/ 726856 h 2243938"/>
                  <a:gd name="connsiteX23" fmla="*/ 686558 w 1118240"/>
                  <a:gd name="connsiteY23" fmla="*/ 726856 h 2243938"/>
                  <a:gd name="connsiteX24" fmla="*/ 691926 w 1118240"/>
                  <a:gd name="connsiteY24" fmla="*/ 735793 h 2243938"/>
                  <a:gd name="connsiteX25" fmla="*/ 693922 w 1118240"/>
                  <a:gd name="connsiteY25" fmla="*/ 743767 h 2243938"/>
                  <a:gd name="connsiteX26" fmla="*/ 697913 w 1118240"/>
                  <a:gd name="connsiteY26" fmla="*/ 753735 h 2243938"/>
                  <a:gd name="connsiteX27" fmla="*/ 701904 w 1118240"/>
                  <a:gd name="connsiteY27" fmla="*/ 765696 h 2243938"/>
                  <a:gd name="connsiteX28" fmla="*/ 703900 w 1118240"/>
                  <a:gd name="connsiteY28" fmla="*/ 775664 h 2243938"/>
                  <a:gd name="connsiteX29" fmla="*/ 703900 w 1118240"/>
                  <a:gd name="connsiteY29" fmla="*/ 787625 h 2243938"/>
                  <a:gd name="connsiteX30" fmla="*/ 703900 w 1118240"/>
                  <a:gd name="connsiteY30" fmla="*/ 790224 h 2243938"/>
                  <a:gd name="connsiteX31" fmla="*/ 1058601 w 1118240"/>
                  <a:gd name="connsiteY31" fmla="*/ 790224 h 2243938"/>
                  <a:gd name="connsiteX32" fmla="*/ 1058601 w 1118240"/>
                  <a:gd name="connsiteY32" fmla="*/ 998962 h 2243938"/>
                  <a:gd name="connsiteX33" fmla="*/ 703900 w 1118240"/>
                  <a:gd name="connsiteY33" fmla="*/ 998962 h 2243938"/>
                  <a:gd name="connsiteX34" fmla="*/ 703900 w 1118240"/>
                  <a:gd name="connsiteY34" fmla="*/ 1058602 h 2243938"/>
                  <a:gd name="connsiteX35" fmla="*/ 1058601 w 1118240"/>
                  <a:gd name="connsiteY35" fmla="*/ 1058602 h 2243938"/>
                  <a:gd name="connsiteX36" fmla="*/ 1058601 w 1118240"/>
                  <a:gd name="connsiteY36" fmla="*/ 2184298 h 2243938"/>
                  <a:gd name="connsiteX37" fmla="*/ 304742 w 1118240"/>
                  <a:gd name="connsiteY37" fmla="*/ 2184298 h 2243938"/>
                  <a:gd name="connsiteX38" fmla="*/ 308752 w 1118240"/>
                  <a:gd name="connsiteY38" fmla="*/ 2189105 h 2243938"/>
                  <a:gd name="connsiteX39" fmla="*/ 314739 w 1118240"/>
                  <a:gd name="connsiteY39" fmla="*/ 2205053 h 2243938"/>
                  <a:gd name="connsiteX40" fmla="*/ 320726 w 1118240"/>
                  <a:gd name="connsiteY40" fmla="*/ 2219008 h 2243938"/>
                  <a:gd name="connsiteX41" fmla="*/ 326713 w 1118240"/>
                  <a:gd name="connsiteY41" fmla="*/ 2234957 h 2243938"/>
                  <a:gd name="connsiteX42" fmla="*/ 329710 w 1118240"/>
                  <a:gd name="connsiteY42" fmla="*/ 2243938 h 2243938"/>
                  <a:gd name="connsiteX43" fmla="*/ 1004756 w 1118240"/>
                  <a:gd name="connsiteY43" fmla="*/ 2243938 h 2243938"/>
                  <a:gd name="connsiteX44" fmla="*/ 1004755 w 1118240"/>
                  <a:gd name="connsiteY44" fmla="*/ 2243937 h 2243938"/>
                  <a:gd name="connsiteX45" fmla="*/ 1118240 w 1118240"/>
                  <a:gd name="connsiteY45" fmla="*/ 2243937 h 224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18240" h="2243938">
                    <a:moveTo>
                      <a:pt x="59639" y="1892063"/>
                    </a:moveTo>
                    <a:lnTo>
                      <a:pt x="0" y="1892063"/>
                    </a:lnTo>
                    <a:lnTo>
                      <a:pt x="0" y="2101388"/>
                    </a:lnTo>
                    <a:lnTo>
                      <a:pt x="59639" y="2101388"/>
                    </a:lnTo>
                    <a:close/>
                    <a:moveTo>
                      <a:pt x="939322" y="1789186"/>
                    </a:moveTo>
                    <a:lnTo>
                      <a:pt x="756674" y="1789186"/>
                    </a:lnTo>
                    <a:lnTo>
                      <a:pt x="756674" y="2065019"/>
                    </a:lnTo>
                    <a:lnTo>
                      <a:pt x="939322" y="2065019"/>
                    </a:lnTo>
                    <a:close/>
                    <a:moveTo>
                      <a:pt x="816316" y="208738"/>
                    </a:moveTo>
                    <a:lnTo>
                      <a:pt x="301926" y="208738"/>
                    </a:lnTo>
                    <a:lnTo>
                      <a:pt x="301926" y="272104"/>
                    </a:lnTo>
                    <a:lnTo>
                      <a:pt x="816316" y="272104"/>
                    </a:lnTo>
                    <a:close/>
                    <a:moveTo>
                      <a:pt x="1058601" y="59639"/>
                    </a:moveTo>
                    <a:lnTo>
                      <a:pt x="1058601" y="424932"/>
                    </a:lnTo>
                    <a:lnTo>
                      <a:pt x="59639" y="424932"/>
                    </a:lnTo>
                    <a:lnTo>
                      <a:pt x="59639" y="59639"/>
                    </a:lnTo>
                    <a:close/>
                    <a:moveTo>
                      <a:pt x="1118240" y="0"/>
                    </a:moveTo>
                    <a:lnTo>
                      <a:pt x="0" y="0"/>
                    </a:lnTo>
                    <a:lnTo>
                      <a:pt x="0" y="677979"/>
                    </a:lnTo>
                    <a:lnTo>
                      <a:pt x="59639" y="677979"/>
                    </a:lnTo>
                    <a:lnTo>
                      <a:pt x="59639" y="484571"/>
                    </a:lnTo>
                    <a:lnTo>
                      <a:pt x="1058601" y="484571"/>
                    </a:lnTo>
                    <a:lnTo>
                      <a:pt x="1058601" y="726856"/>
                    </a:lnTo>
                    <a:lnTo>
                      <a:pt x="686558" y="726856"/>
                    </a:lnTo>
                    <a:lnTo>
                      <a:pt x="691926" y="735793"/>
                    </a:lnTo>
                    <a:lnTo>
                      <a:pt x="693922" y="743767"/>
                    </a:lnTo>
                    <a:lnTo>
                      <a:pt x="697913" y="753735"/>
                    </a:lnTo>
                    <a:lnTo>
                      <a:pt x="701904" y="765696"/>
                    </a:lnTo>
                    <a:lnTo>
                      <a:pt x="703900" y="775664"/>
                    </a:lnTo>
                    <a:lnTo>
                      <a:pt x="703900" y="787625"/>
                    </a:lnTo>
                    <a:lnTo>
                      <a:pt x="703900" y="790224"/>
                    </a:lnTo>
                    <a:lnTo>
                      <a:pt x="1058601" y="790224"/>
                    </a:lnTo>
                    <a:lnTo>
                      <a:pt x="1058601" y="998962"/>
                    </a:lnTo>
                    <a:lnTo>
                      <a:pt x="703900" y="998962"/>
                    </a:lnTo>
                    <a:lnTo>
                      <a:pt x="703900" y="1058602"/>
                    </a:lnTo>
                    <a:lnTo>
                      <a:pt x="1058601" y="1058602"/>
                    </a:lnTo>
                    <a:lnTo>
                      <a:pt x="1058601" y="2184298"/>
                    </a:lnTo>
                    <a:lnTo>
                      <a:pt x="304742" y="2184298"/>
                    </a:lnTo>
                    <a:lnTo>
                      <a:pt x="308752" y="2189105"/>
                    </a:lnTo>
                    <a:lnTo>
                      <a:pt x="314739" y="2205053"/>
                    </a:lnTo>
                    <a:lnTo>
                      <a:pt x="320726" y="2219008"/>
                    </a:lnTo>
                    <a:lnTo>
                      <a:pt x="326713" y="2234957"/>
                    </a:lnTo>
                    <a:lnTo>
                      <a:pt x="329710" y="2243938"/>
                    </a:lnTo>
                    <a:lnTo>
                      <a:pt x="1004756" y="2243938"/>
                    </a:lnTo>
                    <a:lnTo>
                      <a:pt x="1004755" y="2243937"/>
                    </a:lnTo>
                    <a:lnTo>
                      <a:pt x="1118240" y="22439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noAutofit/>
              </a:bodyPr>
              <a:lstStyle/>
              <a:p>
                <a:pPr defTabSz="914046"/>
                <a:endParaRPr lang="en-US" sz="1799" kern="0">
                  <a:solidFill>
                    <a:srgbClr val="505050"/>
                  </a:solidFill>
                </a:endParaRPr>
              </a:p>
            </p:txBody>
          </p:sp>
          <p:sp>
            <p:nvSpPr>
              <p:cNvPr id="376" name="Freeform 2020"/>
              <p:cNvSpPr>
                <a:spLocks/>
              </p:cNvSpPr>
              <p:nvPr/>
            </p:nvSpPr>
            <p:spPr bwMode="auto">
              <a:xfrm>
                <a:off x="8958684" y="4730120"/>
                <a:ext cx="1004745" cy="370805"/>
              </a:xfrm>
              <a:custGeom>
                <a:avLst/>
                <a:gdLst>
                  <a:gd name="T0" fmla="*/ 441 w 504"/>
                  <a:gd name="T1" fmla="*/ 128 h 188"/>
                  <a:gd name="T2" fmla="*/ 316 w 504"/>
                  <a:gd name="T3" fmla="*/ 128 h 188"/>
                  <a:gd name="T4" fmla="*/ 316 w 504"/>
                  <a:gd name="T5" fmla="*/ 0 h 188"/>
                  <a:gd name="T6" fmla="*/ 187 w 504"/>
                  <a:gd name="T7" fmla="*/ 0 h 188"/>
                  <a:gd name="T8" fmla="*/ 187 w 504"/>
                  <a:gd name="T9" fmla="*/ 128 h 188"/>
                  <a:gd name="T10" fmla="*/ 64 w 504"/>
                  <a:gd name="T11" fmla="*/ 128 h 188"/>
                  <a:gd name="T12" fmla="*/ 57 w 504"/>
                  <a:gd name="T13" fmla="*/ 128 h 188"/>
                  <a:gd name="T14" fmla="*/ 51 w 504"/>
                  <a:gd name="T15" fmla="*/ 130 h 188"/>
                  <a:gd name="T16" fmla="*/ 45 w 504"/>
                  <a:gd name="T17" fmla="*/ 132 h 188"/>
                  <a:gd name="T18" fmla="*/ 40 w 504"/>
                  <a:gd name="T19" fmla="*/ 133 h 188"/>
                  <a:gd name="T20" fmla="*/ 34 w 504"/>
                  <a:gd name="T21" fmla="*/ 136 h 188"/>
                  <a:gd name="T22" fmla="*/ 29 w 504"/>
                  <a:gd name="T23" fmla="*/ 139 h 188"/>
                  <a:gd name="T24" fmla="*/ 25 w 504"/>
                  <a:gd name="T25" fmla="*/ 143 h 188"/>
                  <a:gd name="T26" fmla="*/ 20 w 504"/>
                  <a:gd name="T27" fmla="*/ 147 h 188"/>
                  <a:gd name="T28" fmla="*/ 15 w 504"/>
                  <a:gd name="T29" fmla="*/ 152 h 188"/>
                  <a:gd name="T30" fmla="*/ 12 w 504"/>
                  <a:gd name="T31" fmla="*/ 157 h 188"/>
                  <a:gd name="T32" fmla="*/ 7 w 504"/>
                  <a:gd name="T33" fmla="*/ 161 h 188"/>
                  <a:gd name="T34" fmla="*/ 6 w 504"/>
                  <a:gd name="T35" fmla="*/ 166 h 188"/>
                  <a:gd name="T36" fmla="*/ 3 w 504"/>
                  <a:gd name="T37" fmla="*/ 171 h 188"/>
                  <a:gd name="T38" fmla="*/ 1 w 504"/>
                  <a:gd name="T39" fmla="*/ 177 h 188"/>
                  <a:gd name="T40" fmla="*/ 0 w 504"/>
                  <a:gd name="T41" fmla="*/ 182 h 188"/>
                  <a:gd name="T42" fmla="*/ 0 w 504"/>
                  <a:gd name="T43" fmla="*/ 188 h 188"/>
                  <a:gd name="T44" fmla="*/ 504 w 504"/>
                  <a:gd name="T45" fmla="*/ 188 h 188"/>
                  <a:gd name="T46" fmla="*/ 504 w 504"/>
                  <a:gd name="T47" fmla="*/ 182 h 188"/>
                  <a:gd name="T48" fmla="*/ 502 w 504"/>
                  <a:gd name="T49" fmla="*/ 177 h 188"/>
                  <a:gd name="T50" fmla="*/ 500 w 504"/>
                  <a:gd name="T51" fmla="*/ 171 h 188"/>
                  <a:gd name="T52" fmla="*/ 499 w 504"/>
                  <a:gd name="T53" fmla="*/ 166 h 188"/>
                  <a:gd name="T54" fmla="*/ 496 w 504"/>
                  <a:gd name="T55" fmla="*/ 161 h 188"/>
                  <a:gd name="T56" fmla="*/ 491 w 504"/>
                  <a:gd name="T57" fmla="*/ 157 h 188"/>
                  <a:gd name="T58" fmla="*/ 488 w 504"/>
                  <a:gd name="T59" fmla="*/ 152 h 188"/>
                  <a:gd name="T60" fmla="*/ 483 w 504"/>
                  <a:gd name="T61" fmla="*/ 147 h 188"/>
                  <a:gd name="T62" fmla="*/ 479 w 504"/>
                  <a:gd name="T63" fmla="*/ 143 h 188"/>
                  <a:gd name="T64" fmla="*/ 474 w 504"/>
                  <a:gd name="T65" fmla="*/ 139 h 188"/>
                  <a:gd name="T66" fmla="*/ 469 w 504"/>
                  <a:gd name="T67" fmla="*/ 136 h 188"/>
                  <a:gd name="T68" fmla="*/ 463 w 504"/>
                  <a:gd name="T69" fmla="*/ 133 h 188"/>
                  <a:gd name="T70" fmla="*/ 458 w 504"/>
                  <a:gd name="T71" fmla="*/ 132 h 188"/>
                  <a:gd name="T72" fmla="*/ 452 w 504"/>
                  <a:gd name="T73" fmla="*/ 130 h 188"/>
                  <a:gd name="T74" fmla="*/ 446 w 504"/>
                  <a:gd name="T75" fmla="*/ 128 h 188"/>
                  <a:gd name="T76" fmla="*/ 441 w 504"/>
                  <a:gd name="T77" fmla="*/ 128 h 188"/>
                  <a:gd name="T78" fmla="*/ 441 w 504"/>
                  <a:gd name="T79" fmla="*/ 12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4" h="188">
                    <a:moveTo>
                      <a:pt x="441" y="128"/>
                    </a:moveTo>
                    <a:lnTo>
                      <a:pt x="316" y="128"/>
                    </a:lnTo>
                    <a:lnTo>
                      <a:pt x="316" y="0"/>
                    </a:lnTo>
                    <a:lnTo>
                      <a:pt x="187" y="0"/>
                    </a:lnTo>
                    <a:lnTo>
                      <a:pt x="187" y="128"/>
                    </a:lnTo>
                    <a:lnTo>
                      <a:pt x="64" y="128"/>
                    </a:lnTo>
                    <a:lnTo>
                      <a:pt x="57" y="128"/>
                    </a:lnTo>
                    <a:lnTo>
                      <a:pt x="51" y="130"/>
                    </a:lnTo>
                    <a:lnTo>
                      <a:pt x="45" y="132"/>
                    </a:lnTo>
                    <a:lnTo>
                      <a:pt x="40" y="133"/>
                    </a:lnTo>
                    <a:lnTo>
                      <a:pt x="34" y="136"/>
                    </a:lnTo>
                    <a:lnTo>
                      <a:pt x="29" y="139"/>
                    </a:lnTo>
                    <a:lnTo>
                      <a:pt x="25" y="143"/>
                    </a:lnTo>
                    <a:lnTo>
                      <a:pt x="20" y="147"/>
                    </a:lnTo>
                    <a:lnTo>
                      <a:pt x="15" y="152"/>
                    </a:lnTo>
                    <a:lnTo>
                      <a:pt x="12" y="157"/>
                    </a:lnTo>
                    <a:lnTo>
                      <a:pt x="7" y="161"/>
                    </a:lnTo>
                    <a:lnTo>
                      <a:pt x="6" y="166"/>
                    </a:lnTo>
                    <a:lnTo>
                      <a:pt x="3" y="171"/>
                    </a:lnTo>
                    <a:lnTo>
                      <a:pt x="1" y="177"/>
                    </a:lnTo>
                    <a:lnTo>
                      <a:pt x="0" y="182"/>
                    </a:lnTo>
                    <a:lnTo>
                      <a:pt x="0" y="188"/>
                    </a:lnTo>
                    <a:lnTo>
                      <a:pt x="504" y="188"/>
                    </a:lnTo>
                    <a:lnTo>
                      <a:pt x="504" y="182"/>
                    </a:lnTo>
                    <a:lnTo>
                      <a:pt x="502" y="177"/>
                    </a:lnTo>
                    <a:lnTo>
                      <a:pt x="500" y="171"/>
                    </a:lnTo>
                    <a:lnTo>
                      <a:pt x="499" y="166"/>
                    </a:lnTo>
                    <a:lnTo>
                      <a:pt x="496" y="161"/>
                    </a:lnTo>
                    <a:lnTo>
                      <a:pt x="491" y="157"/>
                    </a:lnTo>
                    <a:lnTo>
                      <a:pt x="488" y="152"/>
                    </a:lnTo>
                    <a:lnTo>
                      <a:pt x="483" y="147"/>
                    </a:lnTo>
                    <a:lnTo>
                      <a:pt x="479" y="143"/>
                    </a:lnTo>
                    <a:lnTo>
                      <a:pt x="474" y="139"/>
                    </a:lnTo>
                    <a:lnTo>
                      <a:pt x="469" y="136"/>
                    </a:lnTo>
                    <a:lnTo>
                      <a:pt x="463" y="133"/>
                    </a:lnTo>
                    <a:lnTo>
                      <a:pt x="458" y="132"/>
                    </a:lnTo>
                    <a:lnTo>
                      <a:pt x="452" y="130"/>
                    </a:lnTo>
                    <a:lnTo>
                      <a:pt x="446" y="128"/>
                    </a:lnTo>
                    <a:lnTo>
                      <a:pt x="441" y="128"/>
                    </a:lnTo>
                    <a:lnTo>
                      <a:pt x="441"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46"/>
                <a:endParaRPr lang="en-US" sz="1799" kern="0">
                  <a:solidFill>
                    <a:srgbClr val="505050"/>
                  </a:solidFill>
                </a:endParaRPr>
              </a:p>
            </p:txBody>
          </p:sp>
          <p:sp>
            <p:nvSpPr>
              <p:cNvPr id="377" name="Freeform 376"/>
              <p:cNvSpPr>
                <a:spLocks/>
              </p:cNvSpPr>
              <p:nvPr/>
            </p:nvSpPr>
            <p:spPr bwMode="auto">
              <a:xfrm>
                <a:off x="8587885" y="3561889"/>
                <a:ext cx="1750330" cy="1120385"/>
              </a:xfrm>
              <a:custGeom>
                <a:avLst/>
                <a:gdLst>
                  <a:gd name="connsiteX0" fmla="*/ 197289 w 2986518"/>
                  <a:gd name="connsiteY0" fmla="*/ 197289 h 1911668"/>
                  <a:gd name="connsiteX1" fmla="*/ 197289 w 2986518"/>
                  <a:gd name="connsiteY1" fmla="*/ 1707574 h 1911668"/>
                  <a:gd name="connsiteX2" fmla="*/ 2789234 w 2986518"/>
                  <a:gd name="connsiteY2" fmla="*/ 1707574 h 1911668"/>
                  <a:gd name="connsiteX3" fmla="*/ 2789234 w 2986518"/>
                  <a:gd name="connsiteY3" fmla="*/ 197289 h 1911668"/>
                  <a:gd name="connsiteX4" fmla="*/ 84941 w 2986518"/>
                  <a:gd name="connsiteY4" fmla="*/ 0 h 1911668"/>
                  <a:gd name="connsiteX5" fmla="*/ 108724 w 2986518"/>
                  <a:gd name="connsiteY5" fmla="*/ 0 h 1911668"/>
                  <a:gd name="connsiteX6" fmla="*/ 2881192 w 2986518"/>
                  <a:gd name="connsiteY6" fmla="*/ 0 h 1911668"/>
                  <a:gd name="connsiteX7" fmla="*/ 2901577 w 2986518"/>
                  <a:gd name="connsiteY7" fmla="*/ 0 h 1911668"/>
                  <a:gd name="connsiteX8" fmla="*/ 2921963 w 2986518"/>
                  <a:gd name="connsiteY8" fmla="*/ 3402 h 1911668"/>
                  <a:gd name="connsiteX9" fmla="*/ 2938951 w 2986518"/>
                  <a:gd name="connsiteY9" fmla="*/ 17008 h 1911668"/>
                  <a:gd name="connsiteX10" fmla="*/ 2952542 w 2986518"/>
                  <a:gd name="connsiteY10" fmla="*/ 27212 h 1911668"/>
                  <a:gd name="connsiteX11" fmla="*/ 2969530 w 2986518"/>
                  <a:gd name="connsiteY11" fmla="*/ 40819 h 1911668"/>
                  <a:gd name="connsiteX12" fmla="*/ 2976325 w 2986518"/>
                  <a:gd name="connsiteY12" fmla="*/ 64629 h 1911668"/>
                  <a:gd name="connsiteX13" fmla="*/ 2986518 w 2986518"/>
                  <a:gd name="connsiteY13" fmla="*/ 85039 h 1911668"/>
                  <a:gd name="connsiteX14" fmla="*/ 2986518 w 2986518"/>
                  <a:gd name="connsiteY14" fmla="*/ 105448 h 1911668"/>
                  <a:gd name="connsiteX15" fmla="*/ 2986518 w 2986518"/>
                  <a:gd name="connsiteY15" fmla="*/ 1806220 h 1911668"/>
                  <a:gd name="connsiteX16" fmla="*/ 2986518 w 2986518"/>
                  <a:gd name="connsiteY16" fmla="*/ 1826630 h 1911668"/>
                  <a:gd name="connsiteX17" fmla="*/ 2976325 w 2986518"/>
                  <a:gd name="connsiteY17" fmla="*/ 1843637 h 1911668"/>
                  <a:gd name="connsiteX18" fmla="*/ 2969530 w 2986518"/>
                  <a:gd name="connsiteY18" fmla="*/ 1864047 h 1911668"/>
                  <a:gd name="connsiteX19" fmla="*/ 2952542 w 2986518"/>
                  <a:gd name="connsiteY19" fmla="*/ 1881054 h 1911668"/>
                  <a:gd name="connsiteX20" fmla="*/ 2938951 w 2986518"/>
                  <a:gd name="connsiteY20" fmla="*/ 1891259 h 1911668"/>
                  <a:gd name="connsiteX21" fmla="*/ 2921963 w 2986518"/>
                  <a:gd name="connsiteY21" fmla="*/ 1901464 h 1911668"/>
                  <a:gd name="connsiteX22" fmla="*/ 2901577 w 2986518"/>
                  <a:gd name="connsiteY22" fmla="*/ 1904865 h 1911668"/>
                  <a:gd name="connsiteX23" fmla="*/ 2881192 w 2986518"/>
                  <a:gd name="connsiteY23" fmla="*/ 1911668 h 1911668"/>
                  <a:gd name="connsiteX24" fmla="*/ 108724 w 2986518"/>
                  <a:gd name="connsiteY24" fmla="*/ 1911668 h 1911668"/>
                  <a:gd name="connsiteX25" fmla="*/ 84941 w 2986518"/>
                  <a:gd name="connsiteY25" fmla="*/ 1904865 h 1911668"/>
                  <a:gd name="connsiteX26" fmla="*/ 64555 w 2986518"/>
                  <a:gd name="connsiteY26" fmla="*/ 1901464 h 1911668"/>
                  <a:gd name="connsiteX27" fmla="*/ 47567 w 2986518"/>
                  <a:gd name="connsiteY27" fmla="*/ 1891259 h 1911668"/>
                  <a:gd name="connsiteX28" fmla="*/ 33977 w 2986518"/>
                  <a:gd name="connsiteY28" fmla="*/ 1881054 h 1911668"/>
                  <a:gd name="connsiteX29" fmla="*/ 16988 w 2986518"/>
                  <a:gd name="connsiteY29" fmla="*/ 1864047 h 1911668"/>
                  <a:gd name="connsiteX30" fmla="*/ 10193 w 2986518"/>
                  <a:gd name="connsiteY30" fmla="*/ 1843637 h 1911668"/>
                  <a:gd name="connsiteX31" fmla="*/ 0 w 2986518"/>
                  <a:gd name="connsiteY31" fmla="*/ 1826630 h 1911668"/>
                  <a:gd name="connsiteX32" fmla="*/ 0 w 2986518"/>
                  <a:gd name="connsiteY32" fmla="*/ 1806220 h 1911668"/>
                  <a:gd name="connsiteX33" fmla="*/ 0 w 2986518"/>
                  <a:gd name="connsiteY33" fmla="*/ 105448 h 1911668"/>
                  <a:gd name="connsiteX34" fmla="*/ 0 w 2986518"/>
                  <a:gd name="connsiteY34" fmla="*/ 85039 h 1911668"/>
                  <a:gd name="connsiteX35" fmla="*/ 10193 w 2986518"/>
                  <a:gd name="connsiteY35" fmla="*/ 64629 h 1911668"/>
                  <a:gd name="connsiteX36" fmla="*/ 16988 w 2986518"/>
                  <a:gd name="connsiteY36" fmla="*/ 40819 h 1911668"/>
                  <a:gd name="connsiteX37" fmla="*/ 33977 w 2986518"/>
                  <a:gd name="connsiteY37" fmla="*/ 27212 h 1911668"/>
                  <a:gd name="connsiteX38" fmla="*/ 47567 w 2986518"/>
                  <a:gd name="connsiteY38" fmla="*/ 17008 h 1911668"/>
                  <a:gd name="connsiteX39" fmla="*/ 64555 w 2986518"/>
                  <a:gd name="connsiteY39" fmla="*/ 3402 h 191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986518" h="1911668">
                    <a:moveTo>
                      <a:pt x="197289" y="197289"/>
                    </a:moveTo>
                    <a:lnTo>
                      <a:pt x="197289" y="1707574"/>
                    </a:lnTo>
                    <a:lnTo>
                      <a:pt x="2789234" y="1707574"/>
                    </a:lnTo>
                    <a:lnTo>
                      <a:pt x="2789234" y="197289"/>
                    </a:lnTo>
                    <a:close/>
                    <a:moveTo>
                      <a:pt x="84941" y="0"/>
                    </a:moveTo>
                    <a:lnTo>
                      <a:pt x="108724" y="0"/>
                    </a:lnTo>
                    <a:lnTo>
                      <a:pt x="2881192" y="0"/>
                    </a:lnTo>
                    <a:lnTo>
                      <a:pt x="2901577" y="0"/>
                    </a:lnTo>
                    <a:lnTo>
                      <a:pt x="2921963" y="3402"/>
                    </a:lnTo>
                    <a:lnTo>
                      <a:pt x="2938951" y="17008"/>
                    </a:lnTo>
                    <a:lnTo>
                      <a:pt x="2952542" y="27212"/>
                    </a:lnTo>
                    <a:lnTo>
                      <a:pt x="2969530" y="40819"/>
                    </a:lnTo>
                    <a:lnTo>
                      <a:pt x="2976325" y="64629"/>
                    </a:lnTo>
                    <a:lnTo>
                      <a:pt x="2986518" y="85039"/>
                    </a:lnTo>
                    <a:lnTo>
                      <a:pt x="2986518" y="105448"/>
                    </a:lnTo>
                    <a:lnTo>
                      <a:pt x="2986518" y="1806220"/>
                    </a:lnTo>
                    <a:lnTo>
                      <a:pt x="2986518" y="1826630"/>
                    </a:lnTo>
                    <a:lnTo>
                      <a:pt x="2976325" y="1843637"/>
                    </a:lnTo>
                    <a:lnTo>
                      <a:pt x="2969530" y="1864047"/>
                    </a:lnTo>
                    <a:lnTo>
                      <a:pt x="2952542" y="1881054"/>
                    </a:lnTo>
                    <a:lnTo>
                      <a:pt x="2938951" y="1891259"/>
                    </a:lnTo>
                    <a:lnTo>
                      <a:pt x="2921963" y="1901464"/>
                    </a:lnTo>
                    <a:lnTo>
                      <a:pt x="2901577" y="1904865"/>
                    </a:lnTo>
                    <a:lnTo>
                      <a:pt x="2881192" y="1911668"/>
                    </a:lnTo>
                    <a:lnTo>
                      <a:pt x="108724" y="1911668"/>
                    </a:lnTo>
                    <a:lnTo>
                      <a:pt x="84941" y="1904865"/>
                    </a:lnTo>
                    <a:lnTo>
                      <a:pt x="64555" y="1901464"/>
                    </a:lnTo>
                    <a:lnTo>
                      <a:pt x="47567" y="1891259"/>
                    </a:lnTo>
                    <a:lnTo>
                      <a:pt x="33977" y="1881054"/>
                    </a:lnTo>
                    <a:lnTo>
                      <a:pt x="16988" y="1864047"/>
                    </a:lnTo>
                    <a:lnTo>
                      <a:pt x="10193" y="1843637"/>
                    </a:lnTo>
                    <a:lnTo>
                      <a:pt x="0" y="1826630"/>
                    </a:lnTo>
                    <a:lnTo>
                      <a:pt x="0" y="1806220"/>
                    </a:lnTo>
                    <a:lnTo>
                      <a:pt x="0" y="105448"/>
                    </a:lnTo>
                    <a:lnTo>
                      <a:pt x="0" y="85039"/>
                    </a:lnTo>
                    <a:lnTo>
                      <a:pt x="10193" y="64629"/>
                    </a:lnTo>
                    <a:lnTo>
                      <a:pt x="16988" y="40819"/>
                    </a:lnTo>
                    <a:lnTo>
                      <a:pt x="33977" y="27212"/>
                    </a:lnTo>
                    <a:lnTo>
                      <a:pt x="47567" y="17008"/>
                    </a:lnTo>
                    <a:lnTo>
                      <a:pt x="64555" y="34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noAutofit/>
              </a:bodyPr>
              <a:lstStyle/>
              <a:p>
                <a:pPr defTabSz="914046"/>
                <a:endParaRPr lang="en-US" sz="1799" kern="0">
                  <a:solidFill>
                    <a:srgbClr val="505050"/>
                  </a:solidFill>
                </a:endParaRPr>
              </a:p>
            </p:txBody>
          </p:sp>
        </p:grpSp>
        <p:sp>
          <p:nvSpPr>
            <p:cNvPr id="309" name="Freeform 25"/>
            <p:cNvSpPr>
              <a:spLocks noEditPoints="1"/>
            </p:cNvSpPr>
            <p:nvPr/>
          </p:nvSpPr>
          <p:spPr bwMode="black">
            <a:xfrm flipH="1">
              <a:off x="8656289" y="2889439"/>
              <a:ext cx="258372" cy="258372"/>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chemeClr val="accent3"/>
            </a:solidFill>
            <a:ln>
              <a:noFill/>
            </a:ln>
            <a:extLst/>
          </p:spPr>
          <p:txBody>
            <a:bodyPr vert="horz" wrap="square" lIns="91427" tIns="45713" rIns="91427" bIns="45713" numCol="1" anchor="t" anchorCtr="0" compatLnSpc="1">
              <a:prstTxWarp prst="textNoShape">
                <a:avLst/>
              </a:prstTxWarp>
            </a:bodyPr>
            <a:lstStyle/>
            <a:p>
              <a:pPr defTabSz="932127"/>
              <a:endParaRPr lang="en-US" kern="0">
                <a:solidFill>
                  <a:srgbClr val="505050"/>
                </a:solidFill>
              </a:endParaRPr>
            </a:p>
          </p:txBody>
        </p:sp>
        <p:grpSp>
          <p:nvGrpSpPr>
            <p:cNvPr id="310" name="Group 309"/>
            <p:cNvGrpSpPr/>
            <p:nvPr/>
          </p:nvGrpSpPr>
          <p:grpSpPr>
            <a:xfrm>
              <a:off x="8497320" y="4458215"/>
              <a:ext cx="417341" cy="263944"/>
              <a:chOff x="2004536" y="4247672"/>
              <a:chExt cx="417341" cy="263944"/>
            </a:xfrm>
            <a:solidFill>
              <a:schemeClr val="accent3"/>
            </a:solidFill>
          </p:grpSpPr>
          <p:sp>
            <p:nvSpPr>
              <p:cNvPr id="373" name="Freeform 372"/>
              <p:cNvSpPr/>
              <p:nvPr/>
            </p:nvSpPr>
            <p:spPr>
              <a:xfrm>
                <a:off x="2004536" y="4247672"/>
                <a:ext cx="209323" cy="263944"/>
              </a:xfrm>
              <a:custGeom>
                <a:avLst/>
                <a:gdLst>
                  <a:gd name="connsiteX0" fmla="*/ 344092 w 1046618"/>
                  <a:gd name="connsiteY0" fmla="*/ 1043476 h 1318900"/>
                  <a:gd name="connsiteX1" fmla="*/ 304801 w 1046618"/>
                  <a:gd name="connsiteY1" fmla="*/ 1082767 h 1318900"/>
                  <a:gd name="connsiteX2" fmla="*/ 344092 w 1046618"/>
                  <a:gd name="connsiteY2" fmla="*/ 1122058 h 1318900"/>
                  <a:gd name="connsiteX3" fmla="*/ 383383 w 1046618"/>
                  <a:gd name="connsiteY3" fmla="*/ 1082767 h 1318900"/>
                  <a:gd name="connsiteX4" fmla="*/ 344092 w 1046618"/>
                  <a:gd name="connsiteY4" fmla="*/ 1043476 h 1318900"/>
                  <a:gd name="connsiteX5" fmla="*/ 995363 w 1046618"/>
                  <a:gd name="connsiteY5" fmla="*/ 670758 h 1318900"/>
                  <a:gd name="connsiteX6" fmla="*/ 1046124 w 1046618"/>
                  <a:gd name="connsiteY6" fmla="*/ 683449 h 1318900"/>
                  <a:gd name="connsiteX7" fmla="*/ 1042989 w 1046618"/>
                  <a:gd name="connsiteY7" fmla="*/ 1080321 h 1318900"/>
                  <a:gd name="connsiteX8" fmla="*/ 678658 w 1046618"/>
                  <a:gd name="connsiteY8" fmla="*/ 1318444 h 1318900"/>
                  <a:gd name="connsiteX9" fmla="*/ 2382 w 1046618"/>
                  <a:gd name="connsiteY9" fmla="*/ 1256532 h 1318900"/>
                  <a:gd name="connsiteX10" fmla="*/ 1387 w 1046618"/>
                  <a:gd name="connsiteY10" fmla="*/ 786710 h 1318900"/>
                  <a:gd name="connsiteX11" fmla="*/ 45244 w 1046618"/>
                  <a:gd name="connsiteY11" fmla="*/ 763626 h 1318900"/>
                  <a:gd name="connsiteX12" fmla="*/ 688182 w 1046618"/>
                  <a:gd name="connsiteY12" fmla="*/ 813633 h 1318900"/>
                  <a:gd name="connsiteX13" fmla="*/ 995363 w 1046618"/>
                  <a:gd name="connsiteY13" fmla="*/ 670758 h 1318900"/>
                  <a:gd name="connsiteX14" fmla="*/ 995363 w 1046618"/>
                  <a:gd name="connsiteY14" fmla="*/ 450519 h 1318900"/>
                  <a:gd name="connsiteX15" fmla="*/ 1046587 w 1046618"/>
                  <a:gd name="connsiteY15" fmla="*/ 463326 h 1318900"/>
                  <a:gd name="connsiteX16" fmla="*/ 1046370 w 1046618"/>
                  <a:gd name="connsiteY16" fmla="*/ 616911 h 1318900"/>
                  <a:gd name="connsiteX17" fmla="*/ 692944 w 1046618"/>
                  <a:gd name="connsiteY17" fmla="*/ 785058 h 1318900"/>
                  <a:gd name="connsiteX18" fmla="*/ 1263 w 1046618"/>
                  <a:gd name="connsiteY18" fmla="*/ 728298 h 1318900"/>
                  <a:gd name="connsiteX19" fmla="*/ 920 w 1046618"/>
                  <a:gd name="connsiteY19" fmla="*/ 566717 h 1318900"/>
                  <a:gd name="connsiteX20" fmla="*/ 45244 w 1046618"/>
                  <a:gd name="connsiteY20" fmla="*/ 543387 h 1318900"/>
                  <a:gd name="connsiteX21" fmla="*/ 688182 w 1046618"/>
                  <a:gd name="connsiteY21" fmla="*/ 593394 h 1318900"/>
                  <a:gd name="connsiteX22" fmla="*/ 995363 w 1046618"/>
                  <a:gd name="connsiteY22" fmla="*/ 450519 h 1318900"/>
                  <a:gd name="connsiteX23" fmla="*/ 995363 w 1046618"/>
                  <a:gd name="connsiteY23" fmla="*/ 230279 h 1318900"/>
                  <a:gd name="connsiteX24" fmla="*/ 1045788 w 1046618"/>
                  <a:gd name="connsiteY24" fmla="*/ 242886 h 1318900"/>
                  <a:gd name="connsiteX25" fmla="*/ 1046613 w 1046618"/>
                  <a:gd name="connsiteY25" fmla="*/ 396541 h 1318900"/>
                  <a:gd name="connsiteX26" fmla="*/ 692944 w 1046618"/>
                  <a:gd name="connsiteY26" fmla="*/ 564819 h 1318900"/>
                  <a:gd name="connsiteX27" fmla="*/ 796 w 1046618"/>
                  <a:gd name="connsiteY27" fmla="*/ 508009 h 1318900"/>
                  <a:gd name="connsiteX28" fmla="*/ 454 w 1046618"/>
                  <a:gd name="connsiteY28" fmla="*/ 346722 h 1318900"/>
                  <a:gd name="connsiteX29" fmla="*/ 45244 w 1046618"/>
                  <a:gd name="connsiteY29" fmla="*/ 323147 h 1318900"/>
                  <a:gd name="connsiteX30" fmla="*/ 688182 w 1046618"/>
                  <a:gd name="connsiteY30" fmla="*/ 373154 h 1318900"/>
                  <a:gd name="connsiteX31" fmla="*/ 995363 w 1046618"/>
                  <a:gd name="connsiteY31" fmla="*/ 230279 h 1318900"/>
                  <a:gd name="connsiteX32" fmla="*/ 410056 w 1046618"/>
                  <a:gd name="connsiteY32" fmla="*/ 21 h 1318900"/>
                  <a:gd name="connsiteX33" fmla="*/ 1038227 w 1046618"/>
                  <a:gd name="connsiteY33" fmla="*/ 44478 h 1318900"/>
                  <a:gd name="connsiteX34" fmla="*/ 1044933 w 1046618"/>
                  <a:gd name="connsiteY34" fmla="*/ 177204 h 1318900"/>
                  <a:gd name="connsiteX35" fmla="*/ 692944 w 1046618"/>
                  <a:gd name="connsiteY35" fmla="*/ 344579 h 1318900"/>
                  <a:gd name="connsiteX36" fmla="*/ 329 w 1046618"/>
                  <a:gd name="connsiteY36" fmla="*/ 287719 h 1318900"/>
                  <a:gd name="connsiteX37" fmla="*/ 0 w 1046618"/>
                  <a:gd name="connsiteY37" fmla="*/ 132583 h 1318900"/>
                  <a:gd name="connsiteX38" fmla="*/ 354808 w 1046618"/>
                  <a:gd name="connsiteY38" fmla="*/ 1614 h 1318900"/>
                  <a:gd name="connsiteX39" fmla="*/ 410056 w 1046618"/>
                  <a:gd name="connsiteY39" fmla="*/ 21 h 1318900"/>
                  <a:gd name="connsiteX0" fmla="*/ 344092 w 1046618"/>
                  <a:gd name="connsiteY0" fmla="*/ 1043476 h 1319929"/>
                  <a:gd name="connsiteX1" fmla="*/ 304801 w 1046618"/>
                  <a:gd name="connsiteY1" fmla="*/ 1082767 h 1319929"/>
                  <a:gd name="connsiteX2" fmla="*/ 344092 w 1046618"/>
                  <a:gd name="connsiteY2" fmla="*/ 1122058 h 1319929"/>
                  <a:gd name="connsiteX3" fmla="*/ 383383 w 1046618"/>
                  <a:gd name="connsiteY3" fmla="*/ 1082767 h 1319929"/>
                  <a:gd name="connsiteX4" fmla="*/ 344092 w 1046618"/>
                  <a:gd name="connsiteY4" fmla="*/ 1043476 h 1319929"/>
                  <a:gd name="connsiteX5" fmla="*/ 995363 w 1046618"/>
                  <a:gd name="connsiteY5" fmla="*/ 670758 h 1319929"/>
                  <a:gd name="connsiteX6" fmla="*/ 1046124 w 1046618"/>
                  <a:gd name="connsiteY6" fmla="*/ 683449 h 1319929"/>
                  <a:gd name="connsiteX7" fmla="*/ 1042989 w 1046618"/>
                  <a:gd name="connsiteY7" fmla="*/ 1080321 h 1319929"/>
                  <a:gd name="connsiteX8" fmla="*/ 678658 w 1046618"/>
                  <a:gd name="connsiteY8" fmla="*/ 1318444 h 1319929"/>
                  <a:gd name="connsiteX9" fmla="*/ 2382 w 1046618"/>
                  <a:gd name="connsiteY9" fmla="*/ 1256532 h 1319929"/>
                  <a:gd name="connsiteX10" fmla="*/ 1387 w 1046618"/>
                  <a:gd name="connsiteY10" fmla="*/ 786710 h 1319929"/>
                  <a:gd name="connsiteX11" fmla="*/ 45244 w 1046618"/>
                  <a:gd name="connsiteY11" fmla="*/ 763626 h 1319929"/>
                  <a:gd name="connsiteX12" fmla="*/ 688182 w 1046618"/>
                  <a:gd name="connsiteY12" fmla="*/ 813633 h 1319929"/>
                  <a:gd name="connsiteX13" fmla="*/ 995363 w 1046618"/>
                  <a:gd name="connsiteY13" fmla="*/ 670758 h 1319929"/>
                  <a:gd name="connsiteX14" fmla="*/ 995363 w 1046618"/>
                  <a:gd name="connsiteY14" fmla="*/ 450519 h 1319929"/>
                  <a:gd name="connsiteX15" fmla="*/ 1046587 w 1046618"/>
                  <a:gd name="connsiteY15" fmla="*/ 463326 h 1319929"/>
                  <a:gd name="connsiteX16" fmla="*/ 1046370 w 1046618"/>
                  <a:gd name="connsiteY16" fmla="*/ 616911 h 1319929"/>
                  <a:gd name="connsiteX17" fmla="*/ 692944 w 1046618"/>
                  <a:gd name="connsiteY17" fmla="*/ 785058 h 1319929"/>
                  <a:gd name="connsiteX18" fmla="*/ 1263 w 1046618"/>
                  <a:gd name="connsiteY18" fmla="*/ 728298 h 1319929"/>
                  <a:gd name="connsiteX19" fmla="*/ 920 w 1046618"/>
                  <a:gd name="connsiteY19" fmla="*/ 566717 h 1319929"/>
                  <a:gd name="connsiteX20" fmla="*/ 45244 w 1046618"/>
                  <a:gd name="connsiteY20" fmla="*/ 543387 h 1319929"/>
                  <a:gd name="connsiteX21" fmla="*/ 688182 w 1046618"/>
                  <a:gd name="connsiteY21" fmla="*/ 593394 h 1319929"/>
                  <a:gd name="connsiteX22" fmla="*/ 995363 w 1046618"/>
                  <a:gd name="connsiteY22" fmla="*/ 450519 h 1319929"/>
                  <a:gd name="connsiteX23" fmla="*/ 995363 w 1046618"/>
                  <a:gd name="connsiteY23" fmla="*/ 230279 h 1319929"/>
                  <a:gd name="connsiteX24" fmla="*/ 1045788 w 1046618"/>
                  <a:gd name="connsiteY24" fmla="*/ 242886 h 1319929"/>
                  <a:gd name="connsiteX25" fmla="*/ 1046613 w 1046618"/>
                  <a:gd name="connsiteY25" fmla="*/ 396541 h 1319929"/>
                  <a:gd name="connsiteX26" fmla="*/ 692944 w 1046618"/>
                  <a:gd name="connsiteY26" fmla="*/ 564819 h 1319929"/>
                  <a:gd name="connsiteX27" fmla="*/ 796 w 1046618"/>
                  <a:gd name="connsiteY27" fmla="*/ 508009 h 1319929"/>
                  <a:gd name="connsiteX28" fmla="*/ 454 w 1046618"/>
                  <a:gd name="connsiteY28" fmla="*/ 346722 h 1319929"/>
                  <a:gd name="connsiteX29" fmla="*/ 45244 w 1046618"/>
                  <a:gd name="connsiteY29" fmla="*/ 323147 h 1319929"/>
                  <a:gd name="connsiteX30" fmla="*/ 688182 w 1046618"/>
                  <a:gd name="connsiteY30" fmla="*/ 373154 h 1319929"/>
                  <a:gd name="connsiteX31" fmla="*/ 995363 w 1046618"/>
                  <a:gd name="connsiteY31" fmla="*/ 230279 h 1319929"/>
                  <a:gd name="connsiteX32" fmla="*/ 410056 w 1046618"/>
                  <a:gd name="connsiteY32" fmla="*/ 21 h 1319929"/>
                  <a:gd name="connsiteX33" fmla="*/ 1038227 w 1046618"/>
                  <a:gd name="connsiteY33" fmla="*/ 44478 h 1319929"/>
                  <a:gd name="connsiteX34" fmla="*/ 1044933 w 1046618"/>
                  <a:gd name="connsiteY34" fmla="*/ 177204 h 1319929"/>
                  <a:gd name="connsiteX35" fmla="*/ 692944 w 1046618"/>
                  <a:gd name="connsiteY35" fmla="*/ 344579 h 1319929"/>
                  <a:gd name="connsiteX36" fmla="*/ 329 w 1046618"/>
                  <a:gd name="connsiteY36" fmla="*/ 287719 h 1319929"/>
                  <a:gd name="connsiteX37" fmla="*/ 0 w 1046618"/>
                  <a:gd name="connsiteY37" fmla="*/ 132583 h 1319929"/>
                  <a:gd name="connsiteX38" fmla="*/ 354808 w 1046618"/>
                  <a:gd name="connsiteY38" fmla="*/ 1614 h 1319929"/>
                  <a:gd name="connsiteX39" fmla="*/ 410056 w 1046618"/>
                  <a:gd name="connsiteY39" fmla="*/ 21 h 131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46618" h="1319929">
                    <a:moveTo>
                      <a:pt x="344092" y="1043476"/>
                    </a:moveTo>
                    <a:cubicBezTo>
                      <a:pt x="322392" y="1043476"/>
                      <a:pt x="304801" y="1061067"/>
                      <a:pt x="304801" y="1082767"/>
                    </a:cubicBezTo>
                    <a:cubicBezTo>
                      <a:pt x="304801" y="1104467"/>
                      <a:pt x="322392" y="1122058"/>
                      <a:pt x="344092" y="1122058"/>
                    </a:cubicBezTo>
                    <a:cubicBezTo>
                      <a:pt x="365792" y="1122058"/>
                      <a:pt x="383383" y="1104467"/>
                      <a:pt x="383383" y="1082767"/>
                    </a:cubicBezTo>
                    <a:cubicBezTo>
                      <a:pt x="383383" y="1061067"/>
                      <a:pt x="365792" y="1043476"/>
                      <a:pt x="344092" y="1043476"/>
                    </a:cubicBezTo>
                    <a:close/>
                    <a:moveTo>
                      <a:pt x="995363" y="670758"/>
                    </a:moveTo>
                    <a:lnTo>
                      <a:pt x="1046124" y="683449"/>
                    </a:lnTo>
                    <a:cubicBezTo>
                      <a:pt x="1045381" y="848124"/>
                      <a:pt x="1043982" y="1001176"/>
                      <a:pt x="1042989" y="1080321"/>
                    </a:cubicBezTo>
                    <a:cubicBezTo>
                      <a:pt x="861618" y="1230340"/>
                      <a:pt x="745332" y="1308920"/>
                      <a:pt x="678658" y="1318444"/>
                    </a:cubicBezTo>
                    <a:cubicBezTo>
                      <a:pt x="611984" y="1327968"/>
                      <a:pt x="230982" y="1289870"/>
                      <a:pt x="2382" y="1256532"/>
                    </a:cubicBezTo>
                    <a:cubicBezTo>
                      <a:pt x="2050" y="1099925"/>
                      <a:pt x="1719" y="943317"/>
                      <a:pt x="1387" y="786710"/>
                    </a:cubicBezTo>
                    <a:lnTo>
                      <a:pt x="45244" y="763626"/>
                    </a:lnTo>
                    <a:cubicBezTo>
                      <a:pt x="161131" y="768785"/>
                      <a:pt x="634605" y="824348"/>
                      <a:pt x="688182" y="813633"/>
                    </a:cubicBezTo>
                    <a:cubicBezTo>
                      <a:pt x="741759" y="802918"/>
                      <a:pt x="937419" y="692983"/>
                      <a:pt x="995363" y="670758"/>
                    </a:cubicBezTo>
                    <a:close/>
                    <a:moveTo>
                      <a:pt x="995363" y="450519"/>
                    </a:moveTo>
                    <a:lnTo>
                      <a:pt x="1046587" y="463326"/>
                    </a:lnTo>
                    <a:cubicBezTo>
                      <a:pt x="1046677" y="513611"/>
                      <a:pt x="1046561" y="565418"/>
                      <a:pt x="1046370" y="616911"/>
                    </a:cubicBezTo>
                    <a:cubicBezTo>
                      <a:pt x="979591" y="652948"/>
                      <a:pt x="757089" y="771231"/>
                      <a:pt x="692944" y="785058"/>
                    </a:cubicBezTo>
                    <a:cubicBezTo>
                      <a:pt x="627350" y="799198"/>
                      <a:pt x="121727" y="741037"/>
                      <a:pt x="1263" y="728298"/>
                    </a:cubicBezTo>
                    <a:cubicBezTo>
                      <a:pt x="1149" y="674438"/>
                      <a:pt x="1034" y="620577"/>
                      <a:pt x="920" y="566717"/>
                    </a:cubicBezTo>
                    <a:lnTo>
                      <a:pt x="45244" y="543387"/>
                    </a:lnTo>
                    <a:cubicBezTo>
                      <a:pt x="161131" y="548546"/>
                      <a:pt x="634605" y="604109"/>
                      <a:pt x="688182" y="593394"/>
                    </a:cubicBezTo>
                    <a:cubicBezTo>
                      <a:pt x="741759" y="582679"/>
                      <a:pt x="937419" y="472744"/>
                      <a:pt x="995363" y="450519"/>
                    </a:cubicBezTo>
                    <a:close/>
                    <a:moveTo>
                      <a:pt x="995363" y="230279"/>
                    </a:moveTo>
                    <a:lnTo>
                      <a:pt x="1045788" y="242886"/>
                    </a:lnTo>
                    <a:cubicBezTo>
                      <a:pt x="1046268" y="289278"/>
                      <a:pt x="1046518" y="341394"/>
                      <a:pt x="1046613" y="396541"/>
                    </a:cubicBezTo>
                    <a:cubicBezTo>
                      <a:pt x="980134" y="432420"/>
                      <a:pt x="757168" y="550975"/>
                      <a:pt x="692944" y="564819"/>
                    </a:cubicBezTo>
                    <a:cubicBezTo>
                      <a:pt x="627265" y="578977"/>
                      <a:pt x="120414" y="520647"/>
                      <a:pt x="796" y="508009"/>
                    </a:cubicBezTo>
                    <a:lnTo>
                      <a:pt x="454" y="346722"/>
                    </a:lnTo>
                    <a:lnTo>
                      <a:pt x="45244" y="323147"/>
                    </a:lnTo>
                    <a:cubicBezTo>
                      <a:pt x="161131" y="328306"/>
                      <a:pt x="634605" y="383869"/>
                      <a:pt x="688182" y="373154"/>
                    </a:cubicBezTo>
                    <a:cubicBezTo>
                      <a:pt x="741759" y="362439"/>
                      <a:pt x="937419" y="252504"/>
                      <a:pt x="995363" y="230279"/>
                    </a:cubicBezTo>
                    <a:close/>
                    <a:moveTo>
                      <a:pt x="410056" y="21"/>
                    </a:moveTo>
                    <a:cubicBezTo>
                      <a:pt x="582528" y="938"/>
                      <a:pt x="1026420" y="31976"/>
                      <a:pt x="1038227" y="44478"/>
                    </a:cubicBezTo>
                    <a:cubicBezTo>
                      <a:pt x="1041544" y="47990"/>
                      <a:pt x="1043686" y="98988"/>
                      <a:pt x="1044933" y="177204"/>
                    </a:cubicBezTo>
                    <a:cubicBezTo>
                      <a:pt x="976462" y="214131"/>
                      <a:pt x="756637" y="330849"/>
                      <a:pt x="692944" y="344579"/>
                    </a:cubicBezTo>
                    <a:cubicBezTo>
                      <a:pt x="627179" y="358755"/>
                      <a:pt x="119089" y="300254"/>
                      <a:pt x="329" y="287719"/>
                    </a:cubicBezTo>
                    <a:cubicBezTo>
                      <a:pt x="741" y="236006"/>
                      <a:pt x="439" y="184295"/>
                      <a:pt x="0" y="132583"/>
                    </a:cubicBezTo>
                    <a:cubicBezTo>
                      <a:pt x="186531" y="59954"/>
                      <a:pt x="262733" y="11536"/>
                      <a:pt x="354808" y="1614"/>
                    </a:cubicBezTo>
                    <a:cubicBezTo>
                      <a:pt x="366318" y="374"/>
                      <a:pt x="385417" y="-110"/>
                      <a:pt x="410056" y="2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19" fontAlgn="base"/>
                <a:endParaRPr lang="en-US" kern="0" dirty="0" err="1">
                  <a:solidFill>
                    <a:srgbClr val="505050"/>
                  </a:solidFill>
                  <a:ea typeface="Segoe UI" pitchFamily="34" charset="0"/>
                  <a:cs typeface="Segoe UI" pitchFamily="34" charset="0"/>
                </a:endParaRPr>
              </a:p>
            </p:txBody>
          </p:sp>
          <p:sp>
            <p:nvSpPr>
              <p:cNvPr id="374" name="Freeform 373"/>
              <p:cNvSpPr/>
              <p:nvPr/>
            </p:nvSpPr>
            <p:spPr>
              <a:xfrm>
                <a:off x="2235788" y="4276969"/>
                <a:ext cx="186089" cy="234647"/>
              </a:xfrm>
              <a:custGeom>
                <a:avLst/>
                <a:gdLst>
                  <a:gd name="connsiteX0" fmla="*/ 344092 w 1046618"/>
                  <a:gd name="connsiteY0" fmla="*/ 1043476 h 1318900"/>
                  <a:gd name="connsiteX1" fmla="*/ 304801 w 1046618"/>
                  <a:gd name="connsiteY1" fmla="*/ 1082767 h 1318900"/>
                  <a:gd name="connsiteX2" fmla="*/ 344092 w 1046618"/>
                  <a:gd name="connsiteY2" fmla="*/ 1122058 h 1318900"/>
                  <a:gd name="connsiteX3" fmla="*/ 383383 w 1046618"/>
                  <a:gd name="connsiteY3" fmla="*/ 1082767 h 1318900"/>
                  <a:gd name="connsiteX4" fmla="*/ 344092 w 1046618"/>
                  <a:gd name="connsiteY4" fmla="*/ 1043476 h 1318900"/>
                  <a:gd name="connsiteX5" fmla="*/ 995363 w 1046618"/>
                  <a:gd name="connsiteY5" fmla="*/ 670758 h 1318900"/>
                  <a:gd name="connsiteX6" fmla="*/ 1046124 w 1046618"/>
                  <a:gd name="connsiteY6" fmla="*/ 683449 h 1318900"/>
                  <a:gd name="connsiteX7" fmla="*/ 1042989 w 1046618"/>
                  <a:gd name="connsiteY7" fmla="*/ 1080321 h 1318900"/>
                  <a:gd name="connsiteX8" fmla="*/ 678658 w 1046618"/>
                  <a:gd name="connsiteY8" fmla="*/ 1318444 h 1318900"/>
                  <a:gd name="connsiteX9" fmla="*/ 2382 w 1046618"/>
                  <a:gd name="connsiteY9" fmla="*/ 1256532 h 1318900"/>
                  <a:gd name="connsiteX10" fmla="*/ 1387 w 1046618"/>
                  <a:gd name="connsiteY10" fmla="*/ 786710 h 1318900"/>
                  <a:gd name="connsiteX11" fmla="*/ 45244 w 1046618"/>
                  <a:gd name="connsiteY11" fmla="*/ 763626 h 1318900"/>
                  <a:gd name="connsiteX12" fmla="*/ 688182 w 1046618"/>
                  <a:gd name="connsiteY12" fmla="*/ 813633 h 1318900"/>
                  <a:gd name="connsiteX13" fmla="*/ 995363 w 1046618"/>
                  <a:gd name="connsiteY13" fmla="*/ 670758 h 1318900"/>
                  <a:gd name="connsiteX14" fmla="*/ 995363 w 1046618"/>
                  <a:gd name="connsiteY14" fmla="*/ 450519 h 1318900"/>
                  <a:gd name="connsiteX15" fmla="*/ 1046587 w 1046618"/>
                  <a:gd name="connsiteY15" fmla="*/ 463326 h 1318900"/>
                  <a:gd name="connsiteX16" fmla="*/ 1046370 w 1046618"/>
                  <a:gd name="connsiteY16" fmla="*/ 616911 h 1318900"/>
                  <a:gd name="connsiteX17" fmla="*/ 692944 w 1046618"/>
                  <a:gd name="connsiteY17" fmla="*/ 785058 h 1318900"/>
                  <a:gd name="connsiteX18" fmla="*/ 1263 w 1046618"/>
                  <a:gd name="connsiteY18" fmla="*/ 728298 h 1318900"/>
                  <a:gd name="connsiteX19" fmla="*/ 920 w 1046618"/>
                  <a:gd name="connsiteY19" fmla="*/ 566717 h 1318900"/>
                  <a:gd name="connsiteX20" fmla="*/ 45244 w 1046618"/>
                  <a:gd name="connsiteY20" fmla="*/ 543387 h 1318900"/>
                  <a:gd name="connsiteX21" fmla="*/ 688182 w 1046618"/>
                  <a:gd name="connsiteY21" fmla="*/ 593394 h 1318900"/>
                  <a:gd name="connsiteX22" fmla="*/ 995363 w 1046618"/>
                  <a:gd name="connsiteY22" fmla="*/ 450519 h 1318900"/>
                  <a:gd name="connsiteX23" fmla="*/ 995363 w 1046618"/>
                  <a:gd name="connsiteY23" fmla="*/ 230279 h 1318900"/>
                  <a:gd name="connsiteX24" fmla="*/ 1045788 w 1046618"/>
                  <a:gd name="connsiteY24" fmla="*/ 242886 h 1318900"/>
                  <a:gd name="connsiteX25" fmla="*/ 1046613 w 1046618"/>
                  <a:gd name="connsiteY25" fmla="*/ 396541 h 1318900"/>
                  <a:gd name="connsiteX26" fmla="*/ 692944 w 1046618"/>
                  <a:gd name="connsiteY26" fmla="*/ 564819 h 1318900"/>
                  <a:gd name="connsiteX27" fmla="*/ 796 w 1046618"/>
                  <a:gd name="connsiteY27" fmla="*/ 508009 h 1318900"/>
                  <a:gd name="connsiteX28" fmla="*/ 454 w 1046618"/>
                  <a:gd name="connsiteY28" fmla="*/ 346722 h 1318900"/>
                  <a:gd name="connsiteX29" fmla="*/ 45244 w 1046618"/>
                  <a:gd name="connsiteY29" fmla="*/ 323147 h 1318900"/>
                  <a:gd name="connsiteX30" fmla="*/ 688182 w 1046618"/>
                  <a:gd name="connsiteY30" fmla="*/ 373154 h 1318900"/>
                  <a:gd name="connsiteX31" fmla="*/ 995363 w 1046618"/>
                  <a:gd name="connsiteY31" fmla="*/ 230279 h 1318900"/>
                  <a:gd name="connsiteX32" fmla="*/ 410056 w 1046618"/>
                  <a:gd name="connsiteY32" fmla="*/ 21 h 1318900"/>
                  <a:gd name="connsiteX33" fmla="*/ 1038227 w 1046618"/>
                  <a:gd name="connsiteY33" fmla="*/ 44478 h 1318900"/>
                  <a:gd name="connsiteX34" fmla="*/ 1044933 w 1046618"/>
                  <a:gd name="connsiteY34" fmla="*/ 177204 h 1318900"/>
                  <a:gd name="connsiteX35" fmla="*/ 692944 w 1046618"/>
                  <a:gd name="connsiteY35" fmla="*/ 344579 h 1318900"/>
                  <a:gd name="connsiteX36" fmla="*/ 329 w 1046618"/>
                  <a:gd name="connsiteY36" fmla="*/ 287719 h 1318900"/>
                  <a:gd name="connsiteX37" fmla="*/ 0 w 1046618"/>
                  <a:gd name="connsiteY37" fmla="*/ 132583 h 1318900"/>
                  <a:gd name="connsiteX38" fmla="*/ 354808 w 1046618"/>
                  <a:gd name="connsiteY38" fmla="*/ 1614 h 1318900"/>
                  <a:gd name="connsiteX39" fmla="*/ 410056 w 1046618"/>
                  <a:gd name="connsiteY39" fmla="*/ 21 h 1318900"/>
                  <a:gd name="connsiteX0" fmla="*/ 344092 w 1046618"/>
                  <a:gd name="connsiteY0" fmla="*/ 1043476 h 1319929"/>
                  <a:gd name="connsiteX1" fmla="*/ 304801 w 1046618"/>
                  <a:gd name="connsiteY1" fmla="*/ 1082767 h 1319929"/>
                  <a:gd name="connsiteX2" fmla="*/ 344092 w 1046618"/>
                  <a:gd name="connsiteY2" fmla="*/ 1122058 h 1319929"/>
                  <a:gd name="connsiteX3" fmla="*/ 383383 w 1046618"/>
                  <a:gd name="connsiteY3" fmla="*/ 1082767 h 1319929"/>
                  <a:gd name="connsiteX4" fmla="*/ 344092 w 1046618"/>
                  <a:gd name="connsiteY4" fmla="*/ 1043476 h 1319929"/>
                  <a:gd name="connsiteX5" fmla="*/ 995363 w 1046618"/>
                  <a:gd name="connsiteY5" fmla="*/ 670758 h 1319929"/>
                  <a:gd name="connsiteX6" fmla="*/ 1046124 w 1046618"/>
                  <a:gd name="connsiteY6" fmla="*/ 683449 h 1319929"/>
                  <a:gd name="connsiteX7" fmla="*/ 1042989 w 1046618"/>
                  <a:gd name="connsiteY7" fmla="*/ 1080321 h 1319929"/>
                  <a:gd name="connsiteX8" fmla="*/ 678658 w 1046618"/>
                  <a:gd name="connsiteY8" fmla="*/ 1318444 h 1319929"/>
                  <a:gd name="connsiteX9" fmla="*/ 2382 w 1046618"/>
                  <a:gd name="connsiteY9" fmla="*/ 1256532 h 1319929"/>
                  <a:gd name="connsiteX10" fmla="*/ 1387 w 1046618"/>
                  <a:gd name="connsiteY10" fmla="*/ 786710 h 1319929"/>
                  <a:gd name="connsiteX11" fmla="*/ 45244 w 1046618"/>
                  <a:gd name="connsiteY11" fmla="*/ 763626 h 1319929"/>
                  <a:gd name="connsiteX12" fmla="*/ 688182 w 1046618"/>
                  <a:gd name="connsiteY12" fmla="*/ 813633 h 1319929"/>
                  <a:gd name="connsiteX13" fmla="*/ 995363 w 1046618"/>
                  <a:gd name="connsiteY13" fmla="*/ 670758 h 1319929"/>
                  <a:gd name="connsiteX14" fmla="*/ 995363 w 1046618"/>
                  <a:gd name="connsiteY14" fmla="*/ 450519 h 1319929"/>
                  <a:gd name="connsiteX15" fmla="*/ 1046587 w 1046618"/>
                  <a:gd name="connsiteY15" fmla="*/ 463326 h 1319929"/>
                  <a:gd name="connsiteX16" fmla="*/ 1046370 w 1046618"/>
                  <a:gd name="connsiteY16" fmla="*/ 616911 h 1319929"/>
                  <a:gd name="connsiteX17" fmla="*/ 692944 w 1046618"/>
                  <a:gd name="connsiteY17" fmla="*/ 785058 h 1319929"/>
                  <a:gd name="connsiteX18" fmla="*/ 1263 w 1046618"/>
                  <a:gd name="connsiteY18" fmla="*/ 728298 h 1319929"/>
                  <a:gd name="connsiteX19" fmla="*/ 920 w 1046618"/>
                  <a:gd name="connsiteY19" fmla="*/ 566717 h 1319929"/>
                  <a:gd name="connsiteX20" fmla="*/ 45244 w 1046618"/>
                  <a:gd name="connsiteY20" fmla="*/ 543387 h 1319929"/>
                  <a:gd name="connsiteX21" fmla="*/ 688182 w 1046618"/>
                  <a:gd name="connsiteY21" fmla="*/ 593394 h 1319929"/>
                  <a:gd name="connsiteX22" fmla="*/ 995363 w 1046618"/>
                  <a:gd name="connsiteY22" fmla="*/ 450519 h 1319929"/>
                  <a:gd name="connsiteX23" fmla="*/ 995363 w 1046618"/>
                  <a:gd name="connsiteY23" fmla="*/ 230279 h 1319929"/>
                  <a:gd name="connsiteX24" fmla="*/ 1045788 w 1046618"/>
                  <a:gd name="connsiteY24" fmla="*/ 242886 h 1319929"/>
                  <a:gd name="connsiteX25" fmla="*/ 1046613 w 1046618"/>
                  <a:gd name="connsiteY25" fmla="*/ 396541 h 1319929"/>
                  <a:gd name="connsiteX26" fmla="*/ 692944 w 1046618"/>
                  <a:gd name="connsiteY26" fmla="*/ 564819 h 1319929"/>
                  <a:gd name="connsiteX27" fmla="*/ 796 w 1046618"/>
                  <a:gd name="connsiteY27" fmla="*/ 508009 h 1319929"/>
                  <a:gd name="connsiteX28" fmla="*/ 454 w 1046618"/>
                  <a:gd name="connsiteY28" fmla="*/ 346722 h 1319929"/>
                  <a:gd name="connsiteX29" fmla="*/ 45244 w 1046618"/>
                  <a:gd name="connsiteY29" fmla="*/ 323147 h 1319929"/>
                  <a:gd name="connsiteX30" fmla="*/ 688182 w 1046618"/>
                  <a:gd name="connsiteY30" fmla="*/ 373154 h 1319929"/>
                  <a:gd name="connsiteX31" fmla="*/ 995363 w 1046618"/>
                  <a:gd name="connsiteY31" fmla="*/ 230279 h 1319929"/>
                  <a:gd name="connsiteX32" fmla="*/ 410056 w 1046618"/>
                  <a:gd name="connsiteY32" fmla="*/ 21 h 1319929"/>
                  <a:gd name="connsiteX33" fmla="*/ 1038227 w 1046618"/>
                  <a:gd name="connsiteY33" fmla="*/ 44478 h 1319929"/>
                  <a:gd name="connsiteX34" fmla="*/ 1044933 w 1046618"/>
                  <a:gd name="connsiteY34" fmla="*/ 177204 h 1319929"/>
                  <a:gd name="connsiteX35" fmla="*/ 692944 w 1046618"/>
                  <a:gd name="connsiteY35" fmla="*/ 344579 h 1319929"/>
                  <a:gd name="connsiteX36" fmla="*/ 329 w 1046618"/>
                  <a:gd name="connsiteY36" fmla="*/ 287719 h 1319929"/>
                  <a:gd name="connsiteX37" fmla="*/ 0 w 1046618"/>
                  <a:gd name="connsiteY37" fmla="*/ 132583 h 1319929"/>
                  <a:gd name="connsiteX38" fmla="*/ 354808 w 1046618"/>
                  <a:gd name="connsiteY38" fmla="*/ 1614 h 1319929"/>
                  <a:gd name="connsiteX39" fmla="*/ 410056 w 1046618"/>
                  <a:gd name="connsiteY39" fmla="*/ 21 h 131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46618" h="1319929">
                    <a:moveTo>
                      <a:pt x="344092" y="1043476"/>
                    </a:moveTo>
                    <a:cubicBezTo>
                      <a:pt x="322392" y="1043476"/>
                      <a:pt x="304801" y="1061067"/>
                      <a:pt x="304801" y="1082767"/>
                    </a:cubicBezTo>
                    <a:cubicBezTo>
                      <a:pt x="304801" y="1104467"/>
                      <a:pt x="322392" y="1122058"/>
                      <a:pt x="344092" y="1122058"/>
                    </a:cubicBezTo>
                    <a:cubicBezTo>
                      <a:pt x="365792" y="1122058"/>
                      <a:pt x="383383" y="1104467"/>
                      <a:pt x="383383" y="1082767"/>
                    </a:cubicBezTo>
                    <a:cubicBezTo>
                      <a:pt x="383383" y="1061067"/>
                      <a:pt x="365792" y="1043476"/>
                      <a:pt x="344092" y="1043476"/>
                    </a:cubicBezTo>
                    <a:close/>
                    <a:moveTo>
                      <a:pt x="995363" y="670758"/>
                    </a:moveTo>
                    <a:lnTo>
                      <a:pt x="1046124" y="683449"/>
                    </a:lnTo>
                    <a:cubicBezTo>
                      <a:pt x="1045381" y="848124"/>
                      <a:pt x="1043982" y="1001176"/>
                      <a:pt x="1042989" y="1080321"/>
                    </a:cubicBezTo>
                    <a:cubicBezTo>
                      <a:pt x="861618" y="1230340"/>
                      <a:pt x="745332" y="1308920"/>
                      <a:pt x="678658" y="1318444"/>
                    </a:cubicBezTo>
                    <a:cubicBezTo>
                      <a:pt x="611984" y="1327968"/>
                      <a:pt x="230982" y="1289870"/>
                      <a:pt x="2382" y="1256532"/>
                    </a:cubicBezTo>
                    <a:cubicBezTo>
                      <a:pt x="2050" y="1099925"/>
                      <a:pt x="1719" y="943317"/>
                      <a:pt x="1387" y="786710"/>
                    </a:cubicBezTo>
                    <a:lnTo>
                      <a:pt x="45244" y="763626"/>
                    </a:lnTo>
                    <a:cubicBezTo>
                      <a:pt x="161131" y="768785"/>
                      <a:pt x="634605" y="824348"/>
                      <a:pt x="688182" y="813633"/>
                    </a:cubicBezTo>
                    <a:cubicBezTo>
                      <a:pt x="741759" y="802918"/>
                      <a:pt x="937419" y="692983"/>
                      <a:pt x="995363" y="670758"/>
                    </a:cubicBezTo>
                    <a:close/>
                    <a:moveTo>
                      <a:pt x="995363" y="450519"/>
                    </a:moveTo>
                    <a:lnTo>
                      <a:pt x="1046587" y="463326"/>
                    </a:lnTo>
                    <a:cubicBezTo>
                      <a:pt x="1046677" y="513611"/>
                      <a:pt x="1046561" y="565418"/>
                      <a:pt x="1046370" y="616911"/>
                    </a:cubicBezTo>
                    <a:cubicBezTo>
                      <a:pt x="979591" y="652948"/>
                      <a:pt x="757089" y="771231"/>
                      <a:pt x="692944" y="785058"/>
                    </a:cubicBezTo>
                    <a:cubicBezTo>
                      <a:pt x="627350" y="799198"/>
                      <a:pt x="121727" y="741037"/>
                      <a:pt x="1263" y="728298"/>
                    </a:cubicBezTo>
                    <a:cubicBezTo>
                      <a:pt x="1149" y="674438"/>
                      <a:pt x="1034" y="620577"/>
                      <a:pt x="920" y="566717"/>
                    </a:cubicBezTo>
                    <a:lnTo>
                      <a:pt x="45244" y="543387"/>
                    </a:lnTo>
                    <a:cubicBezTo>
                      <a:pt x="161131" y="548546"/>
                      <a:pt x="634605" y="604109"/>
                      <a:pt x="688182" y="593394"/>
                    </a:cubicBezTo>
                    <a:cubicBezTo>
                      <a:pt x="741759" y="582679"/>
                      <a:pt x="937419" y="472744"/>
                      <a:pt x="995363" y="450519"/>
                    </a:cubicBezTo>
                    <a:close/>
                    <a:moveTo>
                      <a:pt x="995363" y="230279"/>
                    </a:moveTo>
                    <a:lnTo>
                      <a:pt x="1045788" y="242886"/>
                    </a:lnTo>
                    <a:cubicBezTo>
                      <a:pt x="1046268" y="289278"/>
                      <a:pt x="1046518" y="341394"/>
                      <a:pt x="1046613" y="396541"/>
                    </a:cubicBezTo>
                    <a:cubicBezTo>
                      <a:pt x="980134" y="432420"/>
                      <a:pt x="757168" y="550975"/>
                      <a:pt x="692944" y="564819"/>
                    </a:cubicBezTo>
                    <a:cubicBezTo>
                      <a:pt x="627265" y="578977"/>
                      <a:pt x="120414" y="520647"/>
                      <a:pt x="796" y="508009"/>
                    </a:cubicBezTo>
                    <a:lnTo>
                      <a:pt x="454" y="346722"/>
                    </a:lnTo>
                    <a:lnTo>
                      <a:pt x="45244" y="323147"/>
                    </a:lnTo>
                    <a:cubicBezTo>
                      <a:pt x="161131" y="328306"/>
                      <a:pt x="634605" y="383869"/>
                      <a:pt x="688182" y="373154"/>
                    </a:cubicBezTo>
                    <a:cubicBezTo>
                      <a:pt x="741759" y="362439"/>
                      <a:pt x="937419" y="252504"/>
                      <a:pt x="995363" y="230279"/>
                    </a:cubicBezTo>
                    <a:close/>
                    <a:moveTo>
                      <a:pt x="410056" y="21"/>
                    </a:moveTo>
                    <a:cubicBezTo>
                      <a:pt x="582528" y="938"/>
                      <a:pt x="1026420" y="31976"/>
                      <a:pt x="1038227" y="44478"/>
                    </a:cubicBezTo>
                    <a:cubicBezTo>
                      <a:pt x="1041544" y="47990"/>
                      <a:pt x="1043686" y="98988"/>
                      <a:pt x="1044933" y="177204"/>
                    </a:cubicBezTo>
                    <a:cubicBezTo>
                      <a:pt x="976462" y="214131"/>
                      <a:pt x="756637" y="330849"/>
                      <a:pt x="692944" y="344579"/>
                    </a:cubicBezTo>
                    <a:cubicBezTo>
                      <a:pt x="627179" y="358755"/>
                      <a:pt x="119089" y="300254"/>
                      <a:pt x="329" y="287719"/>
                    </a:cubicBezTo>
                    <a:cubicBezTo>
                      <a:pt x="741" y="236006"/>
                      <a:pt x="439" y="184295"/>
                      <a:pt x="0" y="132583"/>
                    </a:cubicBezTo>
                    <a:cubicBezTo>
                      <a:pt x="186531" y="59954"/>
                      <a:pt x="262733" y="11536"/>
                      <a:pt x="354808" y="1614"/>
                    </a:cubicBezTo>
                    <a:cubicBezTo>
                      <a:pt x="366318" y="374"/>
                      <a:pt x="385417" y="-110"/>
                      <a:pt x="410056" y="2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19" fontAlgn="base"/>
                <a:endParaRPr lang="en-US" kern="0" dirty="0" err="1">
                  <a:solidFill>
                    <a:srgbClr val="505050"/>
                  </a:solidFill>
                  <a:ea typeface="Segoe UI" pitchFamily="34" charset="0"/>
                  <a:cs typeface="Segoe UI" pitchFamily="34" charset="0"/>
                </a:endParaRPr>
              </a:p>
            </p:txBody>
          </p:sp>
        </p:grpSp>
        <p:grpSp>
          <p:nvGrpSpPr>
            <p:cNvPr id="311" name="Group 310"/>
            <p:cNvGrpSpPr/>
            <p:nvPr/>
          </p:nvGrpSpPr>
          <p:grpSpPr>
            <a:xfrm>
              <a:off x="8616067" y="4062613"/>
              <a:ext cx="298594" cy="269367"/>
              <a:chOff x="1302898" y="1640683"/>
              <a:chExt cx="1201027" cy="1083468"/>
            </a:xfrm>
          </p:grpSpPr>
          <p:sp>
            <p:nvSpPr>
              <p:cNvPr id="368" name="Freeform 367"/>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3"/>
              </a:solidFill>
              <a:ln w="9525" cap="flat" cmpd="sng" algn="ctr">
                <a:noFill/>
                <a:prstDash val="solid"/>
              </a:ln>
              <a:effectLst/>
            </p:spPr>
            <p:txBody>
              <a:bodyPr vert="horz" wrap="square" lIns="91422" tIns="45711" rIns="91422" bIns="45711" numCol="1" rtlCol="0" anchor="ctr" anchorCtr="0" compatLnSpc="1">
                <a:prstTxWarp prst="textNoShape">
                  <a:avLst/>
                </a:prstTxWarp>
              </a:bodyPr>
              <a:lstStyle/>
              <a:p>
                <a:pPr algn="ctr" defTabSz="914019" fontAlgn="base">
                  <a:defRPr/>
                </a:pPr>
                <a:endParaRPr lang="en-US" sz="2200" kern="0" dirty="0">
                  <a:solidFill>
                    <a:srgbClr val="505050"/>
                  </a:solidFill>
                </a:endParaRPr>
              </a:p>
            </p:txBody>
          </p:sp>
          <p:sp>
            <p:nvSpPr>
              <p:cNvPr id="369" name="Freeform 368"/>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3"/>
              </a:solidFill>
              <a:ln w="9525" cap="flat" cmpd="sng" algn="ctr">
                <a:noFill/>
                <a:prstDash val="solid"/>
              </a:ln>
              <a:effectLst/>
            </p:spPr>
            <p:txBody>
              <a:bodyPr vert="horz" wrap="square" lIns="91422" tIns="45711" rIns="91422" bIns="45711" numCol="1" rtlCol="0" anchor="ctr" anchorCtr="0" compatLnSpc="1">
                <a:prstTxWarp prst="textNoShape">
                  <a:avLst/>
                </a:prstTxWarp>
              </a:bodyPr>
              <a:lstStyle/>
              <a:p>
                <a:pPr algn="ctr" defTabSz="914019" fontAlgn="base">
                  <a:defRPr/>
                </a:pPr>
                <a:endParaRPr lang="en-US" sz="2200" kern="0" dirty="0">
                  <a:solidFill>
                    <a:srgbClr val="505050"/>
                  </a:solidFill>
                </a:endParaRPr>
              </a:p>
            </p:txBody>
          </p:sp>
          <p:sp>
            <p:nvSpPr>
              <p:cNvPr id="370" name="Freeform 369"/>
              <p:cNvSpPr/>
              <p:nvPr/>
            </p:nvSpPr>
            <p:spPr>
              <a:xfrm>
                <a:off x="1927971" y="1866901"/>
                <a:ext cx="377517" cy="607695"/>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3"/>
              </a:solidFill>
              <a:ln w="9525" cap="flat" cmpd="sng" algn="ctr">
                <a:noFill/>
                <a:prstDash val="solid"/>
              </a:ln>
              <a:effectLst/>
            </p:spPr>
            <p:txBody>
              <a:bodyPr vert="horz" wrap="square" lIns="91422" tIns="45711" rIns="91422" bIns="45711" numCol="1" rtlCol="0" anchor="ctr" anchorCtr="0" compatLnSpc="1">
                <a:prstTxWarp prst="textNoShape">
                  <a:avLst/>
                </a:prstTxWarp>
              </a:bodyPr>
              <a:lstStyle/>
              <a:p>
                <a:pPr algn="ctr" defTabSz="914019" fontAlgn="base">
                  <a:defRPr/>
                </a:pPr>
                <a:endParaRPr lang="en-US" sz="2200" kern="0" dirty="0">
                  <a:solidFill>
                    <a:srgbClr val="505050"/>
                  </a:solidFill>
                </a:endParaRPr>
              </a:p>
            </p:txBody>
          </p:sp>
          <p:sp>
            <p:nvSpPr>
              <p:cNvPr id="371" name="Freeform 37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3"/>
              </a:solidFill>
              <a:ln w="9525" cap="flat" cmpd="sng" algn="ctr">
                <a:noFill/>
                <a:prstDash val="solid"/>
              </a:ln>
              <a:effectLst/>
            </p:spPr>
            <p:txBody>
              <a:bodyPr vert="horz" wrap="square" lIns="91422" tIns="45711" rIns="91422" bIns="45711" numCol="1" rtlCol="0" anchor="ctr" anchorCtr="0" compatLnSpc="1">
                <a:prstTxWarp prst="textNoShape">
                  <a:avLst/>
                </a:prstTxWarp>
              </a:bodyPr>
              <a:lstStyle/>
              <a:p>
                <a:pPr algn="ctr" defTabSz="914019" fontAlgn="base">
                  <a:defRPr/>
                </a:pPr>
                <a:endParaRPr lang="en-US" sz="2200" kern="0" dirty="0">
                  <a:solidFill>
                    <a:srgbClr val="505050"/>
                  </a:solidFill>
                </a:endParaRPr>
              </a:p>
            </p:txBody>
          </p:sp>
          <p:sp>
            <p:nvSpPr>
              <p:cNvPr id="372" name="Freeform 371"/>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9525">
                <a:solidFill>
                  <a:schemeClr val="accent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19" fontAlgn="base"/>
                <a:endParaRPr lang="en-US" kern="0" dirty="0" err="1">
                  <a:solidFill>
                    <a:srgbClr val="505050"/>
                  </a:solidFill>
                  <a:ea typeface="Segoe UI" pitchFamily="34" charset="0"/>
                  <a:cs typeface="Segoe UI" pitchFamily="34" charset="0"/>
                </a:endParaRPr>
              </a:p>
            </p:txBody>
          </p:sp>
        </p:grpSp>
        <p:sp>
          <p:nvSpPr>
            <p:cNvPr id="312" name="Freeform 311"/>
            <p:cNvSpPr/>
            <p:nvPr/>
          </p:nvSpPr>
          <p:spPr bwMode="auto">
            <a:xfrm>
              <a:off x="8650994" y="5231584"/>
              <a:ext cx="263667" cy="288771"/>
            </a:xfrm>
            <a:custGeom>
              <a:avLst/>
              <a:gdLst/>
              <a:ahLst/>
              <a:cxnLst/>
              <a:rect l="l" t="t" r="r" b="b"/>
              <a:pathLst>
                <a:path w="3677434" h="4027562">
                  <a:moveTo>
                    <a:pt x="1307256" y="0"/>
                  </a:moveTo>
                  <a:cubicBezTo>
                    <a:pt x="1428137" y="0"/>
                    <a:pt x="1526130" y="97993"/>
                    <a:pt x="1526130" y="218873"/>
                  </a:cubicBezTo>
                  <a:cubicBezTo>
                    <a:pt x="1526130" y="298305"/>
                    <a:pt x="1483817" y="367853"/>
                    <a:pt x="1420097" y="405541"/>
                  </a:cubicBezTo>
                  <a:cubicBezTo>
                    <a:pt x="1470746" y="413433"/>
                    <a:pt x="1540121" y="471213"/>
                    <a:pt x="1570688" y="508608"/>
                  </a:cubicBezTo>
                  <a:cubicBezTo>
                    <a:pt x="1601255" y="546004"/>
                    <a:pt x="1676414" y="769295"/>
                    <a:pt x="1595382" y="898190"/>
                  </a:cubicBezTo>
                  <a:cubicBezTo>
                    <a:pt x="1569427" y="927511"/>
                    <a:pt x="1531476" y="948430"/>
                    <a:pt x="1486507" y="960736"/>
                  </a:cubicBezTo>
                  <a:lnTo>
                    <a:pt x="1686382" y="1509889"/>
                  </a:lnTo>
                  <a:cubicBezTo>
                    <a:pt x="1721877" y="1477078"/>
                    <a:pt x="1769625" y="1458958"/>
                    <a:pt x="1821606" y="1458958"/>
                  </a:cubicBezTo>
                  <a:cubicBezTo>
                    <a:pt x="1890015" y="1458958"/>
                    <a:pt x="1951094" y="1490342"/>
                    <a:pt x="1988794" y="1541486"/>
                  </a:cubicBezTo>
                  <a:lnTo>
                    <a:pt x="2357185" y="785953"/>
                  </a:lnTo>
                  <a:cubicBezTo>
                    <a:pt x="2347819" y="781476"/>
                    <a:pt x="2339796" y="776069"/>
                    <a:pt x="2333171" y="770249"/>
                  </a:cubicBezTo>
                  <a:cubicBezTo>
                    <a:pt x="2327893" y="741515"/>
                    <a:pt x="2327893" y="735651"/>
                    <a:pt x="2326134" y="710436"/>
                  </a:cubicBezTo>
                  <a:lnTo>
                    <a:pt x="2301505" y="750898"/>
                  </a:lnTo>
                  <a:cubicBezTo>
                    <a:pt x="2284468" y="737268"/>
                    <a:pt x="2302080" y="550388"/>
                    <a:pt x="2421625" y="511960"/>
                  </a:cubicBezTo>
                  <a:cubicBezTo>
                    <a:pt x="2392358" y="491353"/>
                    <a:pt x="2373376" y="457265"/>
                    <a:pt x="2373376" y="418744"/>
                  </a:cubicBezTo>
                  <a:cubicBezTo>
                    <a:pt x="2373376" y="355372"/>
                    <a:pt x="2424749" y="303999"/>
                    <a:pt x="2488121" y="303999"/>
                  </a:cubicBezTo>
                  <a:cubicBezTo>
                    <a:pt x="2551493" y="303999"/>
                    <a:pt x="2602866" y="355372"/>
                    <a:pt x="2602866" y="418744"/>
                  </a:cubicBezTo>
                  <a:cubicBezTo>
                    <a:pt x="2602866" y="460386"/>
                    <a:pt x="2580684" y="496847"/>
                    <a:pt x="2547279" y="516605"/>
                  </a:cubicBezTo>
                  <a:cubicBezTo>
                    <a:pt x="2573831" y="520742"/>
                    <a:pt x="2610201" y="551034"/>
                    <a:pt x="2626226" y="570638"/>
                  </a:cubicBezTo>
                  <a:cubicBezTo>
                    <a:pt x="2642251" y="590243"/>
                    <a:pt x="2681653" y="707304"/>
                    <a:pt x="2639172" y="774878"/>
                  </a:cubicBezTo>
                  <a:cubicBezTo>
                    <a:pt x="2602273" y="816562"/>
                    <a:pt x="2519130" y="825854"/>
                    <a:pt x="2446400" y="811622"/>
                  </a:cubicBezTo>
                  <a:lnTo>
                    <a:pt x="2037664" y="1649898"/>
                  </a:lnTo>
                  <a:cubicBezTo>
                    <a:pt x="2039873" y="1658955"/>
                    <a:pt x="2040480" y="1668322"/>
                    <a:pt x="2040480" y="1677831"/>
                  </a:cubicBezTo>
                  <a:cubicBezTo>
                    <a:pt x="2040480" y="1757263"/>
                    <a:pt x="1998167" y="1826812"/>
                    <a:pt x="1934447" y="1864499"/>
                  </a:cubicBezTo>
                  <a:cubicBezTo>
                    <a:pt x="1963809" y="1869074"/>
                    <a:pt x="1999464" y="1890415"/>
                    <a:pt x="2029802" y="1915337"/>
                  </a:cubicBezTo>
                  <a:lnTo>
                    <a:pt x="3039149" y="1547964"/>
                  </a:lnTo>
                  <a:cubicBezTo>
                    <a:pt x="3075547" y="1467519"/>
                    <a:pt x="3135455" y="1393688"/>
                    <a:pt x="3226059" y="1364564"/>
                  </a:cubicBezTo>
                  <a:cubicBezTo>
                    <a:pt x="3170234" y="1325256"/>
                    <a:pt x="3134025" y="1260234"/>
                    <a:pt x="3134025" y="1186755"/>
                  </a:cubicBezTo>
                  <a:cubicBezTo>
                    <a:pt x="3134025" y="1065875"/>
                    <a:pt x="3232018" y="967882"/>
                    <a:pt x="3352899" y="967882"/>
                  </a:cubicBezTo>
                  <a:cubicBezTo>
                    <a:pt x="3473780" y="967882"/>
                    <a:pt x="3571773" y="1065875"/>
                    <a:pt x="3571773" y="1186755"/>
                  </a:cubicBezTo>
                  <a:cubicBezTo>
                    <a:pt x="3571773" y="1266186"/>
                    <a:pt x="3529461" y="1335735"/>
                    <a:pt x="3465740" y="1373423"/>
                  </a:cubicBezTo>
                  <a:cubicBezTo>
                    <a:pt x="3516389" y="1381315"/>
                    <a:pt x="3585764" y="1439095"/>
                    <a:pt x="3616331" y="1476491"/>
                  </a:cubicBezTo>
                  <a:cubicBezTo>
                    <a:pt x="3646898" y="1513886"/>
                    <a:pt x="3722057" y="1737178"/>
                    <a:pt x="3641025" y="1866073"/>
                  </a:cubicBezTo>
                  <a:cubicBezTo>
                    <a:pt x="3525999" y="1996014"/>
                    <a:pt x="3175389" y="1960935"/>
                    <a:pt x="3057335" y="1857244"/>
                  </a:cubicBezTo>
                  <a:cubicBezTo>
                    <a:pt x="3047268" y="1802435"/>
                    <a:pt x="3047268" y="1791249"/>
                    <a:pt x="3043912" y="1743152"/>
                  </a:cubicBezTo>
                  <a:lnTo>
                    <a:pt x="2996933" y="1820331"/>
                  </a:lnTo>
                  <a:cubicBezTo>
                    <a:pt x="2983319" y="1809439"/>
                    <a:pt x="2981304" y="1740547"/>
                    <a:pt x="3001382" y="1659019"/>
                  </a:cubicBezTo>
                  <a:lnTo>
                    <a:pt x="2097220" y="1988107"/>
                  </a:lnTo>
                  <a:cubicBezTo>
                    <a:pt x="2113092" y="2019983"/>
                    <a:pt x="2132508" y="2077946"/>
                    <a:pt x="2140369" y="2142389"/>
                  </a:cubicBezTo>
                  <a:lnTo>
                    <a:pt x="3176712" y="2625643"/>
                  </a:lnTo>
                  <a:cubicBezTo>
                    <a:pt x="3181516" y="2621308"/>
                    <a:pt x="3187367" y="2618952"/>
                    <a:pt x="3193485" y="2616986"/>
                  </a:cubicBezTo>
                  <a:cubicBezTo>
                    <a:pt x="3164218" y="2596379"/>
                    <a:pt x="3145236" y="2562291"/>
                    <a:pt x="3145236" y="2523769"/>
                  </a:cubicBezTo>
                  <a:cubicBezTo>
                    <a:pt x="3145236" y="2460397"/>
                    <a:pt x="3196609" y="2409024"/>
                    <a:pt x="3259981" y="2409024"/>
                  </a:cubicBezTo>
                  <a:cubicBezTo>
                    <a:pt x="3323353" y="2409024"/>
                    <a:pt x="3374726" y="2460397"/>
                    <a:pt x="3374726" y="2523769"/>
                  </a:cubicBezTo>
                  <a:cubicBezTo>
                    <a:pt x="3374726" y="2565411"/>
                    <a:pt x="3352544" y="2601873"/>
                    <a:pt x="3319139" y="2621630"/>
                  </a:cubicBezTo>
                  <a:cubicBezTo>
                    <a:pt x="3345691" y="2625768"/>
                    <a:pt x="3382061" y="2656059"/>
                    <a:pt x="3398086" y="2675664"/>
                  </a:cubicBezTo>
                  <a:cubicBezTo>
                    <a:pt x="3414111" y="2695268"/>
                    <a:pt x="3453513" y="2812330"/>
                    <a:pt x="3411032" y="2879903"/>
                  </a:cubicBezTo>
                  <a:cubicBezTo>
                    <a:pt x="3350729" y="2948025"/>
                    <a:pt x="3166921" y="2929635"/>
                    <a:pt x="3105031" y="2875274"/>
                  </a:cubicBezTo>
                  <a:cubicBezTo>
                    <a:pt x="3099753" y="2846541"/>
                    <a:pt x="3099753" y="2840677"/>
                    <a:pt x="3097994" y="2815461"/>
                  </a:cubicBezTo>
                  <a:lnTo>
                    <a:pt x="3073365" y="2855923"/>
                  </a:lnTo>
                  <a:cubicBezTo>
                    <a:pt x="3062017" y="2846844"/>
                    <a:pt x="3066042" y="2760895"/>
                    <a:pt x="3106153" y="2693634"/>
                  </a:cubicBezTo>
                  <a:lnTo>
                    <a:pt x="2143762" y="2244864"/>
                  </a:lnTo>
                  <a:cubicBezTo>
                    <a:pt x="2140875" y="2285376"/>
                    <a:pt x="2130368" y="2324323"/>
                    <a:pt x="2109732" y="2357149"/>
                  </a:cubicBezTo>
                  <a:cubicBezTo>
                    <a:pt x="2084064" y="2386144"/>
                    <a:pt x="2046666" y="2406923"/>
                    <a:pt x="2002299" y="2419140"/>
                  </a:cubicBezTo>
                  <a:lnTo>
                    <a:pt x="2228511" y="3076107"/>
                  </a:lnTo>
                  <a:cubicBezTo>
                    <a:pt x="2258487" y="3055505"/>
                    <a:pt x="2294927" y="3045410"/>
                    <a:pt x="2333724" y="3045410"/>
                  </a:cubicBezTo>
                  <a:cubicBezTo>
                    <a:pt x="2454605" y="3045410"/>
                    <a:pt x="2552598" y="3143403"/>
                    <a:pt x="2552598" y="3264283"/>
                  </a:cubicBezTo>
                  <a:cubicBezTo>
                    <a:pt x="2552598" y="3343715"/>
                    <a:pt x="2510286" y="3413264"/>
                    <a:pt x="2446565" y="3450951"/>
                  </a:cubicBezTo>
                  <a:cubicBezTo>
                    <a:pt x="2497214" y="3458843"/>
                    <a:pt x="2566589" y="3516624"/>
                    <a:pt x="2597156" y="3554019"/>
                  </a:cubicBezTo>
                  <a:cubicBezTo>
                    <a:pt x="2627723" y="3591414"/>
                    <a:pt x="2702882" y="3814706"/>
                    <a:pt x="2621850" y="3943601"/>
                  </a:cubicBezTo>
                  <a:cubicBezTo>
                    <a:pt x="2506824" y="4073542"/>
                    <a:pt x="2156214" y="4038463"/>
                    <a:pt x="2038160" y="3934772"/>
                  </a:cubicBezTo>
                  <a:cubicBezTo>
                    <a:pt x="2028093" y="3879963"/>
                    <a:pt x="2028093" y="3868777"/>
                    <a:pt x="2024737" y="3820680"/>
                  </a:cubicBezTo>
                  <a:lnTo>
                    <a:pt x="1977758" y="3897859"/>
                  </a:lnTo>
                  <a:cubicBezTo>
                    <a:pt x="1945260" y="3871861"/>
                    <a:pt x="1978856" y="3515391"/>
                    <a:pt x="2206884" y="3442092"/>
                  </a:cubicBezTo>
                  <a:cubicBezTo>
                    <a:pt x="2151059" y="3402784"/>
                    <a:pt x="2114850" y="3337762"/>
                    <a:pt x="2114850" y="3264283"/>
                  </a:cubicBezTo>
                  <a:cubicBezTo>
                    <a:pt x="2114850" y="3219103"/>
                    <a:pt x="2128539" y="3177121"/>
                    <a:pt x="2155358" y="3144519"/>
                  </a:cubicBezTo>
                  <a:lnTo>
                    <a:pt x="1911990" y="2437728"/>
                  </a:lnTo>
                  <a:cubicBezTo>
                    <a:pt x="1834923" y="2445596"/>
                    <a:pt x="1750253" y="2438049"/>
                    <a:pt x="1677214" y="2417818"/>
                  </a:cubicBezTo>
                  <a:lnTo>
                    <a:pt x="1247518" y="3339303"/>
                  </a:lnTo>
                  <a:cubicBezTo>
                    <a:pt x="1247633" y="3339492"/>
                    <a:pt x="1247633" y="3339682"/>
                    <a:pt x="1247633" y="3339872"/>
                  </a:cubicBezTo>
                  <a:cubicBezTo>
                    <a:pt x="1247633" y="3381514"/>
                    <a:pt x="1225451" y="3417976"/>
                    <a:pt x="1192045" y="3437733"/>
                  </a:cubicBezTo>
                  <a:cubicBezTo>
                    <a:pt x="1218598" y="3441871"/>
                    <a:pt x="1254968" y="3472162"/>
                    <a:pt x="1270993" y="3491767"/>
                  </a:cubicBezTo>
                  <a:cubicBezTo>
                    <a:pt x="1287018" y="3511371"/>
                    <a:pt x="1326420" y="3628433"/>
                    <a:pt x="1283939" y="3696006"/>
                  </a:cubicBezTo>
                  <a:cubicBezTo>
                    <a:pt x="1223636" y="3764128"/>
                    <a:pt x="1039828" y="3745738"/>
                    <a:pt x="977938" y="3691377"/>
                  </a:cubicBezTo>
                  <a:cubicBezTo>
                    <a:pt x="972660" y="3662644"/>
                    <a:pt x="972660" y="3656780"/>
                    <a:pt x="970901" y="3631564"/>
                  </a:cubicBezTo>
                  <a:lnTo>
                    <a:pt x="946272" y="3672026"/>
                  </a:lnTo>
                  <a:cubicBezTo>
                    <a:pt x="929235" y="3658396"/>
                    <a:pt x="946847" y="3471516"/>
                    <a:pt x="1066392" y="3433089"/>
                  </a:cubicBezTo>
                  <a:cubicBezTo>
                    <a:pt x="1037125" y="3412482"/>
                    <a:pt x="1018143" y="3378394"/>
                    <a:pt x="1018143" y="3339872"/>
                  </a:cubicBezTo>
                  <a:cubicBezTo>
                    <a:pt x="1018143" y="3276500"/>
                    <a:pt x="1069516" y="3225127"/>
                    <a:pt x="1132888" y="3225127"/>
                  </a:cubicBezTo>
                  <a:cubicBezTo>
                    <a:pt x="1154663" y="3225127"/>
                    <a:pt x="1175022" y="3231193"/>
                    <a:pt x="1191330" y="3243434"/>
                  </a:cubicBezTo>
                  <a:lnTo>
                    <a:pt x="1590177" y="2388104"/>
                  </a:lnTo>
                  <a:cubicBezTo>
                    <a:pt x="1564796" y="2376718"/>
                    <a:pt x="1543016" y="2363228"/>
                    <a:pt x="1526042" y="2348320"/>
                  </a:cubicBezTo>
                  <a:cubicBezTo>
                    <a:pt x="1515975" y="2293511"/>
                    <a:pt x="1515975" y="2282325"/>
                    <a:pt x="1512619" y="2234228"/>
                  </a:cubicBezTo>
                  <a:lnTo>
                    <a:pt x="1465640" y="2311407"/>
                  </a:lnTo>
                  <a:cubicBezTo>
                    <a:pt x="1455236" y="2303084"/>
                    <a:pt x="1451606" y="2260892"/>
                    <a:pt x="1459554" y="2205065"/>
                  </a:cubicBezTo>
                  <a:lnTo>
                    <a:pt x="580991" y="2524836"/>
                  </a:lnTo>
                  <a:cubicBezTo>
                    <a:pt x="601118" y="2540510"/>
                    <a:pt x="618332" y="2557660"/>
                    <a:pt x="629945" y="2571867"/>
                  </a:cubicBezTo>
                  <a:cubicBezTo>
                    <a:pt x="660512" y="2609262"/>
                    <a:pt x="735671" y="2832554"/>
                    <a:pt x="654639" y="2961449"/>
                  </a:cubicBezTo>
                  <a:cubicBezTo>
                    <a:pt x="539612" y="3091390"/>
                    <a:pt x="189003" y="3056311"/>
                    <a:pt x="70949" y="2952620"/>
                  </a:cubicBezTo>
                  <a:cubicBezTo>
                    <a:pt x="60882" y="2897811"/>
                    <a:pt x="60882" y="2886625"/>
                    <a:pt x="57526" y="2838528"/>
                  </a:cubicBezTo>
                  <a:lnTo>
                    <a:pt x="10547" y="2915707"/>
                  </a:lnTo>
                  <a:cubicBezTo>
                    <a:pt x="-21951" y="2889709"/>
                    <a:pt x="11644" y="2533239"/>
                    <a:pt x="239673" y="2459940"/>
                  </a:cubicBezTo>
                  <a:cubicBezTo>
                    <a:pt x="183847" y="2420632"/>
                    <a:pt x="147639" y="2355610"/>
                    <a:pt x="147639" y="2282131"/>
                  </a:cubicBezTo>
                  <a:cubicBezTo>
                    <a:pt x="147639" y="2161251"/>
                    <a:pt x="245632" y="2063258"/>
                    <a:pt x="366513" y="2063258"/>
                  </a:cubicBezTo>
                  <a:cubicBezTo>
                    <a:pt x="487394" y="2063258"/>
                    <a:pt x="585387" y="2161251"/>
                    <a:pt x="585387" y="2282131"/>
                  </a:cubicBezTo>
                  <a:cubicBezTo>
                    <a:pt x="585387" y="2356899"/>
                    <a:pt x="547897" y="2422911"/>
                    <a:pt x="489636" y="2460778"/>
                  </a:cubicBezTo>
                  <a:lnTo>
                    <a:pt x="1486575" y="2097922"/>
                  </a:lnTo>
                  <a:cubicBezTo>
                    <a:pt x="1500979" y="2046319"/>
                    <a:pt x="1526135" y="1994380"/>
                    <a:pt x="1561529" y="1950844"/>
                  </a:cubicBezTo>
                  <a:lnTo>
                    <a:pt x="494780" y="1453411"/>
                  </a:lnTo>
                  <a:cubicBezTo>
                    <a:pt x="426122" y="1509356"/>
                    <a:pt x="259835" y="1490058"/>
                    <a:pt x="201577" y="1438887"/>
                  </a:cubicBezTo>
                  <a:cubicBezTo>
                    <a:pt x="196299" y="1410153"/>
                    <a:pt x="196299" y="1404289"/>
                    <a:pt x="194540" y="1379074"/>
                  </a:cubicBezTo>
                  <a:lnTo>
                    <a:pt x="169911" y="1419536"/>
                  </a:lnTo>
                  <a:cubicBezTo>
                    <a:pt x="152874" y="1405906"/>
                    <a:pt x="170486" y="1219026"/>
                    <a:pt x="290031" y="1180598"/>
                  </a:cubicBezTo>
                  <a:cubicBezTo>
                    <a:pt x="260764" y="1159991"/>
                    <a:pt x="241782" y="1125903"/>
                    <a:pt x="241782" y="1087382"/>
                  </a:cubicBezTo>
                  <a:cubicBezTo>
                    <a:pt x="241782" y="1024010"/>
                    <a:pt x="293155" y="972637"/>
                    <a:pt x="356527" y="972637"/>
                  </a:cubicBezTo>
                  <a:cubicBezTo>
                    <a:pt x="419899" y="972637"/>
                    <a:pt x="471272" y="1024010"/>
                    <a:pt x="471272" y="1087382"/>
                  </a:cubicBezTo>
                  <a:cubicBezTo>
                    <a:pt x="471272" y="1129024"/>
                    <a:pt x="449090" y="1165485"/>
                    <a:pt x="415684" y="1185243"/>
                  </a:cubicBezTo>
                  <a:cubicBezTo>
                    <a:pt x="442237" y="1189380"/>
                    <a:pt x="478607" y="1219672"/>
                    <a:pt x="494632" y="1239276"/>
                  </a:cubicBezTo>
                  <a:cubicBezTo>
                    <a:pt x="505422" y="1252476"/>
                    <a:pt x="526809" y="1309858"/>
                    <a:pt x="524901" y="1366563"/>
                  </a:cubicBezTo>
                  <a:lnTo>
                    <a:pt x="1637318" y="1885292"/>
                  </a:lnTo>
                  <a:cubicBezTo>
                    <a:pt x="1653909" y="1871782"/>
                    <a:pt x="1673492" y="1862479"/>
                    <a:pt x="1694766" y="1855640"/>
                  </a:cubicBezTo>
                  <a:cubicBezTo>
                    <a:pt x="1638941" y="1816332"/>
                    <a:pt x="1602732" y="1751310"/>
                    <a:pt x="1602732" y="1677831"/>
                  </a:cubicBezTo>
                  <a:cubicBezTo>
                    <a:pt x="1602732" y="1648017"/>
                    <a:pt x="1608693" y="1619595"/>
                    <a:pt x="1619591" y="1593735"/>
                  </a:cubicBezTo>
                  <a:lnTo>
                    <a:pt x="1395870" y="979067"/>
                  </a:lnTo>
                  <a:cubicBezTo>
                    <a:pt x="1253715" y="993002"/>
                    <a:pt x="1086283" y="954878"/>
                    <a:pt x="1011692" y="889361"/>
                  </a:cubicBezTo>
                  <a:cubicBezTo>
                    <a:pt x="1001625" y="834552"/>
                    <a:pt x="1001625" y="823367"/>
                    <a:pt x="998269" y="775269"/>
                  </a:cubicBezTo>
                  <a:lnTo>
                    <a:pt x="951290" y="852449"/>
                  </a:lnTo>
                  <a:cubicBezTo>
                    <a:pt x="918792" y="826451"/>
                    <a:pt x="952387" y="469981"/>
                    <a:pt x="1180416" y="396682"/>
                  </a:cubicBezTo>
                  <a:cubicBezTo>
                    <a:pt x="1124590" y="357374"/>
                    <a:pt x="1088382" y="292352"/>
                    <a:pt x="1088382" y="218873"/>
                  </a:cubicBezTo>
                  <a:cubicBezTo>
                    <a:pt x="1088382" y="97993"/>
                    <a:pt x="1186375" y="0"/>
                    <a:pt x="1307256"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19" fontAlgn="base"/>
              <a:endParaRPr lang="en-US" kern="0" dirty="0" err="1">
                <a:solidFill>
                  <a:srgbClr val="505050"/>
                </a:solidFill>
                <a:ea typeface="Segoe UI" pitchFamily="34" charset="0"/>
                <a:cs typeface="Segoe UI" pitchFamily="34" charset="0"/>
              </a:endParaRPr>
            </a:p>
          </p:txBody>
        </p:sp>
        <p:sp>
          <p:nvSpPr>
            <p:cNvPr id="313" name="Rectangle 312"/>
            <p:cNvSpPr/>
            <p:nvPr/>
          </p:nvSpPr>
          <p:spPr bwMode="auto">
            <a:xfrm>
              <a:off x="6327450" y="1791750"/>
              <a:ext cx="2651760" cy="6400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391" fontAlgn="base"/>
              <a:endParaRPr lang="en-US" kern="0" dirty="0">
                <a:solidFill>
                  <a:srgbClr val="0072C6"/>
                </a:solidFill>
                <a:ea typeface="Segoe UI" pitchFamily="34" charset="0"/>
                <a:cs typeface="Segoe UI" pitchFamily="34" charset="0"/>
              </a:endParaRPr>
            </a:p>
          </p:txBody>
        </p:sp>
        <p:cxnSp>
          <p:nvCxnSpPr>
            <p:cNvPr id="314" name="Straight Connector 198"/>
            <p:cNvCxnSpPr/>
            <p:nvPr/>
          </p:nvCxnSpPr>
          <p:spPr>
            <a:xfrm rot="16200000" flipH="1">
              <a:off x="4870746" y="3420799"/>
              <a:ext cx="3520212" cy="390130"/>
            </a:xfrm>
            <a:prstGeom prst="bentConnector2">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H="1">
              <a:off x="6435786" y="4982796"/>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flipH="1">
              <a:off x="6435786" y="4590187"/>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flipH="1">
              <a:off x="6435786" y="4197296"/>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H="1">
              <a:off x="6435786" y="3804406"/>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flipH="1">
              <a:off x="6435786" y="3411515"/>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H="1">
              <a:off x="6435786" y="3018625"/>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flipH="1">
              <a:off x="6435786" y="2625735"/>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H="1">
              <a:off x="6435786" y="2232844"/>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3" name="Group 322"/>
            <p:cNvGrpSpPr/>
            <p:nvPr/>
          </p:nvGrpSpPr>
          <p:grpSpPr>
            <a:xfrm rot="16200000">
              <a:off x="6551438" y="2154487"/>
              <a:ext cx="158826" cy="156714"/>
              <a:chOff x="3011095" y="2014387"/>
              <a:chExt cx="196880" cy="194259"/>
            </a:xfrm>
          </p:grpSpPr>
          <p:sp>
            <p:nvSpPr>
              <p:cNvPr id="364" name="Oval 363"/>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365" name="Group 364"/>
              <p:cNvGrpSpPr/>
              <p:nvPr/>
            </p:nvGrpSpPr>
            <p:grpSpPr>
              <a:xfrm rot="5400000">
                <a:off x="3059778" y="2072247"/>
                <a:ext cx="99512" cy="78540"/>
                <a:chOff x="4921775" y="2768309"/>
                <a:chExt cx="627603" cy="488750"/>
              </a:xfrm>
              <a:solidFill>
                <a:schemeClr val="accent1"/>
              </a:solidFill>
              <a:effectLst/>
            </p:grpSpPr>
            <p:sp>
              <p:nvSpPr>
                <p:cNvPr id="366" name="Rectangle 365"/>
                <p:cNvSpPr/>
                <p:nvPr/>
              </p:nvSpPr>
              <p:spPr>
                <a:xfrm>
                  <a:off x="4921775" y="2909388"/>
                  <a:ext cx="564064" cy="20660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367" name="L-Shape 366"/>
                <p:cNvSpPr/>
                <p:nvPr/>
              </p:nvSpPr>
              <p:spPr>
                <a:xfrm rot="13500000">
                  <a:off x="5060629" y="2768310"/>
                  <a:ext cx="488750" cy="488748"/>
                </a:xfrm>
                <a:prstGeom prst="corner">
                  <a:avLst>
                    <a:gd name="adj1" fmla="val 26557"/>
                    <a:gd name="adj2" fmla="val 30198"/>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324" name="Group 323"/>
            <p:cNvGrpSpPr/>
            <p:nvPr/>
          </p:nvGrpSpPr>
          <p:grpSpPr>
            <a:xfrm rot="16200000">
              <a:off x="6551438" y="2547379"/>
              <a:ext cx="158826" cy="156714"/>
              <a:chOff x="3011095" y="2014387"/>
              <a:chExt cx="196880" cy="194259"/>
            </a:xfrm>
          </p:grpSpPr>
          <p:sp>
            <p:nvSpPr>
              <p:cNvPr id="360" name="Oval 359"/>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361" name="Group 360"/>
              <p:cNvGrpSpPr/>
              <p:nvPr/>
            </p:nvGrpSpPr>
            <p:grpSpPr>
              <a:xfrm rot="5400000">
                <a:off x="3059778" y="2072247"/>
                <a:ext cx="99512" cy="78540"/>
                <a:chOff x="4921775" y="2768309"/>
                <a:chExt cx="627603" cy="488750"/>
              </a:xfrm>
              <a:solidFill>
                <a:schemeClr val="accent1"/>
              </a:solidFill>
              <a:effectLst/>
            </p:grpSpPr>
            <p:sp>
              <p:nvSpPr>
                <p:cNvPr id="362" name="Rectangle 361"/>
                <p:cNvSpPr/>
                <p:nvPr/>
              </p:nvSpPr>
              <p:spPr>
                <a:xfrm>
                  <a:off x="4921775" y="2909388"/>
                  <a:ext cx="564064" cy="20660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363" name="L-Shape 362"/>
                <p:cNvSpPr/>
                <p:nvPr/>
              </p:nvSpPr>
              <p:spPr>
                <a:xfrm rot="13500000">
                  <a:off x="5060629" y="2768310"/>
                  <a:ext cx="488750" cy="488748"/>
                </a:xfrm>
                <a:prstGeom prst="corner">
                  <a:avLst>
                    <a:gd name="adj1" fmla="val 26557"/>
                    <a:gd name="adj2" fmla="val 30198"/>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325" name="Group 324"/>
            <p:cNvGrpSpPr/>
            <p:nvPr/>
          </p:nvGrpSpPr>
          <p:grpSpPr>
            <a:xfrm rot="16200000">
              <a:off x="6551438" y="2940269"/>
              <a:ext cx="158826" cy="156714"/>
              <a:chOff x="3011095" y="2014387"/>
              <a:chExt cx="196880" cy="194259"/>
            </a:xfrm>
          </p:grpSpPr>
          <p:sp>
            <p:nvSpPr>
              <p:cNvPr id="356" name="Oval 355"/>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357" name="Group 356"/>
              <p:cNvGrpSpPr/>
              <p:nvPr/>
            </p:nvGrpSpPr>
            <p:grpSpPr>
              <a:xfrm rot="5400000">
                <a:off x="3059779" y="2072250"/>
                <a:ext cx="99510" cy="78540"/>
                <a:chOff x="4921775" y="2768310"/>
                <a:chExt cx="627587" cy="488750"/>
              </a:xfrm>
              <a:solidFill>
                <a:schemeClr val="accent1"/>
              </a:solidFill>
              <a:effectLst/>
            </p:grpSpPr>
            <p:sp>
              <p:nvSpPr>
                <p:cNvPr id="358" name="Rectangle 357"/>
                <p:cNvSpPr/>
                <p:nvPr/>
              </p:nvSpPr>
              <p:spPr>
                <a:xfrm>
                  <a:off x="4921775" y="2909388"/>
                  <a:ext cx="564064" cy="20660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359" name="L-Shape 358"/>
                <p:cNvSpPr/>
                <p:nvPr/>
              </p:nvSpPr>
              <p:spPr>
                <a:xfrm rot="13500000">
                  <a:off x="5060613" y="2768310"/>
                  <a:ext cx="488750" cy="488749"/>
                </a:xfrm>
                <a:prstGeom prst="corner">
                  <a:avLst>
                    <a:gd name="adj1" fmla="val 26557"/>
                    <a:gd name="adj2" fmla="val 30198"/>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326" name="Group 325"/>
            <p:cNvGrpSpPr/>
            <p:nvPr/>
          </p:nvGrpSpPr>
          <p:grpSpPr>
            <a:xfrm rot="16200000">
              <a:off x="6551438" y="3333159"/>
              <a:ext cx="158826" cy="156714"/>
              <a:chOff x="3011095" y="2014387"/>
              <a:chExt cx="196880" cy="194259"/>
            </a:xfrm>
          </p:grpSpPr>
          <p:sp>
            <p:nvSpPr>
              <p:cNvPr id="352" name="Oval 351"/>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353" name="Group 352"/>
              <p:cNvGrpSpPr/>
              <p:nvPr/>
            </p:nvGrpSpPr>
            <p:grpSpPr>
              <a:xfrm rot="5400000">
                <a:off x="3059778" y="2072247"/>
                <a:ext cx="99512" cy="78540"/>
                <a:chOff x="4921775" y="2768309"/>
                <a:chExt cx="627603" cy="488750"/>
              </a:xfrm>
              <a:solidFill>
                <a:schemeClr val="accent1"/>
              </a:solidFill>
              <a:effectLst/>
            </p:grpSpPr>
            <p:sp>
              <p:nvSpPr>
                <p:cNvPr id="354" name="Rectangle 353"/>
                <p:cNvSpPr/>
                <p:nvPr/>
              </p:nvSpPr>
              <p:spPr>
                <a:xfrm>
                  <a:off x="4921775" y="2909388"/>
                  <a:ext cx="564064" cy="20660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355" name="L-Shape 354"/>
                <p:cNvSpPr/>
                <p:nvPr/>
              </p:nvSpPr>
              <p:spPr>
                <a:xfrm rot="13500000">
                  <a:off x="5060629" y="2768310"/>
                  <a:ext cx="488750" cy="488748"/>
                </a:xfrm>
                <a:prstGeom prst="corner">
                  <a:avLst>
                    <a:gd name="adj1" fmla="val 26557"/>
                    <a:gd name="adj2" fmla="val 30198"/>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327" name="Group 326"/>
            <p:cNvGrpSpPr/>
            <p:nvPr/>
          </p:nvGrpSpPr>
          <p:grpSpPr>
            <a:xfrm rot="16200000">
              <a:off x="6551438" y="3726050"/>
              <a:ext cx="158826" cy="156714"/>
              <a:chOff x="3011095" y="2014387"/>
              <a:chExt cx="196880" cy="194259"/>
            </a:xfrm>
          </p:grpSpPr>
          <p:sp>
            <p:nvSpPr>
              <p:cNvPr id="348" name="Oval 347"/>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349" name="Group 348"/>
              <p:cNvGrpSpPr/>
              <p:nvPr/>
            </p:nvGrpSpPr>
            <p:grpSpPr>
              <a:xfrm rot="5400000">
                <a:off x="3059778" y="2072247"/>
                <a:ext cx="99512" cy="78540"/>
                <a:chOff x="4921775" y="2768309"/>
                <a:chExt cx="627603" cy="488750"/>
              </a:xfrm>
              <a:solidFill>
                <a:schemeClr val="accent1"/>
              </a:solidFill>
              <a:effectLst/>
            </p:grpSpPr>
            <p:sp>
              <p:nvSpPr>
                <p:cNvPr id="350" name="Rectangle 349"/>
                <p:cNvSpPr/>
                <p:nvPr/>
              </p:nvSpPr>
              <p:spPr>
                <a:xfrm>
                  <a:off x="4921775" y="2909388"/>
                  <a:ext cx="564064" cy="20660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351" name="L-Shape 350"/>
                <p:cNvSpPr/>
                <p:nvPr/>
              </p:nvSpPr>
              <p:spPr>
                <a:xfrm rot="13500000">
                  <a:off x="5060629" y="2768310"/>
                  <a:ext cx="488750" cy="488748"/>
                </a:xfrm>
                <a:prstGeom prst="corner">
                  <a:avLst>
                    <a:gd name="adj1" fmla="val 26557"/>
                    <a:gd name="adj2" fmla="val 30198"/>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328" name="Group 327"/>
            <p:cNvGrpSpPr/>
            <p:nvPr/>
          </p:nvGrpSpPr>
          <p:grpSpPr>
            <a:xfrm rot="16200000">
              <a:off x="6551438" y="4118940"/>
              <a:ext cx="158826" cy="156714"/>
              <a:chOff x="3011095" y="2014387"/>
              <a:chExt cx="196880" cy="194259"/>
            </a:xfrm>
          </p:grpSpPr>
          <p:sp>
            <p:nvSpPr>
              <p:cNvPr id="344" name="Oval 343"/>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345" name="Group 344"/>
              <p:cNvGrpSpPr/>
              <p:nvPr/>
            </p:nvGrpSpPr>
            <p:grpSpPr>
              <a:xfrm rot="5400000">
                <a:off x="3059778" y="2072247"/>
                <a:ext cx="99512" cy="78540"/>
                <a:chOff x="4921775" y="2768309"/>
                <a:chExt cx="627603" cy="488750"/>
              </a:xfrm>
              <a:solidFill>
                <a:schemeClr val="accent1"/>
              </a:solidFill>
              <a:effectLst/>
            </p:grpSpPr>
            <p:sp>
              <p:nvSpPr>
                <p:cNvPr id="346" name="Rectangle 345"/>
                <p:cNvSpPr/>
                <p:nvPr/>
              </p:nvSpPr>
              <p:spPr>
                <a:xfrm>
                  <a:off x="4921775" y="2909388"/>
                  <a:ext cx="564064" cy="20660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347" name="L-Shape 346"/>
                <p:cNvSpPr/>
                <p:nvPr/>
              </p:nvSpPr>
              <p:spPr>
                <a:xfrm rot="13500000">
                  <a:off x="5060629" y="2768310"/>
                  <a:ext cx="488750" cy="488748"/>
                </a:xfrm>
                <a:prstGeom prst="corner">
                  <a:avLst>
                    <a:gd name="adj1" fmla="val 26557"/>
                    <a:gd name="adj2" fmla="val 30198"/>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329" name="Group 328"/>
            <p:cNvGrpSpPr/>
            <p:nvPr/>
          </p:nvGrpSpPr>
          <p:grpSpPr>
            <a:xfrm rot="16200000">
              <a:off x="6551438" y="4511831"/>
              <a:ext cx="158826" cy="156714"/>
              <a:chOff x="3011095" y="2014387"/>
              <a:chExt cx="196880" cy="194259"/>
            </a:xfrm>
          </p:grpSpPr>
          <p:sp>
            <p:nvSpPr>
              <p:cNvPr id="340" name="Oval 339"/>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341" name="Group 340"/>
              <p:cNvGrpSpPr/>
              <p:nvPr/>
            </p:nvGrpSpPr>
            <p:grpSpPr>
              <a:xfrm rot="5400000">
                <a:off x="3059778" y="2072247"/>
                <a:ext cx="99512" cy="78540"/>
                <a:chOff x="4921775" y="2768309"/>
                <a:chExt cx="627603" cy="488750"/>
              </a:xfrm>
              <a:solidFill>
                <a:schemeClr val="accent1"/>
              </a:solidFill>
              <a:effectLst/>
            </p:grpSpPr>
            <p:sp>
              <p:nvSpPr>
                <p:cNvPr id="342" name="Rectangle 341"/>
                <p:cNvSpPr/>
                <p:nvPr/>
              </p:nvSpPr>
              <p:spPr>
                <a:xfrm>
                  <a:off x="4921775" y="2909388"/>
                  <a:ext cx="564064" cy="20660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343" name="L-Shape 342"/>
                <p:cNvSpPr/>
                <p:nvPr/>
              </p:nvSpPr>
              <p:spPr>
                <a:xfrm rot="13500000">
                  <a:off x="5060629" y="2768310"/>
                  <a:ext cx="488750" cy="488748"/>
                </a:xfrm>
                <a:prstGeom prst="corner">
                  <a:avLst>
                    <a:gd name="adj1" fmla="val 26557"/>
                    <a:gd name="adj2" fmla="val 30198"/>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330" name="Group 329"/>
            <p:cNvGrpSpPr/>
            <p:nvPr/>
          </p:nvGrpSpPr>
          <p:grpSpPr>
            <a:xfrm rot="16200000">
              <a:off x="6551438" y="4904440"/>
              <a:ext cx="158826" cy="156714"/>
              <a:chOff x="3011095" y="2014387"/>
              <a:chExt cx="196880" cy="194259"/>
            </a:xfrm>
          </p:grpSpPr>
          <p:sp>
            <p:nvSpPr>
              <p:cNvPr id="336" name="Oval 335"/>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337" name="Group 336"/>
              <p:cNvGrpSpPr/>
              <p:nvPr/>
            </p:nvGrpSpPr>
            <p:grpSpPr>
              <a:xfrm rot="5400000">
                <a:off x="3059778" y="2072247"/>
                <a:ext cx="99512" cy="78540"/>
                <a:chOff x="4921775" y="2768309"/>
                <a:chExt cx="627603" cy="488750"/>
              </a:xfrm>
              <a:solidFill>
                <a:schemeClr val="accent1"/>
              </a:solidFill>
              <a:effectLst/>
            </p:grpSpPr>
            <p:sp>
              <p:nvSpPr>
                <p:cNvPr id="338" name="Rectangle 337"/>
                <p:cNvSpPr/>
                <p:nvPr/>
              </p:nvSpPr>
              <p:spPr>
                <a:xfrm>
                  <a:off x="4921775" y="2909388"/>
                  <a:ext cx="564064" cy="20660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339" name="L-Shape 338"/>
                <p:cNvSpPr/>
                <p:nvPr/>
              </p:nvSpPr>
              <p:spPr>
                <a:xfrm rot="13500000">
                  <a:off x="5060629" y="2768310"/>
                  <a:ext cx="488750" cy="488748"/>
                </a:xfrm>
                <a:prstGeom prst="corner">
                  <a:avLst>
                    <a:gd name="adj1" fmla="val 26557"/>
                    <a:gd name="adj2" fmla="val 30198"/>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331" name="Group 330"/>
            <p:cNvGrpSpPr/>
            <p:nvPr/>
          </p:nvGrpSpPr>
          <p:grpSpPr>
            <a:xfrm rot="16200000">
              <a:off x="6551438" y="5297613"/>
              <a:ext cx="158826" cy="156714"/>
              <a:chOff x="3011095" y="2014387"/>
              <a:chExt cx="196880" cy="194259"/>
            </a:xfrm>
          </p:grpSpPr>
          <p:sp>
            <p:nvSpPr>
              <p:cNvPr id="332" name="Oval 331"/>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333" name="Group 332"/>
              <p:cNvGrpSpPr/>
              <p:nvPr/>
            </p:nvGrpSpPr>
            <p:grpSpPr>
              <a:xfrm rot="5400000">
                <a:off x="3059778" y="2072247"/>
                <a:ext cx="99512" cy="78540"/>
                <a:chOff x="4921775" y="2768309"/>
                <a:chExt cx="627603" cy="488750"/>
              </a:xfrm>
              <a:solidFill>
                <a:schemeClr val="accent1"/>
              </a:solidFill>
              <a:effectLst/>
            </p:grpSpPr>
            <p:sp>
              <p:nvSpPr>
                <p:cNvPr id="334" name="Rectangle 333"/>
                <p:cNvSpPr/>
                <p:nvPr/>
              </p:nvSpPr>
              <p:spPr>
                <a:xfrm>
                  <a:off x="4921775" y="2909388"/>
                  <a:ext cx="564064" cy="20660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335" name="L-Shape 334"/>
                <p:cNvSpPr/>
                <p:nvPr/>
              </p:nvSpPr>
              <p:spPr>
                <a:xfrm rot="13500000">
                  <a:off x="5060629" y="2768310"/>
                  <a:ext cx="488750" cy="488748"/>
                </a:xfrm>
                <a:prstGeom prst="corner">
                  <a:avLst>
                    <a:gd name="adj1" fmla="val 26557"/>
                    <a:gd name="adj2" fmla="val 30198"/>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grpSp>
        <p:nvGrpSpPr>
          <p:cNvPr id="380" name="Group 379"/>
          <p:cNvGrpSpPr/>
          <p:nvPr/>
        </p:nvGrpSpPr>
        <p:grpSpPr>
          <a:xfrm>
            <a:off x="9072284" y="1590265"/>
            <a:ext cx="2916522" cy="4551958"/>
            <a:chOff x="9205277" y="1403036"/>
            <a:chExt cx="2651760" cy="4138731"/>
          </a:xfrm>
        </p:grpSpPr>
        <p:sp>
          <p:nvSpPr>
            <p:cNvPr id="381" name="Rectangle 380"/>
            <p:cNvSpPr/>
            <p:nvPr/>
          </p:nvSpPr>
          <p:spPr bwMode="auto">
            <a:xfrm>
              <a:off x="9205277" y="1403036"/>
              <a:ext cx="2651760" cy="389988"/>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91" fontAlgn="base"/>
              <a:r>
                <a:rPr lang="en-US" sz="1600" kern="0" dirty="0">
                  <a:solidFill>
                    <a:srgbClr val="505050"/>
                  </a:solidFill>
                  <a:latin typeface="Segoe UI Semibold" panose="020B0702040204020203" pitchFamily="34" charset="0"/>
                  <a:ea typeface="Segoe UI" pitchFamily="34" charset="0"/>
                  <a:cs typeface="Segoe UI" pitchFamily="34" charset="0"/>
                </a:rPr>
                <a:t>Software as a Service</a:t>
              </a:r>
            </a:p>
          </p:txBody>
        </p:sp>
        <p:sp>
          <p:nvSpPr>
            <p:cNvPr id="382" name="Rectangle 381"/>
            <p:cNvSpPr/>
            <p:nvPr/>
          </p:nvSpPr>
          <p:spPr bwMode="auto">
            <a:xfrm>
              <a:off x="9708197" y="2067047"/>
              <a:ext cx="2148840" cy="331595"/>
            </a:xfrm>
            <a:prstGeom prst="rect">
              <a:avLst/>
            </a:prstGeom>
            <a:solidFill>
              <a:schemeClr val="bg1">
                <a:lumMod val="8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Applications</a:t>
              </a:r>
            </a:p>
          </p:txBody>
        </p:sp>
        <p:sp>
          <p:nvSpPr>
            <p:cNvPr id="383" name="Rectangle 382"/>
            <p:cNvSpPr/>
            <p:nvPr/>
          </p:nvSpPr>
          <p:spPr bwMode="auto">
            <a:xfrm>
              <a:off x="9708197" y="2459938"/>
              <a:ext cx="2148840" cy="331595"/>
            </a:xfrm>
            <a:prstGeom prst="rect">
              <a:avLst/>
            </a:prstGeom>
            <a:solidFill>
              <a:schemeClr val="bg1">
                <a:lumMod val="8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Data</a:t>
              </a:r>
            </a:p>
          </p:txBody>
        </p:sp>
        <p:sp>
          <p:nvSpPr>
            <p:cNvPr id="384" name="Rectangle 383"/>
            <p:cNvSpPr/>
            <p:nvPr/>
          </p:nvSpPr>
          <p:spPr bwMode="auto">
            <a:xfrm>
              <a:off x="9708197" y="2852829"/>
              <a:ext cx="2148840" cy="331595"/>
            </a:xfrm>
            <a:prstGeom prst="rect">
              <a:avLst/>
            </a:prstGeom>
            <a:solidFill>
              <a:schemeClr val="bg1">
                <a:lumMod val="8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Runtime</a:t>
              </a:r>
            </a:p>
          </p:txBody>
        </p:sp>
        <p:sp>
          <p:nvSpPr>
            <p:cNvPr id="385" name="Rectangle 384"/>
            <p:cNvSpPr/>
            <p:nvPr/>
          </p:nvSpPr>
          <p:spPr bwMode="auto">
            <a:xfrm>
              <a:off x="9708197" y="3245720"/>
              <a:ext cx="2148840" cy="331595"/>
            </a:xfrm>
            <a:prstGeom prst="rect">
              <a:avLst/>
            </a:prstGeom>
            <a:solidFill>
              <a:schemeClr val="bg1">
                <a:lumMod val="8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Middleware</a:t>
              </a:r>
            </a:p>
          </p:txBody>
        </p:sp>
        <p:sp>
          <p:nvSpPr>
            <p:cNvPr id="386" name="Rectangle 385"/>
            <p:cNvSpPr/>
            <p:nvPr/>
          </p:nvSpPr>
          <p:spPr bwMode="auto">
            <a:xfrm>
              <a:off x="9708197" y="3638611"/>
              <a:ext cx="2148840" cy="331595"/>
            </a:xfrm>
            <a:prstGeom prst="rect">
              <a:avLst/>
            </a:prstGeom>
            <a:solidFill>
              <a:schemeClr val="bg1">
                <a:lumMod val="8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OS</a:t>
              </a:r>
            </a:p>
          </p:txBody>
        </p:sp>
        <p:sp>
          <p:nvSpPr>
            <p:cNvPr id="387" name="Rectangle 386"/>
            <p:cNvSpPr/>
            <p:nvPr/>
          </p:nvSpPr>
          <p:spPr bwMode="auto">
            <a:xfrm>
              <a:off x="9708197" y="4031502"/>
              <a:ext cx="2148840" cy="331595"/>
            </a:xfrm>
            <a:prstGeom prst="rect">
              <a:avLst/>
            </a:prstGeom>
            <a:solidFill>
              <a:schemeClr val="bg1">
                <a:lumMod val="8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Virtualizations</a:t>
              </a:r>
            </a:p>
          </p:txBody>
        </p:sp>
        <p:sp>
          <p:nvSpPr>
            <p:cNvPr id="388" name="Rectangle 387"/>
            <p:cNvSpPr/>
            <p:nvPr/>
          </p:nvSpPr>
          <p:spPr bwMode="auto">
            <a:xfrm>
              <a:off x="9708197" y="4424393"/>
              <a:ext cx="2148840" cy="331595"/>
            </a:xfrm>
            <a:prstGeom prst="rect">
              <a:avLst/>
            </a:prstGeom>
            <a:solidFill>
              <a:schemeClr val="bg1">
                <a:lumMod val="8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Servers </a:t>
              </a:r>
            </a:p>
          </p:txBody>
        </p:sp>
        <p:sp>
          <p:nvSpPr>
            <p:cNvPr id="389" name="Rectangle 388"/>
            <p:cNvSpPr/>
            <p:nvPr/>
          </p:nvSpPr>
          <p:spPr bwMode="auto">
            <a:xfrm>
              <a:off x="9708197" y="4817284"/>
              <a:ext cx="2148840" cy="331595"/>
            </a:xfrm>
            <a:prstGeom prst="rect">
              <a:avLst/>
            </a:prstGeom>
            <a:solidFill>
              <a:schemeClr val="bg1">
                <a:lumMod val="8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Storage</a:t>
              </a:r>
            </a:p>
          </p:txBody>
        </p:sp>
        <p:sp>
          <p:nvSpPr>
            <p:cNvPr id="390" name="Rectangle 389"/>
            <p:cNvSpPr/>
            <p:nvPr/>
          </p:nvSpPr>
          <p:spPr bwMode="auto">
            <a:xfrm>
              <a:off x="9708197" y="5210172"/>
              <a:ext cx="2148840" cy="331595"/>
            </a:xfrm>
            <a:prstGeom prst="rect">
              <a:avLst/>
            </a:prstGeom>
            <a:solidFill>
              <a:schemeClr val="bg1">
                <a:lumMod val="8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defTabSz="932391" fontAlgn="base"/>
              <a:r>
                <a:rPr lang="en-US" sz="1200" kern="0" dirty="0">
                  <a:solidFill>
                    <a:srgbClr val="505050"/>
                  </a:solidFill>
                  <a:latin typeface="Segoe UI Semibold" panose="020B0702040204020203" pitchFamily="34" charset="0"/>
                  <a:ea typeface="Segoe UI" pitchFamily="34" charset="0"/>
                  <a:cs typeface="Segoe UI" pitchFamily="34" charset="0"/>
                </a:rPr>
                <a:t>Networking</a:t>
              </a:r>
            </a:p>
          </p:txBody>
        </p:sp>
        <p:sp>
          <p:nvSpPr>
            <p:cNvPr id="391" name="Freeform 390"/>
            <p:cNvSpPr/>
            <p:nvPr/>
          </p:nvSpPr>
          <p:spPr bwMode="auto">
            <a:xfrm>
              <a:off x="11533788" y="2147219"/>
              <a:ext cx="258701" cy="191735"/>
            </a:xfrm>
            <a:custGeom>
              <a:avLst/>
              <a:gdLst>
                <a:gd name="connsiteX0" fmla="*/ 414146 w 686820"/>
                <a:gd name="connsiteY0" fmla="*/ 295220 h 532856"/>
                <a:gd name="connsiteX1" fmla="*/ 391723 w 686820"/>
                <a:gd name="connsiteY1" fmla="*/ 295618 h 532856"/>
                <a:gd name="connsiteX2" fmla="*/ 376546 w 686820"/>
                <a:gd name="connsiteY2" fmla="*/ 334177 h 532856"/>
                <a:gd name="connsiteX3" fmla="*/ 415105 w 686820"/>
                <a:gd name="connsiteY3" fmla="*/ 349354 h 532856"/>
                <a:gd name="connsiteX4" fmla="*/ 430282 w 686820"/>
                <a:gd name="connsiteY4" fmla="*/ 310795 h 532856"/>
                <a:gd name="connsiteX5" fmla="*/ 414146 w 686820"/>
                <a:gd name="connsiteY5" fmla="*/ 295220 h 532856"/>
                <a:gd name="connsiteX6" fmla="*/ 402912 w 686820"/>
                <a:gd name="connsiteY6" fmla="*/ 275655 h 532856"/>
                <a:gd name="connsiteX7" fmla="*/ 446347 w 686820"/>
                <a:gd name="connsiteY7" fmla="*/ 303804 h 532856"/>
                <a:gd name="connsiteX8" fmla="*/ 422096 w 686820"/>
                <a:gd name="connsiteY8" fmla="*/ 365419 h 532856"/>
                <a:gd name="connsiteX9" fmla="*/ 360481 w 686820"/>
                <a:gd name="connsiteY9" fmla="*/ 341167 h 532856"/>
                <a:gd name="connsiteX10" fmla="*/ 384733 w 686820"/>
                <a:gd name="connsiteY10" fmla="*/ 279553 h 532856"/>
                <a:gd name="connsiteX11" fmla="*/ 402912 w 686820"/>
                <a:gd name="connsiteY11" fmla="*/ 275655 h 532856"/>
                <a:gd name="connsiteX12" fmla="*/ 402721 w 686820"/>
                <a:gd name="connsiteY12" fmla="*/ 257781 h 532856"/>
                <a:gd name="connsiteX13" fmla="*/ 377603 w 686820"/>
                <a:gd name="connsiteY13" fmla="*/ 263167 h 532856"/>
                <a:gd name="connsiteX14" fmla="*/ 344094 w 686820"/>
                <a:gd name="connsiteY14" fmla="*/ 348298 h 532856"/>
                <a:gd name="connsiteX15" fmla="*/ 429226 w 686820"/>
                <a:gd name="connsiteY15" fmla="*/ 381805 h 532856"/>
                <a:gd name="connsiteX16" fmla="*/ 462734 w 686820"/>
                <a:gd name="connsiteY16" fmla="*/ 296674 h 532856"/>
                <a:gd name="connsiteX17" fmla="*/ 402721 w 686820"/>
                <a:gd name="connsiteY17" fmla="*/ 257781 h 532856"/>
                <a:gd name="connsiteX18" fmla="*/ 247593 w 686820"/>
                <a:gd name="connsiteY18" fmla="*/ 221298 h 532856"/>
                <a:gd name="connsiteX19" fmla="*/ 233739 w 686820"/>
                <a:gd name="connsiteY19" fmla="*/ 221544 h 532856"/>
                <a:gd name="connsiteX20" fmla="*/ 224362 w 686820"/>
                <a:gd name="connsiteY20" fmla="*/ 245368 h 532856"/>
                <a:gd name="connsiteX21" fmla="*/ 248186 w 686820"/>
                <a:gd name="connsiteY21" fmla="*/ 254745 h 532856"/>
                <a:gd name="connsiteX22" fmla="*/ 257563 w 686820"/>
                <a:gd name="connsiteY22" fmla="*/ 230921 h 532856"/>
                <a:gd name="connsiteX23" fmla="*/ 247593 w 686820"/>
                <a:gd name="connsiteY23" fmla="*/ 221298 h 532856"/>
                <a:gd name="connsiteX24" fmla="*/ 251557 w 686820"/>
                <a:gd name="connsiteY24" fmla="*/ 211226 h 532856"/>
                <a:gd name="connsiteX25" fmla="*/ 267489 w 686820"/>
                <a:gd name="connsiteY25" fmla="*/ 226602 h 532856"/>
                <a:gd name="connsiteX26" fmla="*/ 252505 w 686820"/>
                <a:gd name="connsiteY26" fmla="*/ 264671 h 532856"/>
                <a:gd name="connsiteX27" fmla="*/ 214436 w 686820"/>
                <a:gd name="connsiteY27" fmla="*/ 249687 h 532856"/>
                <a:gd name="connsiteX28" fmla="*/ 229420 w 686820"/>
                <a:gd name="connsiteY28" fmla="*/ 211618 h 532856"/>
                <a:gd name="connsiteX29" fmla="*/ 251557 w 686820"/>
                <a:gd name="connsiteY29" fmla="*/ 211226 h 532856"/>
                <a:gd name="connsiteX30" fmla="*/ 418831 w 686820"/>
                <a:gd name="connsiteY30" fmla="*/ 209020 h 532856"/>
                <a:gd name="connsiteX31" fmla="*/ 435785 w 686820"/>
                <a:gd name="connsiteY31" fmla="*/ 243629 h 532856"/>
                <a:gd name="connsiteX32" fmla="*/ 472102 w 686820"/>
                <a:gd name="connsiteY32" fmla="*/ 231009 h 532856"/>
                <a:gd name="connsiteX33" fmla="*/ 493718 w 686820"/>
                <a:gd name="connsiteY33" fmla="*/ 251701 h 532856"/>
                <a:gd name="connsiteX34" fmla="*/ 481574 w 686820"/>
                <a:gd name="connsiteY34" fmla="*/ 288472 h 532856"/>
                <a:gd name="connsiteX35" fmla="*/ 516778 w 686820"/>
                <a:gd name="connsiteY35" fmla="*/ 304646 h 532856"/>
                <a:gd name="connsiteX36" fmla="*/ 517487 w 686820"/>
                <a:gd name="connsiteY36" fmla="*/ 334902 h 532856"/>
                <a:gd name="connsiteX37" fmla="*/ 483104 w 686820"/>
                <a:gd name="connsiteY37" fmla="*/ 352735 h 532856"/>
                <a:gd name="connsiteX38" fmla="*/ 496714 w 686820"/>
                <a:gd name="connsiteY38" fmla="*/ 388717 h 532856"/>
                <a:gd name="connsiteX39" fmla="*/ 474048 w 686820"/>
                <a:gd name="connsiteY39" fmla="*/ 412576 h 532856"/>
                <a:gd name="connsiteX40" fmla="*/ 437423 w 686820"/>
                <a:gd name="connsiteY40" fmla="*/ 400644 h 532856"/>
                <a:gd name="connsiteX41" fmla="*/ 421243 w 686820"/>
                <a:gd name="connsiteY41" fmla="*/ 435821 h 532856"/>
                <a:gd name="connsiteX42" fmla="*/ 387980 w 686820"/>
                <a:gd name="connsiteY42" fmla="*/ 436024 h 532856"/>
                <a:gd name="connsiteX43" fmla="*/ 371041 w 686820"/>
                <a:gd name="connsiteY43" fmla="*/ 401337 h 532856"/>
                <a:gd name="connsiteX44" fmla="*/ 334764 w 686820"/>
                <a:gd name="connsiteY44" fmla="*/ 413896 h 532856"/>
                <a:gd name="connsiteX45" fmla="*/ 313318 w 686820"/>
                <a:gd name="connsiteY45" fmla="*/ 393118 h 532856"/>
                <a:gd name="connsiteX46" fmla="*/ 325251 w 686820"/>
                <a:gd name="connsiteY46" fmla="*/ 356493 h 532856"/>
                <a:gd name="connsiteX47" fmla="*/ 290048 w 686820"/>
                <a:gd name="connsiteY47" fmla="*/ 340319 h 532856"/>
                <a:gd name="connsiteX48" fmla="*/ 289338 w 686820"/>
                <a:gd name="connsiteY48" fmla="*/ 310064 h 532856"/>
                <a:gd name="connsiteX49" fmla="*/ 323722 w 686820"/>
                <a:gd name="connsiteY49" fmla="*/ 292231 h 532856"/>
                <a:gd name="connsiteX50" fmla="*/ 310111 w 686820"/>
                <a:gd name="connsiteY50" fmla="*/ 256248 h 532856"/>
                <a:gd name="connsiteX51" fmla="*/ 332777 w 686820"/>
                <a:gd name="connsiteY51" fmla="*/ 232389 h 532856"/>
                <a:gd name="connsiteX52" fmla="*/ 369403 w 686820"/>
                <a:gd name="connsiteY52" fmla="*/ 244322 h 532856"/>
                <a:gd name="connsiteX53" fmla="*/ 385584 w 686820"/>
                <a:gd name="connsiteY53" fmla="*/ 209152 h 532856"/>
                <a:gd name="connsiteX54" fmla="*/ 418831 w 686820"/>
                <a:gd name="connsiteY54" fmla="*/ 209020 h 532856"/>
                <a:gd name="connsiteX55" fmla="*/ 255601 w 686820"/>
                <a:gd name="connsiteY55" fmla="*/ 200952 h 532856"/>
                <a:gd name="connsiteX56" fmla="*/ 225014 w 686820"/>
                <a:gd name="connsiteY56" fmla="*/ 201494 h 532856"/>
                <a:gd name="connsiteX57" fmla="*/ 204311 w 686820"/>
                <a:gd name="connsiteY57" fmla="*/ 254092 h 532856"/>
                <a:gd name="connsiteX58" fmla="*/ 256910 w 686820"/>
                <a:gd name="connsiteY58" fmla="*/ 274795 h 532856"/>
                <a:gd name="connsiteX59" fmla="*/ 277613 w 686820"/>
                <a:gd name="connsiteY59" fmla="*/ 222197 h 532856"/>
                <a:gd name="connsiteX60" fmla="*/ 255601 w 686820"/>
                <a:gd name="connsiteY60" fmla="*/ 200952 h 532856"/>
                <a:gd name="connsiteX61" fmla="*/ 250487 w 686820"/>
                <a:gd name="connsiteY61" fmla="*/ 168039 h 532856"/>
                <a:gd name="connsiteX62" fmla="*/ 260962 w 686820"/>
                <a:gd name="connsiteY62" fmla="*/ 189422 h 532856"/>
                <a:gd name="connsiteX63" fmla="*/ 283401 w 686820"/>
                <a:gd name="connsiteY63" fmla="*/ 181625 h 532856"/>
                <a:gd name="connsiteX64" fmla="*/ 296756 w 686820"/>
                <a:gd name="connsiteY64" fmla="*/ 194409 h 532856"/>
                <a:gd name="connsiteX65" fmla="*/ 289254 w 686820"/>
                <a:gd name="connsiteY65" fmla="*/ 217129 h 532856"/>
                <a:gd name="connsiteX66" fmla="*/ 311004 w 686820"/>
                <a:gd name="connsiteY66" fmla="*/ 227122 h 532856"/>
                <a:gd name="connsiteX67" fmla="*/ 311443 w 686820"/>
                <a:gd name="connsiteY67" fmla="*/ 245816 h 532856"/>
                <a:gd name="connsiteX68" fmla="*/ 290199 w 686820"/>
                <a:gd name="connsiteY68" fmla="*/ 256834 h 532856"/>
                <a:gd name="connsiteX69" fmla="*/ 298608 w 686820"/>
                <a:gd name="connsiteY69" fmla="*/ 279066 h 532856"/>
                <a:gd name="connsiteX70" fmla="*/ 284604 w 686820"/>
                <a:gd name="connsiteY70" fmla="*/ 293808 h 532856"/>
                <a:gd name="connsiteX71" fmla="*/ 261975 w 686820"/>
                <a:gd name="connsiteY71" fmla="*/ 286435 h 532856"/>
                <a:gd name="connsiteX72" fmla="*/ 251978 w 686820"/>
                <a:gd name="connsiteY72" fmla="*/ 308169 h 532856"/>
                <a:gd name="connsiteX73" fmla="*/ 231426 w 686820"/>
                <a:gd name="connsiteY73" fmla="*/ 308295 h 532856"/>
                <a:gd name="connsiteX74" fmla="*/ 220961 w 686820"/>
                <a:gd name="connsiteY74" fmla="*/ 286863 h 532856"/>
                <a:gd name="connsiteX75" fmla="*/ 198547 w 686820"/>
                <a:gd name="connsiteY75" fmla="*/ 294622 h 532856"/>
                <a:gd name="connsiteX76" fmla="*/ 185296 w 686820"/>
                <a:gd name="connsiteY76" fmla="*/ 281785 h 532856"/>
                <a:gd name="connsiteX77" fmla="*/ 192669 w 686820"/>
                <a:gd name="connsiteY77" fmla="*/ 259156 h 532856"/>
                <a:gd name="connsiteX78" fmla="*/ 170918 w 686820"/>
                <a:gd name="connsiteY78" fmla="*/ 249162 h 532856"/>
                <a:gd name="connsiteX79" fmla="*/ 170480 w 686820"/>
                <a:gd name="connsiteY79" fmla="*/ 230469 h 532856"/>
                <a:gd name="connsiteX80" fmla="*/ 191724 w 686820"/>
                <a:gd name="connsiteY80" fmla="*/ 219451 h 532856"/>
                <a:gd name="connsiteX81" fmla="*/ 183315 w 686820"/>
                <a:gd name="connsiteY81" fmla="*/ 197218 h 532856"/>
                <a:gd name="connsiteX82" fmla="*/ 197319 w 686820"/>
                <a:gd name="connsiteY82" fmla="*/ 182477 h 532856"/>
                <a:gd name="connsiteX83" fmla="*/ 219948 w 686820"/>
                <a:gd name="connsiteY83" fmla="*/ 189850 h 532856"/>
                <a:gd name="connsiteX84" fmla="*/ 229946 w 686820"/>
                <a:gd name="connsiteY84" fmla="*/ 168120 h 532856"/>
                <a:gd name="connsiteX85" fmla="*/ 250487 w 686820"/>
                <a:gd name="connsiteY85" fmla="*/ 168039 h 532856"/>
                <a:gd name="connsiteX86" fmla="*/ 81149 w 686820"/>
                <a:gd name="connsiteY86" fmla="*/ 87959 h 532856"/>
                <a:gd name="connsiteX87" fmla="*/ 35908 w 686820"/>
                <a:gd name="connsiteY87" fmla="*/ 126581 h 532856"/>
                <a:gd name="connsiteX88" fmla="*/ 35908 w 686820"/>
                <a:gd name="connsiteY88" fmla="*/ 469691 h 532856"/>
                <a:gd name="connsiteX89" fmla="*/ 81149 w 686820"/>
                <a:gd name="connsiteY89" fmla="*/ 508313 h 532856"/>
                <a:gd name="connsiteX90" fmla="*/ 605671 w 686820"/>
                <a:gd name="connsiteY90" fmla="*/ 508313 h 532856"/>
                <a:gd name="connsiteX91" fmla="*/ 650912 w 686820"/>
                <a:gd name="connsiteY91" fmla="*/ 469691 h 532856"/>
                <a:gd name="connsiteX92" fmla="*/ 650912 w 686820"/>
                <a:gd name="connsiteY92" fmla="*/ 126581 h 532856"/>
                <a:gd name="connsiteX93" fmla="*/ 605671 w 686820"/>
                <a:gd name="connsiteY93" fmla="*/ 87959 h 532856"/>
                <a:gd name="connsiteX94" fmla="*/ 60334 w 686820"/>
                <a:gd name="connsiteY94" fmla="*/ 63416 h 532856"/>
                <a:gd name="connsiteX95" fmla="*/ 626486 w 686820"/>
                <a:gd name="connsiteY95" fmla="*/ 63416 h 532856"/>
                <a:gd name="connsiteX96" fmla="*/ 686820 w 686820"/>
                <a:gd name="connsiteY96" fmla="*/ 114923 h 532856"/>
                <a:gd name="connsiteX97" fmla="*/ 686820 w 686820"/>
                <a:gd name="connsiteY97" fmla="*/ 481349 h 532856"/>
                <a:gd name="connsiteX98" fmla="*/ 626486 w 686820"/>
                <a:gd name="connsiteY98" fmla="*/ 532856 h 532856"/>
                <a:gd name="connsiteX99" fmla="*/ 60334 w 686820"/>
                <a:gd name="connsiteY99" fmla="*/ 532856 h 532856"/>
                <a:gd name="connsiteX100" fmla="*/ 0 w 686820"/>
                <a:gd name="connsiteY100" fmla="*/ 481349 h 532856"/>
                <a:gd name="connsiteX101" fmla="*/ 0 w 686820"/>
                <a:gd name="connsiteY101" fmla="*/ 114923 h 532856"/>
                <a:gd name="connsiteX102" fmla="*/ 60334 w 686820"/>
                <a:gd name="connsiteY102" fmla="*/ 63416 h 532856"/>
                <a:gd name="connsiteX103" fmla="*/ 510883 w 686820"/>
                <a:gd name="connsiteY103" fmla="*/ 33763 h 532856"/>
                <a:gd name="connsiteX104" fmla="*/ 510883 w 686820"/>
                <a:gd name="connsiteY104" fmla="*/ 38302 h 532856"/>
                <a:gd name="connsiteX105" fmla="*/ 541941 w 686820"/>
                <a:gd name="connsiteY105" fmla="*/ 38302 h 532856"/>
                <a:gd name="connsiteX106" fmla="*/ 541941 w 686820"/>
                <a:gd name="connsiteY106" fmla="*/ 33763 h 532856"/>
                <a:gd name="connsiteX107" fmla="*/ 556871 w 686820"/>
                <a:gd name="connsiteY107" fmla="*/ 16612 h 532856"/>
                <a:gd name="connsiteX108" fmla="*/ 577484 w 686820"/>
                <a:gd name="connsiteY108" fmla="*/ 16612 h 532856"/>
                <a:gd name="connsiteX109" fmla="*/ 577484 w 686820"/>
                <a:gd name="connsiteY109" fmla="*/ 34273 h 532856"/>
                <a:gd name="connsiteX110" fmla="*/ 556871 w 686820"/>
                <a:gd name="connsiteY110" fmla="*/ 34273 h 532856"/>
                <a:gd name="connsiteX111" fmla="*/ 552115 w 686820"/>
                <a:gd name="connsiteY111" fmla="*/ 12583 h 532856"/>
                <a:gd name="connsiteX112" fmla="*/ 552115 w 686820"/>
                <a:gd name="connsiteY112" fmla="*/ 38302 h 532856"/>
                <a:gd name="connsiteX113" fmla="*/ 582241 w 686820"/>
                <a:gd name="connsiteY113" fmla="*/ 38302 h 532856"/>
                <a:gd name="connsiteX114" fmla="*/ 582241 w 686820"/>
                <a:gd name="connsiteY114" fmla="*/ 12583 h 532856"/>
                <a:gd name="connsiteX115" fmla="*/ 594834 w 686820"/>
                <a:gd name="connsiteY115" fmla="*/ 12187 h 532856"/>
                <a:gd name="connsiteX116" fmla="*/ 608926 w 686820"/>
                <a:gd name="connsiteY116" fmla="*/ 25265 h 532856"/>
                <a:gd name="connsiteX117" fmla="*/ 594879 w 686820"/>
                <a:gd name="connsiteY117" fmla="*/ 38302 h 532856"/>
                <a:gd name="connsiteX118" fmla="*/ 603008 w 686820"/>
                <a:gd name="connsiteY118" fmla="*/ 38302 h 532856"/>
                <a:gd name="connsiteX119" fmla="*/ 612991 w 686820"/>
                <a:gd name="connsiteY119" fmla="*/ 29037 h 532856"/>
                <a:gd name="connsiteX120" fmla="*/ 622973 w 686820"/>
                <a:gd name="connsiteY120" fmla="*/ 38302 h 532856"/>
                <a:gd name="connsiteX121" fmla="*/ 631102 w 686820"/>
                <a:gd name="connsiteY121" fmla="*/ 38302 h 532856"/>
                <a:gd name="connsiteX122" fmla="*/ 617055 w 686820"/>
                <a:gd name="connsiteY122" fmla="*/ 25265 h 532856"/>
                <a:gd name="connsiteX123" fmla="*/ 631147 w 686820"/>
                <a:gd name="connsiteY123" fmla="*/ 12187 h 532856"/>
                <a:gd name="connsiteX124" fmla="*/ 623019 w 686820"/>
                <a:gd name="connsiteY124" fmla="*/ 12187 h 532856"/>
                <a:gd name="connsiteX125" fmla="*/ 612991 w 686820"/>
                <a:gd name="connsiteY125" fmla="*/ 21493 h 532856"/>
                <a:gd name="connsiteX126" fmla="*/ 602963 w 686820"/>
                <a:gd name="connsiteY126" fmla="*/ 12187 h 532856"/>
                <a:gd name="connsiteX127" fmla="*/ 32859 w 686820"/>
                <a:gd name="connsiteY127" fmla="*/ 0 h 532856"/>
                <a:gd name="connsiteX128" fmla="*/ 653961 w 686820"/>
                <a:gd name="connsiteY128" fmla="*/ 0 h 532856"/>
                <a:gd name="connsiteX129" fmla="*/ 686820 w 686820"/>
                <a:gd name="connsiteY129" fmla="*/ 28052 h 532856"/>
                <a:gd name="connsiteX130" fmla="*/ 686820 w 686820"/>
                <a:gd name="connsiteY130" fmla="*/ 72331 h 532856"/>
                <a:gd name="connsiteX131" fmla="*/ 638344 w 686820"/>
                <a:gd name="connsiteY131" fmla="*/ 51230 h 532856"/>
                <a:gd name="connsiteX132" fmla="*/ 48476 w 686820"/>
                <a:gd name="connsiteY132" fmla="*/ 51230 h 532856"/>
                <a:gd name="connsiteX133" fmla="*/ 0 w 686820"/>
                <a:gd name="connsiteY133" fmla="*/ 72331 h 532856"/>
                <a:gd name="connsiteX134" fmla="*/ 0 w 686820"/>
                <a:gd name="connsiteY134" fmla="*/ 28052 h 532856"/>
                <a:gd name="connsiteX135" fmla="*/ 32859 w 686820"/>
                <a:gd name="connsiteY135" fmla="*/ 0 h 53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86820" h="532856">
                  <a:moveTo>
                    <a:pt x="414146" y="295220"/>
                  </a:moveTo>
                  <a:cubicBezTo>
                    <a:pt x="407168" y="292474"/>
                    <a:pt x="399143" y="292389"/>
                    <a:pt x="391723" y="295618"/>
                  </a:cubicBezTo>
                  <a:cubicBezTo>
                    <a:pt x="376884" y="302075"/>
                    <a:pt x="370089" y="319338"/>
                    <a:pt x="376546" y="334177"/>
                  </a:cubicBezTo>
                  <a:cubicBezTo>
                    <a:pt x="383003" y="349016"/>
                    <a:pt x="400266" y="355811"/>
                    <a:pt x="415105" y="349354"/>
                  </a:cubicBezTo>
                  <a:cubicBezTo>
                    <a:pt x="429944" y="342897"/>
                    <a:pt x="436739" y="325634"/>
                    <a:pt x="430282" y="310795"/>
                  </a:cubicBezTo>
                  <a:cubicBezTo>
                    <a:pt x="427054" y="303375"/>
                    <a:pt x="421124" y="297967"/>
                    <a:pt x="414146" y="295220"/>
                  </a:cubicBezTo>
                  <a:close/>
                  <a:moveTo>
                    <a:pt x="402912" y="275655"/>
                  </a:moveTo>
                  <a:cubicBezTo>
                    <a:pt x="421158" y="275468"/>
                    <a:pt x="438609" y="286021"/>
                    <a:pt x="446347" y="303804"/>
                  </a:cubicBezTo>
                  <a:cubicBezTo>
                    <a:pt x="456665" y="327516"/>
                    <a:pt x="445807" y="355101"/>
                    <a:pt x="422096" y="365419"/>
                  </a:cubicBezTo>
                  <a:cubicBezTo>
                    <a:pt x="398384" y="375736"/>
                    <a:pt x="370798" y="364879"/>
                    <a:pt x="360481" y="341167"/>
                  </a:cubicBezTo>
                  <a:cubicBezTo>
                    <a:pt x="350163" y="317456"/>
                    <a:pt x="361021" y="289871"/>
                    <a:pt x="384733" y="279553"/>
                  </a:cubicBezTo>
                  <a:cubicBezTo>
                    <a:pt x="390661" y="276974"/>
                    <a:pt x="396831" y="275718"/>
                    <a:pt x="402912" y="275655"/>
                  </a:cubicBezTo>
                  <a:close/>
                  <a:moveTo>
                    <a:pt x="402721" y="257781"/>
                  </a:moveTo>
                  <a:cubicBezTo>
                    <a:pt x="394318" y="257868"/>
                    <a:pt x="385793" y="259603"/>
                    <a:pt x="377603" y="263167"/>
                  </a:cubicBezTo>
                  <a:cubicBezTo>
                    <a:pt x="344841" y="277422"/>
                    <a:pt x="329839" y="315537"/>
                    <a:pt x="344094" y="348298"/>
                  </a:cubicBezTo>
                  <a:cubicBezTo>
                    <a:pt x="358350" y="381059"/>
                    <a:pt x="396464" y="396061"/>
                    <a:pt x="429226" y="381805"/>
                  </a:cubicBezTo>
                  <a:cubicBezTo>
                    <a:pt x="461987" y="367550"/>
                    <a:pt x="476989" y="329435"/>
                    <a:pt x="462734" y="296674"/>
                  </a:cubicBezTo>
                  <a:cubicBezTo>
                    <a:pt x="452042" y="272103"/>
                    <a:pt x="427930" y="257522"/>
                    <a:pt x="402721" y="257781"/>
                  </a:cubicBezTo>
                  <a:close/>
                  <a:moveTo>
                    <a:pt x="247593" y="221298"/>
                  </a:moveTo>
                  <a:cubicBezTo>
                    <a:pt x="243282" y="219601"/>
                    <a:pt x="238323" y="219549"/>
                    <a:pt x="233739" y="221544"/>
                  </a:cubicBezTo>
                  <a:cubicBezTo>
                    <a:pt x="224570" y="225533"/>
                    <a:pt x="220372" y="236200"/>
                    <a:pt x="224362" y="245368"/>
                  </a:cubicBezTo>
                  <a:cubicBezTo>
                    <a:pt x="228351" y="254536"/>
                    <a:pt x="239017" y="258735"/>
                    <a:pt x="248186" y="254745"/>
                  </a:cubicBezTo>
                  <a:cubicBezTo>
                    <a:pt x="257354" y="250756"/>
                    <a:pt x="261552" y="240089"/>
                    <a:pt x="257563" y="230921"/>
                  </a:cubicBezTo>
                  <a:cubicBezTo>
                    <a:pt x="255568" y="226337"/>
                    <a:pt x="251904" y="222995"/>
                    <a:pt x="247593" y="221298"/>
                  </a:cubicBezTo>
                  <a:close/>
                  <a:moveTo>
                    <a:pt x="251557" y="211226"/>
                  </a:moveTo>
                  <a:cubicBezTo>
                    <a:pt x="258447" y="213937"/>
                    <a:pt x="264301" y="219277"/>
                    <a:pt x="267489" y="226602"/>
                  </a:cubicBezTo>
                  <a:cubicBezTo>
                    <a:pt x="273863" y="241252"/>
                    <a:pt x="267155" y="258296"/>
                    <a:pt x="252505" y="264671"/>
                  </a:cubicBezTo>
                  <a:cubicBezTo>
                    <a:pt x="237854" y="271046"/>
                    <a:pt x="220811" y="264337"/>
                    <a:pt x="214436" y="249687"/>
                  </a:cubicBezTo>
                  <a:cubicBezTo>
                    <a:pt x="208061" y="235037"/>
                    <a:pt x="214770" y="217993"/>
                    <a:pt x="229420" y="211618"/>
                  </a:cubicBezTo>
                  <a:cubicBezTo>
                    <a:pt x="236745" y="208431"/>
                    <a:pt x="244668" y="208514"/>
                    <a:pt x="251557" y="211226"/>
                  </a:cubicBezTo>
                  <a:close/>
                  <a:moveTo>
                    <a:pt x="418831" y="209020"/>
                  </a:moveTo>
                  <a:cubicBezTo>
                    <a:pt x="414701" y="222984"/>
                    <a:pt x="421938" y="237944"/>
                    <a:pt x="435785" y="243629"/>
                  </a:cubicBezTo>
                  <a:cubicBezTo>
                    <a:pt x="449594" y="249298"/>
                    <a:pt x="465210" y="243782"/>
                    <a:pt x="472102" y="231009"/>
                  </a:cubicBezTo>
                  <a:cubicBezTo>
                    <a:pt x="480206" y="236749"/>
                    <a:pt x="487510" y="243672"/>
                    <a:pt x="493718" y="251701"/>
                  </a:cubicBezTo>
                  <a:cubicBezTo>
                    <a:pt x="480891" y="258802"/>
                    <a:pt x="475570" y="274673"/>
                    <a:pt x="481574" y="288472"/>
                  </a:cubicBezTo>
                  <a:cubicBezTo>
                    <a:pt x="487582" y="302278"/>
                    <a:pt x="502833" y="309202"/>
                    <a:pt x="516778" y="304646"/>
                  </a:cubicBezTo>
                  <a:cubicBezTo>
                    <a:pt x="518502" y="314769"/>
                    <a:pt x="518666" y="324947"/>
                    <a:pt x="517487" y="334902"/>
                  </a:cubicBezTo>
                  <a:cubicBezTo>
                    <a:pt x="503345" y="331020"/>
                    <a:pt x="488446" y="338662"/>
                    <a:pt x="483104" y="352735"/>
                  </a:cubicBezTo>
                  <a:cubicBezTo>
                    <a:pt x="477802" y="366700"/>
                    <a:pt x="483744" y="382174"/>
                    <a:pt x="496714" y="388717"/>
                  </a:cubicBezTo>
                  <a:cubicBezTo>
                    <a:pt x="490595" y="397744"/>
                    <a:pt x="482920" y="405751"/>
                    <a:pt x="474048" y="412576"/>
                  </a:cubicBezTo>
                  <a:cubicBezTo>
                    <a:pt x="466905" y="399897"/>
                    <a:pt x="451140" y="394675"/>
                    <a:pt x="437423" y="400644"/>
                  </a:cubicBezTo>
                  <a:cubicBezTo>
                    <a:pt x="423626" y="406647"/>
                    <a:pt x="416701" y="421884"/>
                    <a:pt x="421243" y="435821"/>
                  </a:cubicBezTo>
                  <a:cubicBezTo>
                    <a:pt x="410093" y="437704"/>
                    <a:pt x="398881" y="437693"/>
                    <a:pt x="387980" y="436024"/>
                  </a:cubicBezTo>
                  <a:cubicBezTo>
                    <a:pt x="392152" y="422037"/>
                    <a:pt x="384913" y="407031"/>
                    <a:pt x="371041" y="401337"/>
                  </a:cubicBezTo>
                  <a:cubicBezTo>
                    <a:pt x="357255" y="395677"/>
                    <a:pt x="341669" y="401164"/>
                    <a:pt x="334764" y="413896"/>
                  </a:cubicBezTo>
                  <a:cubicBezTo>
                    <a:pt x="326658" y="408214"/>
                    <a:pt x="319503" y="401157"/>
                    <a:pt x="313318" y="393118"/>
                  </a:cubicBezTo>
                  <a:cubicBezTo>
                    <a:pt x="325997" y="385975"/>
                    <a:pt x="331220" y="370210"/>
                    <a:pt x="325251" y="356493"/>
                  </a:cubicBezTo>
                  <a:cubicBezTo>
                    <a:pt x="319244" y="342687"/>
                    <a:pt x="303992" y="335763"/>
                    <a:pt x="290048" y="340319"/>
                  </a:cubicBezTo>
                  <a:cubicBezTo>
                    <a:pt x="288324" y="330196"/>
                    <a:pt x="288160" y="320018"/>
                    <a:pt x="289338" y="310064"/>
                  </a:cubicBezTo>
                  <a:cubicBezTo>
                    <a:pt x="303480" y="313945"/>
                    <a:pt x="318379" y="306303"/>
                    <a:pt x="323722" y="292231"/>
                  </a:cubicBezTo>
                  <a:cubicBezTo>
                    <a:pt x="329023" y="278265"/>
                    <a:pt x="323081" y="262791"/>
                    <a:pt x="310111" y="256248"/>
                  </a:cubicBezTo>
                  <a:cubicBezTo>
                    <a:pt x="316230" y="247221"/>
                    <a:pt x="323905" y="239214"/>
                    <a:pt x="332777" y="232389"/>
                  </a:cubicBezTo>
                  <a:cubicBezTo>
                    <a:pt x="339920" y="245068"/>
                    <a:pt x="355685" y="250290"/>
                    <a:pt x="369403" y="244322"/>
                  </a:cubicBezTo>
                  <a:cubicBezTo>
                    <a:pt x="383197" y="238319"/>
                    <a:pt x="390122" y="223087"/>
                    <a:pt x="385584" y="209152"/>
                  </a:cubicBezTo>
                  <a:cubicBezTo>
                    <a:pt x="396727" y="207279"/>
                    <a:pt x="407932" y="207309"/>
                    <a:pt x="418831" y="209020"/>
                  </a:cubicBezTo>
                  <a:close/>
                  <a:moveTo>
                    <a:pt x="255601" y="200952"/>
                  </a:moveTo>
                  <a:cubicBezTo>
                    <a:pt x="246083" y="197205"/>
                    <a:pt x="235135" y="197090"/>
                    <a:pt x="225014" y="201494"/>
                  </a:cubicBezTo>
                  <a:cubicBezTo>
                    <a:pt x="204773" y="210301"/>
                    <a:pt x="195504" y="233851"/>
                    <a:pt x="204311" y="254092"/>
                  </a:cubicBezTo>
                  <a:cubicBezTo>
                    <a:pt x="213119" y="274334"/>
                    <a:pt x="236668" y="283603"/>
                    <a:pt x="256910" y="274795"/>
                  </a:cubicBezTo>
                  <a:cubicBezTo>
                    <a:pt x="277152" y="265988"/>
                    <a:pt x="286421" y="242438"/>
                    <a:pt x="277613" y="222197"/>
                  </a:cubicBezTo>
                  <a:cubicBezTo>
                    <a:pt x="273209" y="212076"/>
                    <a:pt x="265120" y="204698"/>
                    <a:pt x="255601" y="200952"/>
                  </a:cubicBezTo>
                  <a:close/>
                  <a:moveTo>
                    <a:pt x="250487" y="168039"/>
                  </a:moveTo>
                  <a:cubicBezTo>
                    <a:pt x="247935" y="176667"/>
                    <a:pt x="252407" y="185910"/>
                    <a:pt x="260962" y="189422"/>
                  </a:cubicBezTo>
                  <a:cubicBezTo>
                    <a:pt x="269495" y="192925"/>
                    <a:pt x="279143" y="189517"/>
                    <a:pt x="283401" y="181625"/>
                  </a:cubicBezTo>
                  <a:cubicBezTo>
                    <a:pt x="288408" y="185171"/>
                    <a:pt x="292921" y="189449"/>
                    <a:pt x="296756" y="194409"/>
                  </a:cubicBezTo>
                  <a:cubicBezTo>
                    <a:pt x="288831" y="198797"/>
                    <a:pt x="285544" y="208603"/>
                    <a:pt x="289254" y="217129"/>
                  </a:cubicBezTo>
                  <a:cubicBezTo>
                    <a:pt x="292965" y="225659"/>
                    <a:pt x="302389" y="229937"/>
                    <a:pt x="311004" y="227122"/>
                  </a:cubicBezTo>
                  <a:cubicBezTo>
                    <a:pt x="312069" y="233377"/>
                    <a:pt x="312171" y="239665"/>
                    <a:pt x="311443" y="245816"/>
                  </a:cubicBezTo>
                  <a:cubicBezTo>
                    <a:pt x="302705" y="243418"/>
                    <a:pt x="293500" y="248139"/>
                    <a:pt x="290199" y="256834"/>
                  </a:cubicBezTo>
                  <a:cubicBezTo>
                    <a:pt x="286923" y="265463"/>
                    <a:pt x="290595" y="275024"/>
                    <a:pt x="298608" y="279066"/>
                  </a:cubicBezTo>
                  <a:cubicBezTo>
                    <a:pt x="294827" y="284643"/>
                    <a:pt x="290085" y="289591"/>
                    <a:pt x="284604" y="293808"/>
                  </a:cubicBezTo>
                  <a:cubicBezTo>
                    <a:pt x="280190" y="285974"/>
                    <a:pt x="270450" y="282747"/>
                    <a:pt x="261975" y="286435"/>
                  </a:cubicBezTo>
                  <a:cubicBezTo>
                    <a:pt x="253450" y="290144"/>
                    <a:pt x="249172" y="299558"/>
                    <a:pt x="251978" y="308169"/>
                  </a:cubicBezTo>
                  <a:cubicBezTo>
                    <a:pt x="245089" y="309333"/>
                    <a:pt x="238162" y="309326"/>
                    <a:pt x="231426" y="308295"/>
                  </a:cubicBezTo>
                  <a:cubicBezTo>
                    <a:pt x="234004" y="299653"/>
                    <a:pt x="229532" y="290382"/>
                    <a:pt x="220961" y="286863"/>
                  </a:cubicBezTo>
                  <a:cubicBezTo>
                    <a:pt x="212443" y="283366"/>
                    <a:pt x="202813" y="286756"/>
                    <a:pt x="198547" y="294622"/>
                  </a:cubicBezTo>
                  <a:cubicBezTo>
                    <a:pt x="193538" y="291112"/>
                    <a:pt x="189117" y="286752"/>
                    <a:pt x="185296" y="281785"/>
                  </a:cubicBezTo>
                  <a:cubicBezTo>
                    <a:pt x="193130" y="277372"/>
                    <a:pt x="196357" y="267631"/>
                    <a:pt x="192669" y="259156"/>
                  </a:cubicBezTo>
                  <a:cubicBezTo>
                    <a:pt x="188957" y="250626"/>
                    <a:pt x="179534" y="246348"/>
                    <a:pt x="170918" y="249162"/>
                  </a:cubicBezTo>
                  <a:cubicBezTo>
                    <a:pt x="169853" y="242908"/>
                    <a:pt x="169752" y="236619"/>
                    <a:pt x="170480" y="230469"/>
                  </a:cubicBezTo>
                  <a:cubicBezTo>
                    <a:pt x="179218" y="232867"/>
                    <a:pt x="188423" y="228146"/>
                    <a:pt x="191724" y="219451"/>
                  </a:cubicBezTo>
                  <a:cubicBezTo>
                    <a:pt x="194999" y="210822"/>
                    <a:pt x="191328" y="201261"/>
                    <a:pt x="183315" y="197218"/>
                  </a:cubicBezTo>
                  <a:cubicBezTo>
                    <a:pt x="187095" y="191641"/>
                    <a:pt x="191837" y="186694"/>
                    <a:pt x="197319" y="182477"/>
                  </a:cubicBezTo>
                  <a:cubicBezTo>
                    <a:pt x="201732" y="190311"/>
                    <a:pt x="211472" y="193538"/>
                    <a:pt x="219948" y="189850"/>
                  </a:cubicBezTo>
                  <a:cubicBezTo>
                    <a:pt x="228471" y="186141"/>
                    <a:pt x="232749" y="176730"/>
                    <a:pt x="229946" y="168120"/>
                  </a:cubicBezTo>
                  <a:cubicBezTo>
                    <a:pt x="236830" y="166963"/>
                    <a:pt x="243753" y="166982"/>
                    <a:pt x="250487" y="168039"/>
                  </a:cubicBezTo>
                  <a:close/>
                  <a:moveTo>
                    <a:pt x="81149" y="87959"/>
                  </a:moveTo>
                  <a:cubicBezTo>
                    <a:pt x="56163" y="87959"/>
                    <a:pt x="35908" y="105250"/>
                    <a:pt x="35908" y="126581"/>
                  </a:cubicBezTo>
                  <a:lnTo>
                    <a:pt x="35908" y="469691"/>
                  </a:lnTo>
                  <a:cubicBezTo>
                    <a:pt x="35908" y="491022"/>
                    <a:pt x="56163" y="508313"/>
                    <a:pt x="81149" y="508313"/>
                  </a:cubicBezTo>
                  <a:lnTo>
                    <a:pt x="605671" y="508313"/>
                  </a:lnTo>
                  <a:cubicBezTo>
                    <a:pt x="630657" y="508313"/>
                    <a:pt x="650912" y="491022"/>
                    <a:pt x="650912" y="469691"/>
                  </a:cubicBezTo>
                  <a:lnTo>
                    <a:pt x="650912" y="126581"/>
                  </a:lnTo>
                  <a:cubicBezTo>
                    <a:pt x="650912" y="105250"/>
                    <a:pt x="630657" y="87959"/>
                    <a:pt x="605671" y="87959"/>
                  </a:cubicBezTo>
                  <a:close/>
                  <a:moveTo>
                    <a:pt x="60334" y="63416"/>
                  </a:moveTo>
                  <a:lnTo>
                    <a:pt x="626486" y="63416"/>
                  </a:lnTo>
                  <a:cubicBezTo>
                    <a:pt x="659808" y="63416"/>
                    <a:pt x="686820" y="86476"/>
                    <a:pt x="686820" y="114923"/>
                  </a:cubicBezTo>
                  <a:lnTo>
                    <a:pt x="686820" y="481349"/>
                  </a:lnTo>
                  <a:cubicBezTo>
                    <a:pt x="686820" y="509796"/>
                    <a:pt x="659808" y="532856"/>
                    <a:pt x="626486" y="532856"/>
                  </a:cubicBezTo>
                  <a:lnTo>
                    <a:pt x="60334" y="532856"/>
                  </a:lnTo>
                  <a:cubicBezTo>
                    <a:pt x="27013" y="532856"/>
                    <a:pt x="0" y="509796"/>
                    <a:pt x="0" y="481349"/>
                  </a:cubicBezTo>
                  <a:lnTo>
                    <a:pt x="0" y="114923"/>
                  </a:lnTo>
                  <a:cubicBezTo>
                    <a:pt x="0" y="86476"/>
                    <a:pt x="27013" y="63416"/>
                    <a:pt x="60334" y="63416"/>
                  </a:cubicBezTo>
                  <a:close/>
                  <a:moveTo>
                    <a:pt x="510883" y="33763"/>
                  </a:moveTo>
                  <a:lnTo>
                    <a:pt x="510883" y="38302"/>
                  </a:lnTo>
                  <a:lnTo>
                    <a:pt x="541941" y="38302"/>
                  </a:lnTo>
                  <a:lnTo>
                    <a:pt x="541941" y="33763"/>
                  </a:lnTo>
                  <a:close/>
                  <a:moveTo>
                    <a:pt x="556871" y="16612"/>
                  </a:moveTo>
                  <a:lnTo>
                    <a:pt x="577484" y="16612"/>
                  </a:lnTo>
                  <a:lnTo>
                    <a:pt x="577484" y="34273"/>
                  </a:lnTo>
                  <a:lnTo>
                    <a:pt x="556871" y="34273"/>
                  </a:lnTo>
                  <a:close/>
                  <a:moveTo>
                    <a:pt x="552115" y="12583"/>
                  </a:moveTo>
                  <a:lnTo>
                    <a:pt x="552115" y="38302"/>
                  </a:lnTo>
                  <a:lnTo>
                    <a:pt x="582241" y="38302"/>
                  </a:lnTo>
                  <a:lnTo>
                    <a:pt x="582241" y="12583"/>
                  </a:lnTo>
                  <a:close/>
                  <a:moveTo>
                    <a:pt x="594834" y="12187"/>
                  </a:moveTo>
                  <a:lnTo>
                    <a:pt x="608926" y="25265"/>
                  </a:lnTo>
                  <a:lnTo>
                    <a:pt x="594879" y="38302"/>
                  </a:lnTo>
                  <a:lnTo>
                    <a:pt x="603008" y="38302"/>
                  </a:lnTo>
                  <a:lnTo>
                    <a:pt x="612991" y="29037"/>
                  </a:lnTo>
                  <a:lnTo>
                    <a:pt x="622973" y="38302"/>
                  </a:lnTo>
                  <a:lnTo>
                    <a:pt x="631102" y="38302"/>
                  </a:lnTo>
                  <a:lnTo>
                    <a:pt x="617055" y="25265"/>
                  </a:lnTo>
                  <a:lnTo>
                    <a:pt x="631147" y="12187"/>
                  </a:lnTo>
                  <a:lnTo>
                    <a:pt x="623019" y="12187"/>
                  </a:lnTo>
                  <a:lnTo>
                    <a:pt x="612991" y="21493"/>
                  </a:lnTo>
                  <a:lnTo>
                    <a:pt x="602963" y="12187"/>
                  </a:lnTo>
                  <a:close/>
                  <a:moveTo>
                    <a:pt x="32859" y="0"/>
                  </a:moveTo>
                  <a:lnTo>
                    <a:pt x="653961" y="0"/>
                  </a:lnTo>
                  <a:cubicBezTo>
                    <a:pt x="672109" y="0"/>
                    <a:pt x="686820" y="12559"/>
                    <a:pt x="686820" y="28052"/>
                  </a:cubicBezTo>
                  <a:lnTo>
                    <a:pt x="686820" y="72331"/>
                  </a:lnTo>
                  <a:cubicBezTo>
                    <a:pt x="675985" y="59497"/>
                    <a:pt x="658296" y="51230"/>
                    <a:pt x="638344" y="51230"/>
                  </a:cubicBezTo>
                  <a:lnTo>
                    <a:pt x="48476" y="51230"/>
                  </a:lnTo>
                  <a:cubicBezTo>
                    <a:pt x="28525" y="51230"/>
                    <a:pt x="10835" y="59497"/>
                    <a:pt x="0" y="72331"/>
                  </a:cubicBezTo>
                  <a:lnTo>
                    <a:pt x="0" y="28052"/>
                  </a:lnTo>
                  <a:cubicBezTo>
                    <a:pt x="0" y="12559"/>
                    <a:pt x="14712" y="0"/>
                    <a:pt x="32859" y="0"/>
                  </a:cubicBezTo>
                  <a:close/>
                </a:path>
              </a:pathLst>
            </a:cu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22" tIns="45711" rIns="91422" bIns="45711" numCol="1" rtlCol="0" anchor="ctr" anchorCtr="0" compatLnSpc="1">
              <a:prstTxWarp prst="textNoShape">
                <a:avLst/>
              </a:prstTxWarp>
              <a:noAutofit/>
            </a:bodyPr>
            <a:lstStyle/>
            <a:p>
              <a:pPr algn="ctr" defTabSz="914019"/>
              <a:endParaRPr lang="en-US" sz="3600" kern="0" dirty="0">
                <a:solidFill>
                  <a:srgbClr val="505050"/>
                </a:solidFill>
                <a:latin typeface="Segoe UI Light" pitchFamily="34" charset="0"/>
              </a:endParaRPr>
            </a:p>
          </p:txBody>
        </p:sp>
        <p:grpSp>
          <p:nvGrpSpPr>
            <p:cNvPr id="392" name="Group 391"/>
            <p:cNvGrpSpPr/>
            <p:nvPr/>
          </p:nvGrpSpPr>
          <p:grpSpPr>
            <a:xfrm>
              <a:off x="11539135" y="2507883"/>
              <a:ext cx="253354" cy="235704"/>
              <a:chOff x="7218590" y="3855835"/>
              <a:chExt cx="483195" cy="474908"/>
            </a:xfrm>
            <a:solidFill>
              <a:schemeClr val="accent4"/>
            </a:solidFill>
          </p:grpSpPr>
          <p:sp>
            <p:nvSpPr>
              <p:cNvPr id="465" name="Freeform 106"/>
              <p:cNvSpPr>
                <a:spLocks/>
              </p:cNvSpPr>
              <p:nvPr/>
            </p:nvSpPr>
            <p:spPr bwMode="auto">
              <a:xfrm>
                <a:off x="7218590" y="3893062"/>
                <a:ext cx="445904" cy="437681"/>
              </a:xfrm>
              <a:custGeom>
                <a:avLst/>
                <a:gdLst>
                  <a:gd name="T0" fmla="*/ 40 w 79"/>
                  <a:gd name="T1" fmla="*/ 39 h 79"/>
                  <a:gd name="T2" fmla="*/ 79 w 79"/>
                  <a:gd name="T3" fmla="*/ 39 h 79"/>
                  <a:gd name="T4" fmla="*/ 40 w 79"/>
                  <a:gd name="T5" fmla="*/ 79 h 79"/>
                  <a:gd name="T6" fmla="*/ 0 w 79"/>
                  <a:gd name="T7" fmla="*/ 39 h 79"/>
                  <a:gd name="T8" fmla="*/ 40 w 79"/>
                  <a:gd name="T9" fmla="*/ 0 h 79"/>
                  <a:gd name="T10" fmla="*/ 40 w 79"/>
                  <a:gd name="T11" fmla="*/ 39 h 79"/>
                </a:gdLst>
                <a:ahLst/>
                <a:cxnLst>
                  <a:cxn ang="0">
                    <a:pos x="T0" y="T1"/>
                  </a:cxn>
                  <a:cxn ang="0">
                    <a:pos x="T2" y="T3"/>
                  </a:cxn>
                  <a:cxn ang="0">
                    <a:pos x="T4" y="T5"/>
                  </a:cxn>
                  <a:cxn ang="0">
                    <a:pos x="T6" y="T7"/>
                  </a:cxn>
                  <a:cxn ang="0">
                    <a:pos x="T8" y="T9"/>
                  </a:cxn>
                  <a:cxn ang="0">
                    <a:pos x="T10" y="T11"/>
                  </a:cxn>
                </a:cxnLst>
                <a:rect l="0" t="0" r="r" b="b"/>
                <a:pathLst>
                  <a:path w="79" h="79">
                    <a:moveTo>
                      <a:pt x="40" y="39"/>
                    </a:moveTo>
                    <a:cubicBezTo>
                      <a:pt x="79" y="39"/>
                      <a:pt x="79" y="39"/>
                      <a:pt x="79" y="39"/>
                    </a:cubicBezTo>
                    <a:cubicBezTo>
                      <a:pt x="79" y="61"/>
                      <a:pt x="61" y="79"/>
                      <a:pt x="40" y="79"/>
                    </a:cubicBezTo>
                    <a:cubicBezTo>
                      <a:pt x="18" y="79"/>
                      <a:pt x="0" y="61"/>
                      <a:pt x="0" y="39"/>
                    </a:cubicBezTo>
                    <a:cubicBezTo>
                      <a:pt x="0" y="18"/>
                      <a:pt x="18" y="0"/>
                      <a:pt x="40" y="0"/>
                    </a:cubicBezTo>
                    <a:lnTo>
                      <a:pt x="40" y="39"/>
                    </a:lnTo>
                    <a:close/>
                  </a:path>
                </a:pathLst>
              </a:custGeom>
              <a:grpFill/>
              <a:ln>
                <a:noFill/>
              </a:ln>
            </p:spPr>
            <p:txBody>
              <a:bodyPr vert="horz" wrap="square" lIns="91427" tIns="45713" rIns="91427" bIns="45713" numCol="1" anchor="t" anchorCtr="0" compatLnSpc="1">
                <a:prstTxWarp prst="textNoShape">
                  <a:avLst/>
                </a:prstTxWarp>
              </a:bodyPr>
              <a:lstStyle/>
              <a:p>
                <a:pPr defTabSz="932127"/>
                <a:endParaRPr lang="en-US" sz="1600" kern="0">
                  <a:solidFill>
                    <a:srgbClr val="505050"/>
                  </a:solidFill>
                </a:endParaRPr>
              </a:p>
            </p:txBody>
          </p:sp>
          <p:sp>
            <p:nvSpPr>
              <p:cNvPr id="466" name="Freeform 107"/>
              <p:cNvSpPr>
                <a:spLocks/>
              </p:cNvSpPr>
              <p:nvPr/>
            </p:nvSpPr>
            <p:spPr bwMode="auto">
              <a:xfrm>
                <a:off x="7473395" y="3855835"/>
                <a:ext cx="228390" cy="223548"/>
              </a:xfrm>
              <a:custGeom>
                <a:avLst/>
                <a:gdLst>
                  <a:gd name="T0" fmla="*/ 0 w 39"/>
                  <a:gd name="T1" fmla="*/ 40 h 40"/>
                  <a:gd name="T2" fmla="*/ 39 w 39"/>
                  <a:gd name="T3" fmla="*/ 40 h 40"/>
                  <a:gd name="T4" fmla="*/ 0 w 39"/>
                  <a:gd name="T5" fmla="*/ 0 h 40"/>
                  <a:gd name="T6" fmla="*/ 0 w 39"/>
                  <a:gd name="T7" fmla="*/ 40 h 40"/>
                </a:gdLst>
                <a:ahLst/>
                <a:cxnLst>
                  <a:cxn ang="0">
                    <a:pos x="T0" y="T1"/>
                  </a:cxn>
                  <a:cxn ang="0">
                    <a:pos x="T2" y="T3"/>
                  </a:cxn>
                  <a:cxn ang="0">
                    <a:pos x="T4" y="T5"/>
                  </a:cxn>
                  <a:cxn ang="0">
                    <a:pos x="T6" y="T7"/>
                  </a:cxn>
                </a:cxnLst>
                <a:rect l="0" t="0" r="r" b="b"/>
                <a:pathLst>
                  <a:path w="39" h="40">
                    <a:moveTo>
                      <a:pt x="0" y="40"/>
                    </a:moveTo>
                    <a:cubicBezTo>
                      <a:pt x="39" y="40"/>
                      <a:pt x="39" y="40"/>
                      <a:pt x="39" y="40"/>
                    </a:cubicBezTo>
                    <a:cubicBezTo>
                      <a:pt x="39" y="18"/>
                      <a:pt x="21" y="0"/>
                      <a:pt x="0" y="0"/>
                    </a:cubicBezTo>
                    <a:lnTo>
                      <a:pt x="0" y="40"/>
                    </a:lnTo>
                    <a:close/>
                  </a:path>
                </a:pathLst>
              </a:custGeom>
              <a:grpFill/>
              <a:ln>
                <a:noFill/>
              </a:ln>
            </p:spPr>
            <p:txBody>
              <a:bodyPr vert="horz" wrap="square" lIns="91427" tIns="45713" rIns="91427" bIns="45713" numCol="1" anchor="t" anchorCtr="0" compatLnSpc="1">
                <a:prstTxWarp prst="textNoShape">
                  <a:avLst/>
                </a:prstTxWarp>
              </a:bodyPr>
              <a:lstStyle/>
              <a:p>
                <a:pPr defTabSz="932127"/>
                <a:endParaRPr lang="en-US" sz="1600" kern="0">
                  <a:solidFill>
                    <a:srgbClr val="505050"/>
                  </a:solidFill>
                </a:endParaRPr>
              </a:p>
            </p:txBody>
          </p:sp>
        </p:grpSp>
        <p:sp>
          <p:nvSpPr>
            <p:cNvPr id="393" name="Freeform 392"/>
            <p:cNvSpPr/>
            <p:nvPr/>
          </p:nvSpPr>
          <p:spPr>
            <a:xfrm>
              <a:off x="11627641" y="4861715"/>
              <a:ext cx="164848" cy="261213"/>
            </a:xfrm>
            <a:custGeom>
              <a:avLst/>
              <a:gdLst/>
              <a:ahLst/>
              <a:cxnLst/>
              <a:rect l="l" t="t" r="r" b="b"/>
              <a:pathLst>
                <a:path w="879475" h="1393809">
                  <a:moveTo>
                    <a:pt x="841951" y="1215906"/>
                  </a:moveTo>
                  <a:cubicBezTo>
                    <a:pt x="843538" y="1273850"/>
                    <a:pt x="570885" y="1293694"/>
                    <a:pt x="437138" y="1292106"/>
                  </a:cubicBezTo>
                  <a:cubicBezTo>
                    <a:pt x="314565" y="1290652"/>
                    <a:pt x="58660" y="1274529"/>
                    <a:pt x="39412" y="1221497"/>
                  </a:cubicBezTo>
                  <a:cubicBezTo>
                    <a:pt x="39061" y="1245227"/>
                    <a:pt x="37400" y="1279091"/>
                    <a:pt x="41851" y="1277820"/>
                  </a:cubicBezTo>
                  <a:cubicBezTo>
                    <a:pt x="47408" y="1276233"/>
                    <a:pt x="214094" y="1338144"/>
                    <a:pt x="446663" y="1327825"/>
                  </a:cubicBezTo>
                  <a:cubicBezTo>
                    <a:pt x="599064" y="1323062"/>
                    <a:pt x="796706" y="1313537"/>
                    <a:pt x="841951" y="1270674"/>
                  </a:cubicBezTo>
                  <a:close/>
                  <a:moveTo>
                    <a:pt x="842073" y="895396"/>
                  </a:moveTo>
                  <a:cubicBezTo>
                    <a:pt x="668090" y="986678"/>
                    <a:pt x="192053" y="975565"/>
                    <a:pt x="37401" y="897778"/>
                  </a:cubicBezTo>
                  <a:lnTo>
                    <a:pt x="37401" y="1147809"/>
                  </a:lnTo>
                  <a:lnTo>
                    <a:pt x="66398" y="1214484"/>
                  </a:lnTo>
                  <a:cubicBezTo>
                    <a:pt x="310458" y="1285921"/>
                    <a:pt x="711587" y="1254966"/>
                    <a:pt x="798578" y="1214484"/>
                  </a:cubicBezTo>
                  <a:lnTo>
                    <a:pt x="842073" y="1145428"/>
                  </a:lnTo>
                  <a:close/>
                  <a:moveTo>
                    <a:pt x="842073" y="554190"/>
                  </a:moveTo>
                  <a:cubicBezTo>
                    <a:pt x="668090" y="645472"/>
                    <a:pt x="192053" y="634359"/>
                    <a:pt x="37401" y="556572"/>
                  </a:cubicBezTo>
                  <a:lnTo>
                    <a:pt x="37401" y="806603"/>
                  </a:lnTo>
                  <a:lnTo>
                    <a:pt x="66398" y="873278"/>
                  </a:lnTo>
                  <a:cubicBezTo>
                    <a:pt x="310458" y="944715"/>
                    <a:pt x="711587" y="913760"/>
                    <a:pt x="798578" y="873278"/>
                  </a:cubicBezTo>
                  <a:lnTo>
                    <a:pt x="842073" y="804222"/>
                  </a:lnTo>
                  <a:close/>
                  <a:moveTo>
                    <a:pt x="842073" y="205845"/>
                  </a:moveTo>
                  <a:cubicBezTo>
                    <a:pt x="668090" y="297127"/>
                    <a:pt x="192053" y="286014"/>
                    <a:pt x="37401" y="208227"/>
                  </a:cubicBezTo>
                  <a:lnTo>
                    <a:pt x="37401" y="458258"/>
                  </a:lnTo>
                  <a:lnTo>
                    <a:pt x="66398" y="524933"/>
                  </a:lnTo>
                  <a:cubicBezTo>
                    <a:pt x="310458" y="596370"/>
                    <a:pt x="711587" y="565415"/>
                    <a:pt x="798578" y="524933"/>
                  </a:cubicBezTo>
                  <a:lnTo>
                    <a:pt x="842073" y="455877"/>
                  </a:lnTo>
                  <a:close/>
                  <a:moveTo>
                    <a:pt x="475903" y="27508"/>
                  </a:moveTo>
                  <a:cubicBezTo>
                    <a:pt x="399852" y="24273"/>
                    <a:pt x="311349" y="30136"/>
                    <a:pt x="215900" y="58399"/>
                  </a:cubicBezTo>
                  <a:lnTo>
                    <a:pt x="215900" y="119730"/>
                  </a:lnTo>
                  <a:cubicBezTo>
                    <a:pt x="113629" y="131371"/>
                    <a:pt x="46671" y="150925"/>
                    <a:pt x="46671" y="173065"/>
                  </a:cubicBezTo>
                  <a:cubicBezTo>
                    <a:pt x="46671" y="208958"/>
                    <a:pt x="222653" y="238055"/>
                    <a:pt x="439737" y="238055"/>
                  </a:cubicBezTo>
                  <a:cubicBezTo>
                    <a:pt x="656821" y="238055"/>
                    <a:pt x="832803" y="208958"/>
                    <a:pt x="832803" y="173065"/>
                  </a:cubicBezTo>
                  <a:cubicBezTo>
                    <a:pt x="832803" y="150920"/>
                    <a:pt x="765814" y="131362"/>
                    <a:pt x="663504" y="119720"/>
                  </a:cubicBezTo>
                  <a:lnTo>
                    <a:pt x="661194" y="51210"/>
                  </a:lnTo>
                  <a:cubicBezTo>
                    <a:pt x="615554" y="43078"/>
                    <a:pt x="551954" y="30744"/>
                    <a:pt x="475903" y="27508"/>
                  </a:cubicBezTo>
                  <a:close/>
                  <a:moveTo>
                    <a:pt x="464831" y="266"/>
                  </a:moveTo>
                  <a:cubicBezTo>
                    <a:pt x="522786" y="1686"/>
                    <a:pt x="572376" y="8676"/>
                    <a:pt x="647657" y="18288"/>
                  </a:cubicBezTo>
                  <a:cubicBezTo>
                    <a:pt x="671557" y="31394"/>
                    <a:pt x="676336" y="54987"/>
                    <a:pt x="690676" y="73337"/>
                  </a:cubicBezTo>
                  <a:cubicBezTo>
                    <a:pt x="751219" y="101299"/>
                    <a:pt x="838052" y="95182"/>
                    <a:pt x="872306" y="157223"/>
                  </a:cubicBezTo>
                  <a:lnTo>
                    <a:pt x="879475" y="1279191"/>
                  </a:lnTo>
                  <a:cubicBezTo>
                    <a:pt x="833271" y="1398903"/>
                    <a:pt x="220666" y="1453078"/>
                    <a:pt x="2391" y="1300162"/>
                  </a:cubicBezTo>
                  <a:lnTo>
                    <a:pt x="0" y="162466"/>
                  </a:lnTo>
                  <a:cubicBezTo>
                    <a:pt x="57357" y="92561"/>
                    <a:pt x="124274" y="101299"/>
                    <a:pt x="186411" y="70716"/>
                  </a:cubicBezTo>
                  <a:cubicBezTo>
                    <a:pt x="201547" y="52366"/>
                    <a:pt x="211904" y="20910"/>
                    <a:pt x="231819" y="15666"/>
                  </a:cubicBezTo>
                  <a:cubicBezTo>
                    <a:pt x="340558" y="2996"/>
                    <a:pt x="406877" y="-1155"/>
                    <a:pt x="464831" y="266"/>
                  </a:cubicBezTo>
                  <a:close/>
                </a:path>
              </a:pathLst>
            </a:custGeom>
            <a:solidFill>
              <a:schemeClr val="accent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19" fontAlgn="base"/>
              <a:endParaRPr lang="en-US" kern="0" dirty="0" err="1">
                <a:solidFill>
                  <a:srgbClr val="505050"/>
                </a:solidFill>
                <a:ea typeface="Segoe UI" pitchFamily="34" charset="0"/>
                <a:cs typeface="Segoe UI" pitchFamily="34" charset="0"/>
              </a:endParaRPr>
            </a:p>
          </p:txBody>
        </p:sp>
        <p:sp>
          <p:nvSpPr>
            <p:cNvPr id="394" name="Oval 46"/>
            <p:cNvSpPr/>
            <p:nvPr/>
          </p:nvSpPr>
          <p:spPr>
            <a:xfrm>
              <a:off x="11558864" y="3294951"/>
              <a:ext cx="233625" cy="233128"/>
            </a:xfrm>
            <a:custGeom>
              <a:avLst/>
              <a:gdLst/>
              <a:ahLst/>
              <a:cxnLst/>
              <a:rect l="l" t="t" r="r" b="b"/>
              <a:pathLst>
                <a:path w="3893062" h="3885378">
                  <a:moveTo>
                    <a:pt x="1257971" y="2179459"/>
                  </a:moveTo>
                  <a:lnTo>
                    <a:pt x="770851" y="2249233"/>
                  </a:lnTo>
                  <a:cubicBezTo>
                    <a:pt x="767528" y="2352254"/>
                    <a:pt x="723562" y="2444927"/>
                    <a:pt x="654423" y="2511881"/>
                  </a:cubicBezTo>
                  <a:lnTo>
                    <a:pt x="1861568" y="3326111"/>
                  </a:lnTo>
                  <a:cubicBezTo>
                    <a:pt x="1899424" y="3248918"/>
                    <a:pt x="1962681" y="3186692"/>
                    <a:pt x="2041980" y="3153125"/>
                  </a:cubicBezTo>
                  <a:lnTo>
                    <a:pt x="1703804" y="2393570"/>
                  </a:lnTo>
                  <a:cubicBezTo>
                    <a:pt x="1673698" y="2402446"/>
                    <a:pt x="1641844" y="2406537"/>
                    <a:pt x="1609035" y="2406537"/>
                  </a:cubicBezTo>
                  <a:cubicBezTo>
                    <a:pt x="1452610" y="2406537"/>
                    <a:pt x="1317907" y="2313534"/>
                    <a:pt x="1257971" y="2179459"/>
                  </a:cubicBezTo>
                  <a:close/>
                  <a:moveTo>
                    <a:pt x="1973445" y="2143042"/>
                  </a:moveTo>
                  <a:cubicBezTo>
                    <a:pt x="1952315" y="2208194"/>
                    <a:pt x="1914102" y="2265531"/>
                    <a:pt x="1861545" y="2307073"/>
                  </a:cubicBezTo>
                  <a:lnTo>
                    <a:pt x="2221097" y="3114639"/>
                  </a:lnTo>
                  <a:cubicBezTo>
                    <a:pt x="2301768" y="3117443"/>
                    <a:pt x="2376050" y="3145180"/>
                    <a:pt x="2436089" y="3191021"/>
                  </a:cubicBezTo>
                  <a:lnTo>
                    <a:pt x="3241281" y="2515384"/>
                  </a:lnTo>
                  <a:cubicBezTo>
                    <a:pt x="3168709" y="2447047"/>
                    <a:pt x="3123192" y="2350608"/>
                    <a:pt x="3121471" y="2243481"/>
                  </a:cubicBezTo>
                  <a:close/>
                  <a:moveTo>
                    <a:pt x="3301689" y="829469"/>
                  </a:moveTo>
                  <a:cubicBezTo>
                    <a:pt x="3270843" y="839047"/>
                    <a:pt x="3238085" y="843382"/>
                    <a:pt x="3204314" y="843382"/>
                  </a:cubicBezTo>
                  <a:cubicBezTo>
                    <a:pt x="3172960" y="843382"/>
                    <a:pt x="3142479" y="839646"/>
                    <a:pt x="3113605" y="831319"/>
                  </a:cubicBezTo>
                  <a:lnTo>
                    <a:pt x="1931716" y="1808964"/>
                  </a:lnTo>
                  <a:cubicBezTo>
                    <a:pt x="1962241" y="1854824"/>
                    <a:pt x="1982962" y="1907684"/>
                    <a:pt x="1991087" y="1964615"/>
                  </a:cubicBezTo>
                  <a:lnTo>
                    <a:pt x="3161262" y="2066992"/>
                  </a:lnTo>
                  <a:cubicBezTo>
                    <a:pt x="3216276" y="1951252"/>
                    <a:pt x="3328377" y="1868693"/>
                    <a:pt x="3461198" y="1854297"/>
                  </a:cubicBezTo>
                  <a:close/>
                  <a:moveTo>
                    <a:pt x="957252" y="759133"/>
                  </a:moveTo>
                  <a:cubicBezTo>
                    <a:pt x="926543" y="768102"/>
                    <a:pt x="894074" y="772358"/>
                    <a:pt x="860610" y="772358"/>
                  </a:cubicBezTo>
                  <a:lnTo>
                    <a:pt x="836144" y="769892"/>
                  </a:lnTo>
                  <a:lnTo>
                    <a:pt x="475295" y="1859454"/>
                  </a:lnTo>
                  <a:cubicBezTo>
                    <a:pt x="591806" y="1886355"/>
                    <a:pt x="687848" y="1966347"/>
                    <a:pt x="735741" y="2073147"/>
                  </a:cubicBezTo>
                  <a:lnTo>
                    <a:pt x="1224995" y="2003068"/>
                  </a:lnTo>
                  <a:cubicBezTo>
                    <a:pt x="1228713" y="1879350"/>
                    <a:pt x="1292338" y="1770840"/>
                    <a:pt x="1387747" y="1704564"/>
                  </a:cubicBezTo>
                  <a:close/>
                  <a:moveTo>
                    <a:pt x="1218093" y="531176"/>
                  </a:moveTo>
                  <a:cubicBezTo>
                    <a:pt x="1195805" y="586605"/>
                    <a:pt x="1160978" y="635612"/>
                    <a:pt x="1114448" y="671725"/>
                  </a:cubicBezTo>
                  <a:lnTo>
                    <a:pt x="1555167" y="1639610"/>
                  </a:lnTo>
                  <a:cubicBezTo>
                    <a:pt x="1572611" y="1635461"/>
                    <a:pt x="1590673" y="1634179"/>
                    <a:pt x="1609035" y="1634179"/>
                  </a:cubicBezTo>
                  <a:cubicBezTo>
                    <a:pt x="1678449" y="1634179"/>
                    <a:pt x="1743585" y="1652493"/>
                    <a:pt x="1799019" y="1686057"/>
                  </a:cubicBezTo>
                  <a:lnTo>
                    <a:pt x="2943085" y="739698"/>
                  </a:lnTo>
                  <a:cubicBezTo>
                    <a:pt x="2886968" y="689349"/>
                    <a:pt x="2846872" y="622014"/>
                    <a:pt x="2829379" y="545979"/>
                  </a:cubicBezTo>
                  <a:lnTo>
                    <a:pt x="1218093" y="545979"/>
                  </a:lnTo>
                  <a:close/>
                  <a:moveTo>
                    <a:pt x="860610" y="0"/>
                  </a:moveTo>
                  <a:cubicBezTo>
                    <a:pt x="1067920" y="0"/>
                    <a:pt x="1237076" y="163352"/>
                    <a:pt x="1244999" y="368426"/>
                  </a:cubicBezTo>
                  <a:lnTo>
                    <a:pt x="2829379" y="368426"/>
                  </a:lnTo>
                  <a:cubicBezTo>
                    <a:pt x="2868629" y="197827"/>
                    <a:pt x="3021663" y="71024"/>
                    <a:pt x="3204314" y="71024"/>
                  </a:cubicBezTo>
                  <a:cubicBezTo>
                    <a:pt x="3417595" y="71024"/>
                    <a:pt x="3590493" y="243922"/>
                    <a:pt x="3590493" y="457203"/>
                  </a:cubicBezTo>
                  <a:cubicBezTo>
                    <a:pt x="3590493" y="567840"/>
                    <a:pt x="3543969" y="667610"/>
                    <a:pt x="3468796" y="737359"/>
                  </a:cubicBezTo>
                  <a:lnTo>
                    <a:pt x="3646113" y="1876597"/>
                  </a:lnTo>
                  <a:cubicBezTo>
                    <a:pt x="3790759" y="1931645"/>
                    <a:pt x="3893062" y="2071810"/>
                    <a:pt x="3893062" y="2235870"/>
                  </a:cubicBezTo>
                  <a:cubicBezTo>
                    <a:pt x="3893062" y="2449151"/>
                    <a:pt x="3720164" y="2622049"/>
                    <a:pt x="3506883" y="2622049"/>
                  </a:cubicBezTo>
                  <a:cubicBezTo>
                    <a:pt x="3473157" y="2622049"/>
                    <a:pt x="3440440" y="2617726"/>
                    <a:pt x="3409637" y="2608157"/>
                  </a:cubicBezTo>
                  <a:lnTo>
                    <a:pt x="2550166" y="3329340"/>
                  </a:lnTo>
                  <a:cubicBezTo>
                    <a:pt x="2576964" y="3380048"/>
                    <a:pt x="2591219" y="3437959"/>
                    <a:pt x="2591219" y="3499199"/>
                  </a:cubicBezTo>
                  <a:cubicBezTo>
                    <a:pt x="2591219" y="3712480"/>
                    <a:pt x="2418321" y="3885378"/>
                    <a:pt x="2205040" y="3885378"/>
                  </a:cubicBezTo>
                  <a:cubicBezTo>
                    <a:pt x="1996937" y="3885378"/>
                    <a:pt x="1827279" y="3720773"/>
                    <a:pt x="1820415" y="3514609"/>
                  </a:cubicBezTo>
                  <a:lnTo>
                    <a:pt x="477038" y="2608490"/>
                  </a:lnTo>
                  <a:cubicBezTo>
                    <a:pt x="448098" y="2616715"/>
                    <a:pt x="417576" y="2620462"/>
                    <a:pt x="386179" y="2620462"/>
                  </a:cubicBezTo>
                  <a:cubicBezTo>
                    <a:pt x="172898" y="2620462"/>
                    <a:pt x="0" y="2447564"/>
                    <a:pt x="0" y="2234283"/>
                  </a:cubicBezTo>
                  <a:cubicBezTo>
                    <a:pt x="0" y="2055343"/>
                    <a:pt x="121703" y="1904829"/>
                    <a:pt x="287249" y="1862500"/>
                  </a:cubicBezTo>
                  <a:lnTo>
                    <a:pt x="666256" y="718109"/>
                  </a:lnTo>
                  <a:cubicBezTo>
                    <a:pt x="551163" y="652425"/>
                    <a:pt x="474431" y="528263"/>
                    <a:pt x="474431" y="386179"/>
                  </a:cubicBezTo>
                  <a:cubicBezTo>
                    <a:pt x="474431" y="172898"/>
                    <a:pt x="647329" y="0"/>
                    <a:pt x="86061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sz="1200" kern="0">
                <a:solidFill>
                  <a:srgbClr val="505050"/>
                </a:solidFill>
              </a:endParaRPr>
            </a:p>
          </p:txBody>
        </p:sp>
        <p:grpSp>
          <p:nvGrpSpPr>
            <p:cNvPr id="395" name="Group 394"/>
            <p:cNvGrpSpPr/>
            <p:nvPr/>
          </p:nvGrpSpPr>
          <p:grpSpPr>
            <a:xfrm>
              <a:off x="11572446" y="3691799"/>
              <a:ext cx="220043" cy="225214"/>
              <a:chOff x="8125700" y="2836063"/>
              <a:chExt cx="2212515" cy="2264862"/>
            </a:xfrm>
            <a:solidFill>
              <a:schemeClr val="accent4"/>
            </a:solidFill>
          </p:grpSpPr>
          <p:sp>
            <p:nvSpPr>
              <p:cNvPr id="462" name="Freeform 461"/>
              <p:cNvSpPr>
                <a:spLocks noChangeArrowheads="1"/>
              </p:cNvSpPr>
              <p:nvPr/>
            </p:nvSpPr>
            <p:spPr bwMode="auto">
              <a:xfrm flipH="1">
                <a:off x="8125700" y="2836063"/>
                <a:ext cx="1118240" cy="2243938"/>
              </a:xfrm>
              <a:custGeom>
                <a:avLst/>
                <a:gdLst>
                  <a:gd name="connsiteX0" fmla="*/ 59639 w 1118240"/>
                  <a:gd name="connsiteY0" fmla="*/ 1892063 h 2243938"/>
                  <a:gd name="connsiteX1" fmla="*/ 0 w 1118240"/>
                  <a:gd name="connsiteY1" fmla="*/ 1892063 h 2243938"/>
                  <a:gd name="connsiteX2" fmla="*/ 0 w 1118240"/>
                  <a:gd name="connsiteY2" fmla="*/ 2101388 h 2243938"/>
                  <a:gd name="connsiteX3" fmla="*/ 59639 w 1118240"/>
                  <a:gd name="connsiteY3" fmla="*/ 2101388 h 2243938"/>
                  <a:gd name="connsiteX4" fmla="*/ 939322 w 1118240"/>
                  <a:gd name="connsiteY4" fmla="*/ 1789186 h 2243938"/>
                  <a:gd name="connsiteX5" fmla="*/ 756674 w 1118240"/>
                  <a:gd name="connsiteY5" fmla="*/ 1789186 h 2243938"/>
                  <a:gd name="connsiteX6" fmla="*/ 756674 w 1118240"/>
                  <a:gd name="connsiteY6" fmla="*/ 2065019 h 2243938"/>
                  <a:gd name="connsiteX7" fmla="*/ 939322 w 1118240"/>
                  <a:gd name="connsiteY7" fmla="*/ 2065019 h 2243938"/>
                  <a:gd name="connsiteX8" fmla="*/ 816316 w 1118240"/>
                  <a:gd name="connsiteY8" fmla="*/ 208738 h 2243938"/>
                  <a:gd name="connsiteX9" fmla="*/ 301926 w 1118240"/>
                  <a:gd name="connsiteY9" fmla="*/ 208738 h 2243938"/>
                  <a:gd name="connsiteX10" fmla="*/ 301926 w 1118240"/>
                  <a:gd name="connsiteY10" fmla="*/ 272104 h 2243938"/>
                  <a:gd name="connsiteX11" fmla="*/ 816316 w 1118240"/>
                  <a:gd name="connsiteY11" fmla="*/ 272104 h 2243938"/>
                  <a:gd name="connsiteX12" fmla="*/ 1058601 w 1118240"/>
                  <a:gd name="connsiteY12" fmla="*/ 59639 h 2243938"/>
                  <a:gd name="connsiteX13" fmla="*/ 1058601 w 1118240"/>
                  <a:gd name="connsiteY13" fmla="*/ 424932 h 2243938"/>
                  <a:gd name="connsiteX14" fmla="*/ 59639 w 1118240"/>
                  <a:gd name="connsiteY14" fmla="*/ 424932 h 2243938"/>
                  <a:gd name="connsiteX15" fmla="*/ 59639 w 1118240"/>
                  <a:gd name="connsiteY15" fmla="*/ 59639 h 2243938"/>
                  <a:gd name="connsiteX16" fmla="*/ 1118240 w 1118240"/>
                  <a:gd name="connsiteY16" fmla="*/ 0 h 2243938"/>
                  <a:gd name="connsiteX17" fmla="*/ 0 w 1118240"/>
                  <a:gd name="connsiteY17" fmla="*/ 0 h 2243938"/>
                  <a:gd name="connsiteX18" fmla="*/ 0 w 1118240"/>
                  <a:gd name="connsiteY18" fmla="*/ 677979 h 2243938"/>
                  <a:gd name="connsiteX19" fmla="*/ 59639 w 1118240"/>
                  <a:gd name="connsiteY19" fmla="*/ 677979 h 2243938"/>
                  <a:gd name="connsiteX20" fmla="*/ 59639 w 1118240"/>
                  <a:gd name="connsiteY20" fmla="*/ 484571 h 2243938"/>
                  <a:gd name="connsiteX21" fmla="*/ 1058601 w 1118240"/>
                  <a:gd name="connsiteY21" fmla="*/ 484571 h 2243938"/>
                  <a:gd name="connsiteX22" fmla="*/ 1058601 w 1118240"/>
                  <a:gd name="connsiteY22" fmla="*/ 726856 h 2243938"/>
                  <a:gd name="connsiteX23" fmla="*/ 686558 w 1118240"/>
                  <a:gd name="connsiteY23" fmla="*/ 726856 h 2243938"/>
                  <a:gd name="connsiteX24" fmla="*/ 691926 w 1118240"/>
                  <a:gd name="connsiteY24" fmla="*/ 735793 h 2243938"/>
                  <a:gd name="connsiteX25" fmla="*/ 693922 w 1118240"/>
                  <a:gd name="connsiteY25" fmla="*/ 743767 h 2243938"/>
                  <a:gd name="connsiteX26" fmla="*/ 697913 w 1118240"/>
                  <a:gd name="connsiteY26" fmla="*/ 753735 h 2243938"/>
                  <a:gd name="connsiteX27" fmla="*/ 701904 w 1118240"/>
                  <a:gd name="connsiteY27" fmla="*/ 765696 h 2243938"/>
                  <a:gd name="connsiteX28" fmla="*/ 703900 w 1118240"/>
                  <a:gd name="connsiteY28" fmla="*/ 775664 h 2243938"/>
                  <a:gd name="connsiteX29" fmla="*/ 703900 w 1118240"/>
                  <a:gd name="connsiteY29" fmla="*/ 787625 h 2243938"/>
                  <a:gd name="connsiteX30" fmla="*/ 703900 w 1118240"/>
                  <a:gd name="connsiteY30" fmla="*/ 790224 h 2243938"/>
                  <a:gd name="connsiteX31" fmla="*/ 1058601 w 1118240"/>
                  <a:gd name="connsiteY31" fmla="*/ 790224 h 2243938"/>
                  <a:gd name="connsiteX32" fmla="*/ 1058601 w 1118240"/>
                  <a:gd name="connsiteY32" fmla="*/ 998962 h 2243938"/>
                  <a:gd name="connsiteX33" fmla="*/ 703900 w 1118240"/>
                  <a:gd name="connsiteY33" fmla="*/ 998962 h 2243938"/>
                  <a:gd name="connsiteX34" fmla="*/ 703900 w 1118240"/>
                  <a:gd name="connsiteY34" fmla="*/ 1058602 h 2243938"/>
                  <a:gd name="connsiteX35" fmla="*/ 1058601 w 1118240"/>
                  <a:gd name="connsiteY35" fmla="*/ 1058602 h 2243938"/>
                  <a:gd name="connsiteX36" fmla="*/ 1058601 w 1118240"/>
                  <a:gd name="connsiteY36" fmla="*/ 2184298 h 2243938"/>
                  <a:gd name="connsiteX37" fmla="*/ 304742 w 1118240"/>
                  <a:gd name="connsiteY37" fmla="*/ 2184298 h 2243938"/>
                  <a:gd name="connsiteX38" fmla="*/ 308752 w 1118240"/>
                  <a:gd name="connsiteY38" fmla="*/ 2189105 h 2243938"/>
                  <a:gd name="connsiteX39" fmla="*/ 314739 w 1118240"/>
                  <a:gd name="connsiteY39" fmla="*/ 2205053 h 2243938"/>
                  <a:gd name="connsiteX40" fmla="*/ 320726 w 1118240"/>
                  <a:gd name="connsiteY40" fmla="*/ 2219008 h 2243938"/>
                  <a:gd name="connsiteX41" fmla="*/ 326713 w 1118240"/>
                  <a:gd name="connsiteY41" fmla="*/ 2234957 h 2243938"/>
                  <a:gd name="connsiteX42" fmla="*/ 329710 w 1118240"/>
                  <a:gd name="connsiteY42" fmla="*/ 2243938 h 2243938"/>
                  <a:gd name="connsiteX43" fmla="*/ 1004756 w 1118240"/>
                  <a:gd name="connsiteY43" fmla="*/ 2243938 h 2243938"/>
                  <a:gd name="connsiteX44" fmla="*/ 1004755 w 1118240"/>
                  <a:gd name="connsiteY44" fmla="*/ 2243937 h 2243938"/>
                  <a:gd name="connsiteX45" fmla="*/ 1118240 w 1118240"/>
                  <a:gd name="connsiteY45" fmla="*/ 2243937 h 224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18240" h="2243938">
                    <a:moveTo>
                      <a:pt x="59639" y="1892063"/>
                    </a:moveTo>
                    <a:lnTo>
                      <a:pt x="0" y="1892063"/>
                    </a:lnTo>
                    <a:lnTo>
                      <a:pt x="0" y="2101388"/>
                    </a:lnTo>
                    <a:lnTo>
                      <a:pt x="59639" y="2101388"/>
                    </a:lnTo>
                    <a:close/>
                    <a:moveTo>
                      <a:pt x="939322" y="1789186"/>
                    </a:moveTo>
                    <a:lnTo>
                      <a:pt x="756674" y="1789186"/>
                    </a:lnTo>
                    <a:lnTo>
                      <a:pt x="756674" y="2065019"/>
                    </a:lnTo>
                    <a:lnTo>
                      <a:pt x="939322" y="2065019"/>
                    </a:lnTo>
                    <a:close/>
                    <a:moveTo>
                      <a:pt x="816316" y="208738"/>
                    </a:moveTo>
                    <a:lnTo>
                      <a:pt x="301926" y="208738"/>
                    </a:lnTo>
                    <a:lnTo>
                      <a:pt x="301926" y="272104"/>
                    </a:lnTo>
                    <a:lnTo>
                      <a:pt x="816316" y="272104"/>
                    </a:lnTo>
                    <a:close/>
                    <a:moveTo>
                      <a:pt x="1058601" y="59639"/>
                    </a:moveTo>
                    <a:lnTo>
                      <a:pt x="1058601" y="424932"/>
                    </a:lnTo>
                    <a:lnTo>
                      <a:pt x="59639" y="424932"/>
                    </a:lnTo>
                    <a:lnTo>
                      <a:pt x="59639" y="59639"/>
                    </a:lnTo>
                    <a:close/>
                    <a:moveTo>
                      <a:pt x="1118240" y="0"/>
                    </a:moveTo>
                    <a:lnTo>
                      <a:pt x="0" y="0"/>
                    </a:lnTo>
                    <a:lnTo>
                      <a:pt x="0" y="677979"/>
                    </a:lnTo>
                    <a:lnTo>
                      <a:pt x="59639" y="677979"/>
                    </a:lnTo>
                    <a:lnTo>
                      <a:pt x="59639" y="484571"/>
                    </a:lnTo>
                    <a:lnTo>
                      <a:pt x="1058601" y="484571"/>
                    </a:lnTo>
                    <a:lnTo>
                      <a:pt x="1058601" y="726856"/>
                    </a:lnTo>
                    <a:lnTo>
                      <a:pt x="686558" y="726856"/>
                    </a:lnTo>
                    <a:lnTo>
                      <a:pt x="691926" y="735793"/>
                    </a:lnTo>
                    <a:lnTo>
                      <a:pt x="693922" y="743767"/>
                    </a:lnTo>
                    <a:lnTo>
                      <a:pt x="697913" y="753735"/>
                    </a:lnTo>
                    <a:lnTo>
                      <a:pt x="701904" y="765696"/>
                    </a:lnTo>
                    <a:lnTo>
                      <a:pt x="703900" y="775664"/>
                    </a:lnTo>
                    <a:lnTo>
                      <a:pt x="703900" y="787625"/>
                    </a:lnTo>
                    <a:lnTo>
                      <a:pt x="703900" y="790224"/>
                    </a:lnTo>
                    <a:lnTo>
                      <a:pt x="1058601" y="790224"/>
                    </a:lnTo>
                    <a:lnTo>
                      <a:pt x="1058601" y="998962"/>
                    </a:lnTo>
                    <a:lnTo>
                      <a:pt x="703900" y="998962"/>
                    </a:lnTo>
                    <a:lnTo>
                      <a:pt x="703900" y="1058602"/>
                    </a:lnTo>
                    <a:lnTo>
                      <a:pt x="1058601" y="1058602"/>
                    </a:lnTo>
                    <a:lnTo>
                      <a:pt x="1058601" y="2184298"/>
                    </a:lnTo>
                    <a:lnTo>
                      <a:pt x="304742" y="2184298"/>
                    </a:lnTo>
                    <a:lnTo>
                      <a:pt x="308752" y="2189105"/>
                    </a:lnTo>
                    <a:lnTo>
                      <a:pt x="314739" y="2205053"/>
                    </a:lnTo>
                    <a:lnTo>
                      <a:pt x="320726" y="2219008"/>
                    </a:lnTo>
                    <a:lnTo>
                      <a:pt x="326713" y="2234957"/>
                    </a:lnTo>
                    <a:lnTo>
                      <a:pt x="329710" y="2243938"/>
                    </a:lnTo>
                    <a:lnTo>
                      <a:pt x="1004756" y="2243938"/>
                    </a:lnTo>
                    <a:lnTo>
                      <a:pt x="1004755" y="2243937"/>
                    </a:lnTo>
                    <a:lnTo>
                      <a:pt x="1118240" y="22439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noAutofit/>
              </a:bodyPr>
              <a:lstStyle/>
              <a:p>
                <a:pPr defTabSz="914046"/>
                <a:endParaRPr lang="en-US" sz="1799" kern="0">
                  <a:solidFill>
                    <a:srgbClr val="505050"/>
                  </a:solidFill>
                </a:endParaRPr>
              </a:p>
            </p:txBody>
          </p:sp>
          <p:sp>
            <p:nvSpPr>
              <p:cNvPr id="463" name="Freeform 2020"/>
              <p:cNvSpPr>
                <a:spLocks/>
              </p:cNvSpPr>
              <p:nvPr/>
            </p:nvSpPr>
            <p:spPr bwMode="auto">
              <a:xfrm>
                <a:off x="8958684" y="4730120"/>
                <a:ext cx="1004745" cy="370805"/>
              </a:xfrm>
              <a:custGeom>
                <a:avLst/>
                <a:gdLst>
                  <a:gd name="T0" fmla="*/ 441 w 504"/>
                  <a:gd name="T1" fmla="*/ 128 h 188"/>
                  <a:gd name="T2" fmla="*/ 316 w 504"/>
                  <a:gd name="T3" fmla="*/ 128 h 188"/>
                  <a:gd name="T4" fmla="*/ 316 w 504"/>
                  <a:gd name="T5" fmla="*/ 0 h 188"/>
                  <a:gd name="T6" fmla="*/ 187 w 504"/>
                  <a:gd name="T7" fmla="*/ 0 h 188"/>
                  <a:gd name="T8" fmla="*/ 187 w 504"/>
                  <a:gd name="T9" fmla="*/ 128 h 188"/>
                  <a:gd name="T10" fmla="*/ 64 w 504"/>
                  <a:gd name="T11" fmla="*/ 128 h 188"/>
                  <a:gd name="T12" fmla="*/ 57 w 504"/>
                  <a:gd name="T13" fmla="*/ 128 h 188"/>
                  <a:gd name="T14" fmla="*/ 51 w 504"/>
                  <a:gd name="T15" fmla="*/ 130 h 188"/>
                  <a:gd name="T16" fmla="*/ 45 w 504"/>
                  <a:gd name="T17" fmla="*/ 132 h 188"/>
                  <a:gd name="T18" fmla="*/ 40 w 504"/>
                  <a:gd name="T19" fmla="*/ 133 h 188"/>
                  <a:gd name="T20" fmla="*/ 34 w 504"/>
                  <a:gd name="T21" fmla="*/ 136 h 188"/>
                  <a:gd name="T22" fmla="*/ 29 w 504"/>
                  <a:gd name="T23" fmla="*/ 139 h 188"/>
                  <a:gd name="T24" fmla="*/ 25 w 504"/>
                  <a:gd name="T25" fmla="*/ 143 h 188"/>
                  <a:gd name="T26" fmla="*/ 20 w 504"/>
                  <a:gd name="T27" fmla="*/ 147 h 188"/>
                  <a:gd name="T28" fmla="*/ 15 w 504"/>
                  <a:gd name="T29" fmla="*/ 152 h 188"/>
                  <a:gd name="T30" fmla="*/ 12 w 504"/>
                  <a:gd name="T31" fmla="*/ 157 h 188"/>
                  <a:gd name="T32" fmla="*/ 7 w 504"/>
                  <a:gd name="T33" fmla="*/ 161 h 188"/>
                  <a:gd name="T34" fmla="*/ 6 w 504"/>
                  <a:gd name="T35" fmla="*/ 166 h 188"/>
                  <a:gd name="T36" fmla="*/ 3 w 504"/>
                  <a:gd name="T37" fmla="*/ 171 h 188"/>
                  <a:gd name="T38" fmla="*/ 1 w 504"/>
                  <a:gd name="T39" fmla="*/ 177 h 188"/>
                  <a:gd name="T40" fmla="*/ 0 w 504"/>
                  <a:gd name="T41" fmla="*/ 182 h 188"/>
                  <a:gd name="T42" fmla="*/ 0 w 504"/>
                  <a:gd name="T43" fmla="*/ 188 h 188"/>
                  <a:gd name="T44" fmla="*/ 504 w 504"/>
                  <a:gd name="T45" fmla="*/ 188 h 188"/>
                  <a:gd name="T46" fmla="*/ 504 w 504"/>
                  <a:gd name="T47" fmla="*/ 182 h 188"/>
                  <a:gd name="T48" fmla="*/ 502 w 504"/>
                  <a:gd name="T49" fmla="*/ 177 h 188"/>
                  <a:gd name="T50" fmla="*/ 500 w 504"/>
                  <a:gd name="T51" fmla="*/ 171 h 188"/>
                  <a:gd name="T52" fmla="*/ 499 w 504"/>
                  <a:gd name="T53" fmla="*/ 166 h 188"/>
                  <a:gd name="T54" fmla="*/ 496 w 504"/>
                  <a:gd name="T55" fmla="*/ 161 h 188"/>
                  <a:gd name="T56" fmla="*/ 491 w 504"/>
                  <a:gd name="T57" fmla="*/ 157 h 188"/>
                  <a:gd name="T58" fmla="*/ 488 w 504"/>
                  <a:gd name="T59" fmla="*/ 152 h 188"/>
                  <a:gd name="T60" fmla="*/ 483 w 504"/>
                  <a:gd name="T61" fmla="*/ 147 h 188"/>
                  <a:gd name="T62" fmla="*/ 479 w 504"/>
                  <a:gd name="T63" fmla="*/ 143 h 188"/>
                  <a:gd name="T64" fmla="*/ 474 w 504"/>
                  <a:gd name="T65" fmla="*/ 139 h 188"/>
                  <a:gd name="T66" fmla="*/ 469 w 504"/>
                  <a:gd name="T67" fmla="*/ 136 h 188"/>
                  <a:gd name="T68" fmla="*/ 463 w 504"/>
                  <a:gd name="T69" fmla="*/ 133 h 188"/>
                  <a:gd name="T70" fmla="*/ 458 w 504"/>
                  <a:gd name="T71" fmla="*/ 132 h 188"/>
                  <a:gd name="T72" fmla="*/ 452 w 504"/>
                  <a:gd name="T73" fmla="*/ 130 h 188"/>
                  <a:gd name="T74" fmla="*/ 446 w 504"/>
                  <a:gd name="T75" fmla="*/ 128 h 188"/>
                  <a:gd name="T76" fmla="*/ 441 w 504"/>
                  <a:gd name="T77" fmla="*/ 128 h 188"/>
                  <a:gd name="T78" fmla="*/ 441 w 504"/>
                  <a:gd name="T79" fmla="*/ 12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4" h="188">
                    <a:moveTo>
                      <a:pt x="441" y="128"/>
                    </a:moveTo>
                    <a:lnTo>
                      <a:pt x="316" y="128"/>
                    </a:lnTo>
                    <a:lnTo>
                      <a:pt x="316" y="0"/>
                    </a:lnTo>
                    <a:lnTo>
                      <a:pt x="187" y="0"/>
                    </a:lnTo>
                    <a:lnTo>
                      <a:pt x="187" y="128"/>
                    </a:lnTo>
                    <a:lnTo>
                      <a:pt x="64" y="128"/>
                    </a:lnTo>
                    <a:lnTo>
                      <a:pt x="57" y="128"/>
                    </a:lnTo>
                    <a:lnTo>
                      <a:pt x="51" y="130"/>
                    </a:lnTo>
                    <a:lnTo>
                      <a:pt x="45" y="132"/>
                    </a:lnTo>
                    <a:lnTo>
                      <a:pt x="40" y="133"/>
                    </a:lnTo>
                    <a:lnTo>
                      <a:pt x="34" y="136"/>
                    </a:lnTo>
                    <a:lnTo>
                      <a:pt x="29" y="139"/>
                    </a:lnTo>
                    <a:lnTo>
                      <a:pt x="25" y="143"/>
                    </a:lnTo>
                    <a:lnTo>
                      <a:pt x="20" y="147"/>
                    </a:lnTo>
                    <a:lnTo>
                      <a:pt x="15" y="152"/>
                    </a:lnTo>
                    <a:lnTo>
                      <a:pt x="12" y="157"/>
                    </a:lnTo>
                    <a:lnTo>
                      <a:pt x="7" y="161"/>
                    </a:lnTo>
                    <a:lnTo>
                      <a:pt x="6" y="166"/>
                    </a:lnTo>
                    <a:lnTo>
                      <a:pt x="3" y="171"/>
                    </a:lnTo>
                    <a:lnTo>
                      <a:pt x="1" y="177"/>
                    </a:lnTo>
                    <a:lnTo>
                      <a:pt x="0" y="182"/>
                    </a:lnTo>
                    <a:lnTo>
                      <a:pt x="0" y="188"/>
                    </a:lnTo>
                    <a:lnTo>
                      <a:pt x="504" y="188"/>
                    </a:lnTo>
                    <a:lnTo>
                      <a:pt x="504" y="182"/>
                    </a:lnTo>
                    <a:lnTo>
                      <a:pt x="502" y="177"/>
                    </a:lnTo>
                    <a:lnTo>
                      <a:pt x="500" y="171"/>
                    </a:lnTo>
                    <a:lnTo>
                      <a:pt x="499" y="166"/>
                    </a:lnTo>
                    <a:lnTo>
                      <a:pt x="496" y="161"/>
                    </a:lnTo>
                    <a:lnTo>
                      <a:pt x="491" y="157"/>
                    </a:lnTo>
                    <a:lnTo>
                      <a:pt x="488" y="152"/>
                    </a:lnTo>
                    <a:lnTo>
                      <a:pt x="483" y="147"/>
                    </a:lnTo>
                    <a:lnTo>
                      <a:pt x="479" y="143"/>
                    </a:lnTo>
                    <a:lnTo>
                      <a:pt x="474" y="139"/>
                    </a:lnTo>
                    <a:lnTo>
                      <a:pt x="469" y="136"/>
                    </a:lnTo>
                    <a:lnTo>
                      <a:pt x="463" y="133"/>
                    </a:lnTo>
                    <a:lnTo>
                      <a:pt x="458" y="132"/>
                    </a:lnTo>
                    <a:lnTo>
                      <a:pt x="452" y="130"/>
                    </a:lnTo>
                    <a:lnTo>
                      <a:pt x="446" y="128"/>
                    </a:lnTo>
                    <a:lnTo>
                      <a:pt x="441" y="128"/>
                    </a:lnTo>
                    <a:lnTo>
                      <a:pt x="441"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46"/>
                <a:endParaRPr lang="en-US" sz="1799" kern="0">
                  <a:solidFill>
                    <a:srgbClr val="505050"/>
                  </a:solidFill>
                </a:endParaRPr>
              </a:p>
            </p:txBody>
          </p:sp>
          <p:sp>
            <p:nvSpPr>
              <p:cNvPr id="464" name="Freeform 463"/>
              <p:cNvSpPr>
                <a:spLocks/>
              </p:cNvSpPr>
              <p:nvPr/>
            </p:nvSpPr>
            <p:spPr bwMode="auto">
              <a:xfrm>
                <a:off x="8587885" y="3561889"/>
                <a:ext cx="1750330" cy="1120385"/>
              </a:xfrm>
              <a:custGeom>
                <a:avLst/>
                <a:gdLst>
                  <a:gd name="connsiteX0" fmla="*/ 197289 w 2986518"/>
                  <a:gd name="connsiteY0" fmla="*/ 197289 h 1911668"/>
                  <a:gd name="connsiteX1" fmla="*/ 197289 w 2986518"/>
                  <a:gd name="connsiteY1" fmla="*/ 1707574 h 1911668"/>
                  <a:gd name="connsiteX2" fmla="*/ 2789234 w 2986518"/>
                  <a:gd name="connsiteY2" fmla="*/ 1707574 h 1911668"/>
                  <a:gd name="connsiteX3" fmla="*/ 2789234 w 2986518"/>
                  <a:gd name="connsiteY3" fmla="*/ 197289 h 1911668"/>
                  <a:gd name="connsiteX4" fmla="*/ 84941 w 2986518"/>
                  <a:gd name="connsiteY4" fmla="*/ 0 h 1911668"/>
                  <a:gd name="connsiteX5" fmla="*/ 108724 w 2986518"/>
                  <a:gd name="connsiteY5" fmla="*/ 0 h 1911668"/>
                  <a:gd name="connsiteX6" fmla="*/ 2881192 w 2986518"/>
                  <a:gd name="connsiteY6" fmla="*/ 0 h 1911668"/>
                  <a:gd name="connsiteX7" fmla="*/ 2901577 w 2986518"/>
                  <a:gd name="connsiteY7" fmla="*/ 0 h 1911668"/>
                  <a:gd name="connsiteX8" fmla="*/ 2921963 w 2986518"/>
                  <a:gd name="connsiteY8" fmla="*/ 3402 h 1911668"/>
                  <a:gd name="connsiteX9" fmla="*/ 2938951 w 2986518"/>
                  <a:gd name="connsiteY9" fmla="*/ 17008 h 1911668"/>
                  <a:gd name="connsiteX10" fmla="*/ 2952542 w 2986518"/>
                  <a:gd name="connsiteY10" fmla="*/ 27212 h 1911668"/>
                  <a:gd name="connsiteX11" fmla="*/ 2969530 w 2986518"/>
                  <a:gd name="connsiteY11" fmla="*/ 40819 h 1911668"/>
                  <a:gd name="connsiteX12" fmla="*/ 2976325 w 2986518"/>
                  <a:gd name="connsiteY12" fmla="*/ 64629 h 1911668"/>
                  <a:gd name="connsiteX13" fmla="*/ 2986518 w 2986518"/>
                  <a:gd name="connsiteY13" fmla="*/ 85039 h 1911668"/>
                  <a:gd name="connsiteX14" fmla="*/ 2986518 w 2986518"/>
                  <a:gd name="connsiteY14" fmla="*/ 105448 h 1911668"/>
                  <a:gd name="connsiteX15" fmla="*/ 2986518 w 2986518"/>
                  <a:gd name="connsiteY15" fmla="*/ 1806220 h 1911668"/>
                  <a:gd name="connsiteX16" fmla="*/ 2986518 w 2986518"/>
                  <a:gd name="connsiteY16" fmla="*/ 1826630 h 1911668"/>
                  <a:gd name="connsiteX17" fmla="*/ 2976325 w 2986518"/>
                  <a:gd name="connsiteY17" fmla="*/ 1843637 h 1911668"/>
                  <a:gd name="connsiteX18" fmla="*/ 2969530 w 2986518"/>
                  <a:gd name="connsiteY18" fmla="*/ 1864047 h 1911668"/>
                  <a:gd name="connsiteX19" fmla="*/ 2952542 w 2986518"/>
                  <a:gd name="connsiteY19" fmla="*/ 1881054 h 1911668"/>
                  <a:gd name="connsiteX20" fmla="*/ 2938951 w 2986518"/>
                  <a:gd name="connsiteY20" fmla="*/ 1891259 h 1911668"/>
                  <a:gd name="connsiteX21" fmla="*/ 2921963 w 2986518"/>
                  <a:gd name="connsiteY21" fmla="*/ 1901464 h 1911668"/>
                  <a:gd name="connsiteX22" fmla="*/ 2901577 w 2986518"/>
                  <a:gd name="connsiteY22" fmla="*/ 1904865 h 1911668"/>
                  <a:gd name="connsiteX23" fmla="*/ 2881192 w 2986518"/>
                  <a:gd name="connsiteY23" fmla="*/ 1911668 h 1911668"/>
                  <a:gd name="connsiteX24" fmla="*/ 108724 w 2986518"/>
                  <a:gd name="connsiteY24" fmla="*/ 1911668 h 1911668"/>
                  <a:gd name="connsiteX25" fmla="*/ 84941 w 2986518"/>
                  <a:gd name="connsiteY25" fmla="*/ 1904865 h 1911668"/>
                  <a:gd name="connsiteX26" fmla="*/ 64555 w 2986518"/>
                  <a:gd name="connsiteY26" fmla="*/ 1901464 h 1911668"/>
                  <a:gd name="connsiteX27" fmla="*/ 47567 w 2986518"/>
                  <a:gd name="connsiteY27" fmla="*/ 1891259 h 1911668"/>
                  <a:gd name="connsiteX28" fmla="*/ 33977 w 2986518"/>
                  <a:gd name="connsiteY28" fmla="*/ 1881054 h 1911668"/>
                  <a:gd name="connsiteX29" fmla="*/ 16988 w 2986518"/>
                  <a:gd name="connsiteY29" fmla="*/ 1864047 h 1911668"/>
                  <a:gd name="connsiteX30" fmla="*/ 10193 w 2986518"/>
                  <a:gd name="connsiteY30" fmla="*/ 1843637 h 1911668"/>
                  <a:gd name="connsiteX31" fmla="*/ 0 w 2986518"/>
                  <a:gd name="connsiteY31" fmla="*/ 1826630 h 1911668"/>
                  <a:gd name="connsiteX32" fmla="*/ 0 w 2986518"/>
                  <a:gd name="connsiteY32" fmla="*/ 1806220 h 1911668"/>
                  <a:gd name="connsiteX33" fmla="*/ 0 w 2986518"/>
                  <a:gd name="connsiteY33" fmla="*/ 105448 h 1911668"/>
                  <a:gd name="connsiteX34" fmla="*/ 0 w 2986518"/>
                  <a:gd name="connsiteY34" fmla="*/ 85039 h 1911668"/>
                  <a:gd name="connsiteX35" fmla="*/ 10193 w 2986518"/>
                  <a:gd name="connsiteY35" fmla="*/ 64629 h 1911668"/>
                  <a:gd name="connsiteX36" fmla="*/ 16988 w 2986518"/>
                  <a:gd name="connsiteY36" fmla="*/ 40819 h 1911668"/>
                  <a:gd name="connsiteX37" fmla="*/ 33977 w 2986518"/>
                  <a:gd name="connsiteY37" fmla="*/ 27212 h 1911668"/>
                  <a:gd name="connsiteX38" fmla="*/ 47567 w 2986518"/>
                  <a:gd name="connsiteY38" fmla="*/ 17008 h 1911668"/>
                  <a:gd name="connsiteX39" fmla="*/ 64555 w 2986518"/>
                  <a:gd name="connsiteY39" fmla="*/ 3402 h 191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986518" h="1911668">
                    <a:moveTo>
                      <a:pt x="197289" y="197289"/>
                    </a:moveTo>
                    <a:lnTo>
                      <a:pt x="197289" y="1707574"/>
                    </a:lnTo>
                    <a:lnTo>
                      <a:pt x="2789234" y="1707574"/>
                    </a:lnTo>
                    <a:lnTo>
                      <a:pt x="2789234" y="197289"/>
                    </a:lnTo>
                    <a:close/>
                    <a:moveTo>
                      <a:pt x="84941" y="0"/>
                    </a:moveTo>
                    <a:lnTo>
                      <a:pt x="108724" y="0"/>
                    </a:lnTo>
                    <a:lnTo>
                      <a:pt x="2881192" y="0"/>
                    </a:lnTo>
                    <a:lnTo>
                      <a:pt x="2901577" y="0"/>
                    </a:lnTo>
                    <a:lnTo>
                      <a:pt x="2921963" y="3402"/>
                    </a:lnTo>
                    <a:lnTo>
                      <a:pt x="2938951" y="17008"/>
                    </a:lnTo>
                    <a:lnTo>
                      <a:pt x="2952542" y="27212"/>
                    </a:lnTo>
                    <a:lnTo>
                      <a:pt x="2969530" y="40819"/>
                    </a:lnTo>
                    <a:lnTo>
                      <a:pt x="2976325" y="64629"/>
                    </a:lnTo>
                    <a:lnTo>
                      <a:pt x="2986518" y="85039"/>
                    </a:lnTo>
                    <a:lnTo>
                      <a:pt x="2986518" y="105448"/>
                    </a:lnTo>
                    <a:lnTo>
                      <a:pt x="2986518" y="1806220"/>
                    </a:lnTo>
                    <a:lnTo>
                      <a:pt x="2986518" y="1826630"/>
                    </a:lnTo>
                    <a:lnTo>
                      <a:pt x="2976325" y="1843637"/>
                    </a:lnTo>
                    <a:lnTo>
                      <a:pt x="2969530" y="1864047"/>
                    </a:lnTo>
                    <a:lnTo>
                      <a:pt x="2952542" y="1881054"/>
                    </a:lnTo>
                    <a:lnTo>
                      <a:pt x="2938951" y="1891259"/>
                    </a:lnTo>
                    <a:lnTo>
                      <a:pt x="2921963" y="1901464"/>
                    </a:lnTo>
                    <a:lnTo>
                      <a:pt x="2901577" y="1904865"/>
                    </a:lnTo>
                    <a:lnTo>
                      <a:pt x="2881192" y="1911668"/>
                    </a:lnTo>
                    <a:lnTo>
                      <a:pt x="108724" y="1911668"/>
                    </a:lnTo>
                    <a:lnTo>
                      <a:pt x="84941" y="1904865"/>
                    </a:lnTo>
                    <a:lnTo>
                      <a:pt x="64555" y="1901464"/>
                    </a:lnTo>
                    <a:lnTo>
                      <a:pt x="47567" y="1891259"/>
                    </a:lnTo>
                    <a:lnTo>
                      <a:pt x="33977" y="1881054"/>
                    </a:lnTo>
                    <a:lnTo>
                      <a:pt x="16988" y="1864047"/>
                    </a:lnTo>
                    <a:lnTo>
                      <a:pt x="10193" y="1843637"/>
                    </a:lnTo>
                    <a:lnTo>
                      <a:pt x="0" y="1826630"/>
                    </a:lnTo>
                    <a:lnTo>
                      <a:pt x="0" y="1806220"/>
                    </a:lnTo>
                    <a:lnTo>
                      <a:pt x="0" y="105448"/>
                    </a:lnTo>
                    <a:lnTo>
                      <a:pt x="0" y="85039"/>
                    </a:lnTo>
                    <a:lnTo>
                      <a:pt x="10193" y="64629"/>
                    </a:lnTo>
                    <a:lnTo>
                      <a:pt x="16988" y="40819"/>
                    </a:lnTo>
                    <a:lnTo>
                      <a:pt x="33977" y="27212"/>
                    </a:lnTo>
                    <a:lnTo>
                      <a:pt x="47567" y="17008"/>
                    </a:lnTo>
                    <a:lnTo>
                      <a:pt x="64555" y="34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noAutofit/>
              </a:bodyPr>
              <a:lstStyle/>
              <a:p>
                <a:pPr defTabSz="914046"/>
                <a:endParaRPr lang="en-US" sz="1799" kern="0">
                  <a:solidFill>
                    <a:srgbClr val="505050"/>
                  </a:solidFill>
                </a:endParaRPr>
              </a:p>
            </p:txBody>
          </p:sp>
        </p:grpSp>
        <p:sp>
          <p:nvSpPr>
            <p:cNvPr id="396" name="Freeform 25"/>
            <p:cNvSpPr>
              <a:spLocks noEditPoints="1"/>
            </p:cNvSpPr>
            <p:nvPr/>
          </p:nvSpPr>
          <p:spPr bwMode="black">
            <a:xfrm flipH="1">
              <a:off x="11534117" y="2889439"/>
              <a:ext cx="258372" cy="258372"/>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chemeClr val="accent4"/>
            </a:solidFill>
            <a:ln>
              <a:noFill/>
            </a:ln>
            <a:extLst/>
          </p:spPr>
          <p:txBody>
            <a:bodyPr vert="horz" wrap="square" lIns="91427" tIns="45713" rIns="91427" bIns="45713" numCol="1" anchor="t" anchorCtr="0" compatLnSpc="1">
              <a:prstTxWarp prst="textNoShape">
                <a:avLst/>
              </a:prstTxWarp>
            </a:bodyPr>
            <a:lstStyle/>
            <a:p>
              <a:pPr defTabSz="932127"/>
              <a:endParaRPr lang="en-US" kern="0">
                <a:solidFill>
                  <a:srgbClr val="505050"/>
                </a:solidFill>
              </a:endParaRPr>
            </a:p>
          </p:txBody>
        </p:sp>
        <p:grpSp>
          <p:nvGrpSpPr>
            <p:cNvPr id="397" name="Group 396"/>
            <p:cNvGrpSpPr/>
            <p:nvPr/>
          </p:nvGrpSpPr>
          <p:grpSpPr>
            <a:xfrm>
              <a:off x="11375148" y="4458215"/>
              <a:ext cx="417341" cy="263944"/>
              <a:chOff x="2029936" y="4247672"/>
              <a:chExt cx="417341" cy="263944"/>
            </a:xfrm>
            <a:solidFill>
              <a:schemeClr val="accent4"/>
            </a:solidFill>
          </p:grpSpPr>
          <p:sp>
            <p:nvSpPr>
              <p:cNvPr id="460" name="Freeform 459"/>
              <p:cNvSpPr/>
              <p:nvPr/>
            </p:nvSpPr>
            <p:spPr>
              <a:xfrm>
                <a:off x="2029936" y="4247672"/>
                <a:ext cx="209323" cy="263944"/>
              </a:xfrm>
              <a:custGeom>
                <a:avLst/>
                <a:gdLst>
                  <a:gd name="connsiteX0" fmla="*/ 344092 w 1046618"/>
                  <a:gd name="connsiteY0" fmla="*/ 1043476 h 1318900"/>
                  <a:gd name="connsiteX1" fmla="*/ 304801 w 1046618"/>
                  <a:gd name="connsiteY1" fmla="*/ 1082767 h 1318900"/>
                  <a:gd name="connsiteX2" fmla="*/ 344092 w 1046618"/>
                  <a:gd name="connsiteY2" fmla="*/ 1122058 h 1318900"/>
                  <a:gd name="connsiteX3" fmla="*/ 383383 w 1046618"/>
                  <a:gd name="connsiteY3" fmla="*/ 1082767 h 1318900"/>
                  <a:gd name="connsiteX4" fmla="*/ 344092 w 1046618"/>
                  <a:gd name="connsiteY4" fmla="*/ 1043476 h 1318900"/>
                  <a:gd name="connsiteX5" fmla="*/ 995363 w 1046618"/>
                  <a:gd name="connsiteY5" fmla="*/ 670758 h 1318900"/>
                  <a:gd name="connsiteX6" fmla="*/ 1046124 w 1046618"/>
                  <a:gd name="connsiteY6" fmla="*/ 683449 h 1318900"/>
                  <a:gd name="connsiteX7" fmla="*/ 1042989 w 1046618"/>
                  <a:gd name="connsiteY7" fmla="*/ 1080321 h 1318900"/>
                  <a:gd name="connsiteX8" fmla="*/ 678658 w 1046618"/>
                  <a:gd name="connsiteY8" fmla="*/ 1318444 h 1318900"/>
                  <a:gd name="connsiteX9" fmla="*/ 2382 w 1046618"/>
                  <a:gd name="connsiteY9" fmla="*/ 1256532 h 1318900"/>
                  <a:gd name="connsiteX10" fmla="*/ 1387 w 1046618"/>
                  <a:gd name="connsiteY10" fmla="*/ 786710 h 1318900"/>
                  <a:gd name="connsiteX11" fmla="*/ 45244 w 1046618"/>
                  <a:gd name="connsiteY11" fmla="*/ 763626 h 1318900"/>
                  <a:gd name="connsiteX12" fmla="*/ 688182 w 1046618"/>
                  <a:gd name="connsiteY12" fmla="*/ 813633 h 1318900"/>
                  <a:gd name="connsiteX13" fmla="*/ 995363 w 1046618"/>
                  <a:gd name="connsiteY13" fmla="*/ 670758 h 1318900"/>
                  <a:gd name="connsiteX14" fmla="*/ 995363 w 1046618"/>
                  <a:gd name="connsiteY14" fmla="*/ 450519 h 1318900"/>
                  <a:gd name="connsiteX15" fmla="*/ 1046587 w 1046618"/>
                  <a:gd name="connsiteY15" fmla="*/ 463326 h 1318900"/>
                  <a:gd name="connsiteX16" fmla="*/ 1046370 w 1046618"/>
                  <a:gd name="connsiteY16" fmla="*/ 616911 h 1318900"/>
                  <a:gd name="connsiteX17" fmla="*/ 692944 w 1046618"/>
                  <a:gd name="connsiteY17" fmla="*/ 785058 h 1318900"/>
                  <a:gd name="connsiteX18" fmla="*/ 1263 w 1046618"/>
                  <a:gd name="connsiteY18" fmla="*/ 728298 h 1318900"/>
                  <a:gd name="connsiteX19" fmla="*/ 920 w 1046618"/>
                  <a:gd name="connsiteY19" fmla="*/ 566717 h 1318900"/>
                  <a:gd name="connsiteX20" fmla="*/ 45244 w 1046618"/>
                  <a:gd name="connsiteY20" fmla="*/ 543387 h 1318900"/>
                  <a:gd name="connsiteX21" fmla="*/ 688182 w 1046618"/>
                  <a:gd name="connsiteY21" fmla="*/ 593394 h 1318900"/>
                  <a:gd name="connsiteX22" fmla="*/ 995363 w 1046618"/>
                  <a:gd name="connsiteY22" fmla="*/ 450519 h 1318900"/>
                  <a:gd name="connsiteX23" fmla="*/ 995363 w 1046618"/>
                  <a:gd name="connsiteY23" fmla="*/ 230279 h 1318900"/>
                  <a:gd name="connsiteX24" fmla="*/ 1045788 w 1046618"/>
                  <a:gd name="connsiteY24" fmla="*/ 242886 h 1318900"/>
                  <a:gd name="connsiteX25" fmla="*/ 1046613 w 1046618"/>
                  <a:gd name="connsiteY25" fmla="*/ 396541 h 1318900"/>
                  <a:gd name="connsiteX26" fmla="*/ 692944 w 1046618"/>
                  <a:gd name="connsiteY26" fmla="*/ 564819 h 1318900"/>
                  <a:gd name="connsiteX27" fmla="*/ 796 w 1046618"/>
                  <a:gd name="connsiteY27" fmla="*/ 508009 h 1318900"/>
                  <a:gd name="connsiteX28" fmla="*/ 454 w 1046618"/>
                  <a:gd name="connsiteY28" fmla="*/ 346722 h 1318900"/>
                  <a:gd name="connsiteX29" fmla="*/ 45244 w 1046618"/>
                  <a:gd name="connsiteY29" fmla="*/ 323147 h 1318900"/>
                  <a:gd name="connsiteX30" fmla="*/ 688182 w 1046618"/>
                  <a:gd name="connsiteY30" fmla="*/ 373154 h 1318900"/>
                  <a:gd name="connsiteX31" fmla="*/ 995363 w 1046618"/>
                  <a:gd name="connsiteY31" fmla="*/ 230279 h 1318900"/>
                  <a:gd name="connsiteX32" fmla="*/ 410056 w 1046618"/>
                  <a:gd name="connsiteY32" fmla="*/ 21 h 1318900"/>
                  <a:gd name="connsiteX33" fmla="*/ 1038227 w 1046618"/>
                  <a:gd name="connsiteY33" fmla="*/ 44478 h 1318900"/>
                  <a:gd name="connsiteX34" fmla="*/ 1044933 w 1046618"/>
                  <a:gd name="connsiteY34" fmla="*/ 177204 h 1318900"/>
                  <a:gd name="connsiteX35" fmla="*/ 692944 w 1046618"/>
                  <a:gd name="connsiteY35" fmla="*/ 344579 h 1318900"/>
                  <a:gd name="connsiteX36" fmla="*/ 329 w 1046618"/>
                  <a:gd name="connsiteY36" fmla="*/ 287719 h 1318900"/>
                  <a:gd name="connsiteX37" fmla="*/ 0 w 1046618"/>
                  <a:gd name="connsiteY37" fmla="*/ 132583 h 1318900"/>
                  <a:gd name="connsiteX38" fmla="*/ 354808 w 1046618"/>
                  <a:gd name="connsiteY38" fmla="*/ 1614 h 1318900"/>
                  <a:gd name="connsiteX39" fmla="*/ 410056 w 1046618"/>
                  <a:gd name="connsiteY39" fmla="*/ 21 h 1318900"/>
                  <a:gd name="connsiteX0" fmla="*/ 344092 w 1046618"/>
                  <a:gd name="connsiteY0" fmla="*/ 1043476 h 1319929"/>
                  <a:gd name="connsiteX1" fmla="*/ 304801 w 1046618"/>
                  <a:gd name="connsiteY1" fmla="*/ 1082767 h 1319929"/>
                  <a:gd name="connsiteX2" fmla="*/ 344092 w 1046618"/>
                  <a:gd name="connsiteY2" fmla="*/ 1122058 h 1319929"/>
                  <a:gd name="connsiteX3" fmla="*/ 383383 w 1046618"/>
                  <a:gd name="connsiteY3" fmla="*/ 1082767 h 1319929"/>
                  <a:gd name="connsiteX4" fmla="*/ 344092 w 1046618"/>
                  <a:gd name="connsiteY4" fmla="*/ 1043476 h 1319929"/>
                  <a:gd name="connsiteX5" fmla="*/ 995363 w 1046618"/>
                  <a:gd name="connsiteY5" fmla="*/ 670758 h 1319929"/>
                  <a:gd name="connsiteX6" fmla="*/ 1046124 w 1046618"/>
                  <a:gd name="connsiteY6" fmla="*/ 683449 h 1319929"/>
                  <a:gd name="connsiteX7" fmla="*/ 1042989 w 1046618"/>
                  <a:gd name="connsiteY7" fmla="*/ 1080321 h 1319929"/>
                  <a:gd name="connsiteX8" fmla="*/ 678658 w 1046618"/>
                  <a:gd name="connsiteY8" fmla="*/ 1318444 h 1319929"/>
                  <a:gd name="connsiteX9" fmla="*/ 2382 w 1046618"/>
                  <a:gd name="connsiteY9" fmla="*/ 1256532 h 1319929"/>
                  <a:gd name="connsiteX10" fmla="*/ 1387 w 1046618"/>
                  <a:gd name="connsiteY10" fmla="*/ 786710 h 1319929"/>
                  <a:gd name="connsiteX11" fmla="*/ 45244 w 1046618"/>
                  <a:gd name="connsiteY11" fmla="*/ 763626 h 1319929"/>
                  <a:gd name="connsiteX12" fmla="*/ 688182 w 1046618"/>
                  <a:gd name="connsiteY12" fmla="*/ 813633 h 1319929"/>
                  <a:gd name="connsiteX13" fmla="*/ 995363 w 1046618"/>
                  <a:gd name="connsiteY13" fmla="*/ 670758 h 1319929"/>
                  <a:gd name="connsiteX14" fmla="*/ 995363 w 1046618"/>
                  <a:gd name="connsiteY14" fmla="*/ 450519 h 1319929"/>
                  <a:gd name="connsiteX15" fmla="*/ 1046587 w 1046618"/>
                  <a:gd name="connsiteY15" fmla="*/ 463326 h 1319929"/>
                  <a:gd name="connsiteX16" fmla="*/ 1046370 w 1046618"/>
                  <a:gd name="connsiteY16" fmla="*/ 616911 h 1319929"/>
                  <a:gd name="connsiteX17" fmla="*/ 692944 w 1046618"/>
                  <a:gd name="connsiteY17" fmla="*/ 785058 h 1319929"/>
                  <a:gd name="connsiteX18" fmla="*/ 1263 w 1046618"/>
                  <a:gd name="connsiteY18" fmla="*/ 728298 h 1319929"/>
                  <a:gd name="connsiteX19" fmla="*/ 920 w 1046618"/>
                  <a:gd name="connsiteY19" fmla="*/ 566717 h 1319929"/>
                  <a:gd name="connsiteX20" fmla="*/ 45244 w 1046618"/>
                  <a:gd name="connsiteY20" fmla="*/ 543387 h 1319929"/>
                  <a:gd name="connsiteX21" fmla="*/ 688182 w 1046618"/>
                  <a:gd name="connsiteY21" fmla="*/ 593394 h 1319929"/>
                  <a:gd name="connsiteX22" fmla="*/ 995363 w 1046618"/>
                  <a:gd name="connsiteY22" fmla="*/ 450519 h 1319929"/>
                  <a:gd name="connsiteX23" fmla="*/ 995363 w 1046618"/>
                  <a:gd name="connsiteY23" fmla="*/ 230279 h 1319929"/>
                  <a:gd name="connsiteX24" fmla="*/ 1045788 w 1046618"/>
                  <a:gd name="connsiteY24" fmla="*/ 242886 h 1319929"/>
                  <a:gd name="connsiteX25" fmla="*/ 1046613 w 1046618"/>
                  <a:gd name="connsiteY25" fmla="*/ 396541 h 1319929"/>
                  <a:gd name="connsiteX26" fmla="*/ 692944 w 1046618"/>
                  <a:gd name="connsiteY26" fmla="*/ 564819 h 1319929"/>
                  <a:gd name="connsiteX27" fmla="*/ 796 w 1046618"/>
                  <a:gd name="connsiteY27" fmla="*/ 508009 h 1319929"/>
                  <a:gd name="connsiteX28" fmla="*/ 454 w 1046618"/>
                  <a:gd name="connsiteY28" fmla="*/ 346722 h 1319929"/>
                  <a:gd name="connsiteX29" fmla="*/ 45244 w 1046618"/>
                  <a:gd name="connsiteY29" fmla="*/ 323147 h 1319929"/>
                  <a:gd name="connsiteX30" fmla="*/ 688182 w 1046618"/>
                  <a:gd name="connsiteY30" fmla="*/ 373154 h 1319929"/>
                  <a:gd name="connsiteX31" fmla="*/ 995363 w 1046618"/>
                  <a:gd name="connsiteY31" fmla="*/ 230279 h 1319929"/>
                  <a:gd name="connsiteX32" fmla="*/ 410056 w 1046618"/>
                  <a:gd name="connsiteY32" fmla="*/ 21 h 1319929"/>
                  <a:gd name="connsiteX33" fmla="*/ 1038227 w 1046618"/>
                  <a:gd name="connsiteY33" fmla="*/ 44478 h 1319929"/>
                  <a:gd name="connsiteX34" fmla="*/ 1044933 w 1046618"/>
                  <a:gd name="connsiteY34" fmla="*/ 177204 h 1319929"/>
                  <a:gd name="connsiteX35" fmla="*/ 692944 w 1046618"/>
                  <a:gd name="connsiteY35" fmla="*/ 344579 h 1319929"/>
                  <a:gd name="connsiteX36" fmla="*/ 329 w 1046618"/>
                  <a:gd name="connsiteY36" fmla="*/ 287719 h 1319929"/>
                  <a:gd name="connsiteX37" fmla="*/ 0 w 1046618"/>
                  <a:gd name="connsiteY37" fmla="*/ 132583 h 1319929"/>
                  <a:gd name="connsiteX38" fmla="*/ 354808 w 1046618"/>
                  <a:gd name="connsiteY38" fmla="*/ 1614 h 1319929"/>
                  <a:gd name="connsiteX39" fmla="*/ 410056 w 1046618"/>
                  <a:gd name="connsiteY39" fmla="*/ 21 h 131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46618" h="1319929">
                    <a:moveTo>
                      <a:pt x="344092" y="1043476"/>
                    </a:moveTo>
                    <a:cubicBezTo>
                      <a:pt x="322392" y="1043476"/>
                      <a:pt x="304801" y="1061067"/>
                      <a:pt x="304801" y="1082767"/>
                    </a:cubicBezTo>
                    <a:cubicBezTo>
                      <a:pt x="304801" y="1104467"/>
                      <a:pt x="322392" y="1122058"/>
                      <a:pt x="344092" y="1122058"/>
                    </a:cubicBezTo>
                    <a:cubicBezTo>
                      <a:pt x="365792" y="1122058"/>
                      <a:pt x="383383" y="1104467"/>
                      <a:pt x="383383" y="1082767"/>
                    </a:cubicBezTo>
                    <a:cubicBezTo>
                      <a:pt x="383383" y="1061067"/>
                      <a:pt x="365792" y="1043476"/>
                      <a:pt x="344092" y="1043476"/>
                    </a:cubicBezTo>
                    <a:close/>
                    <a:moveTo>
                      <a:pt x="995363" y="670758"/>
                    </a:moveTo>
                    <a:lnTo>
                      <a:pt x="1046124" y="683449"/>
                    </a:lnTo>
                    <a:cubicBezTo>
                      <a:pt x="1045381" y="848124"/>
                      <a:pt x="1043982" y="1001176"/>
                      <a:pt x="1042989" y="1080321"/>
                    </a:cubicBezTo>
                    <a:cubicBezTo>
                      <a:pt x="861618" y="1230340"/>
                      <a:pt x="745332" y="1308920"/>
                      <a:pt x="678658" y="1318444"/>
                    </a:cubicBezTo>
                    <a:cubicBezTo>
                      <a:pt x="611984" y="1327968"/>
                      <a:pt x="230982" y="1289870"/>
                      <a:pt x="2382" y="1256532"/>
                    </a:cubicBezTo>
                    <a:cubicBezTo>
                      <a:pt x="2050" y="1099925"/>
                      <a:pt x="1719" y="943317"/>
                      <a:pt x="1387" y="786710"/>
                    </a:cubicBezTo>
                    <a:lnTo>
                      <a:pt x="45244" y="763626"/>
                    </a:lnTo>
                    <a:cubicBezTo>
                      <a:pt x="161131" y="768785"/>
                      <a:pt x="634605" y="824348"/>
                      <a:pt x="688182" y="813633"/>
                    </a:cubicBezTo>
                    <a:cubicBezTo>
                      <a:pt x="741759" y="802918"/>
                      <a:pt x="937419" y="692983"/>
                      <a:pt x="995363" y="670758"/>
                    </a:cubicBezTo>
                    <a:close/>
                    <a:moveTo>
                      <a:pt x="995363" y="450519"/>
                    </a:moveTo>
                    <a:lnTo>
                      <a:pt x="1046587" y="463326"/>
                    </a:lnTo>
                    <a:cubicBezTo>
                      <a:pt x="1046677" y="513611"/>
                      <a:pt x="1046561" y="565418"/>
                      <a:pt x="1046370" y="616911"/>
                    </a:cubicBezTo>
                    <a:cubicBezTo>
                      <a:pt x="979591" y="652948"/>
                      <a:pt x="757089" y="771231"/>
                      <a:pt x="692944" y="785058"/>
                    </a:cubicBezTo>
                    <a:cubicBezTo>
                      <a:pt x="627350" y="799198"/>
                      <a:pt x="121727" y="741037"/>
                      <a:pt x="1263" y="728298"/>
                    </a:cubicBezTo>
                    <a:cubicBezTo>
                      <a:pt x="1149" y="674438"/>
                      <a:pt x="1034" y="620577"/>
                      <a:pt x="920" y="566717"/>
                    </a:cubicBezTo>
                    <a:lnTo>
                      <a:pt x="45244" y="543387"/>
                    </a:lnTo>
                    <a:cubicBezTo>
                      <a:pt x="161131" y="548546"/>
                      <a:pt x="634605" y="604109"/>
                      <a:pt x="688182" y="593394"/>
                    </a:cubicBezTo>
                    <a:cubicBezTo>
                      <a:pt x="741759" y="582679"/>
                      <a:pt x="937419" y="472744"/>
                      <a:pt x="995363" y="450519"/>
                    </a:cubicBezTo>
                    <a:close/>
                    <a:moveTo>
                      <a:pt x="995363" y="230279"/>
                    </a:moveTo>
                    <a:lnTo>
                      <a:pt x="1045788" y="242886"/>
                    </a:lnTo>
                    <a:cubicBezTo>
                      <a:pt x="1046268" y="289278"/>
                      <a:pt x="1046518" y="341394"/>
                      <a:pt x="1046613" y="396541"/>
                    </a:cubicBezTo>
                    <a:cubicBezTo>
                      <a:pt x="980134" y="432420"/>
                      <a:pt x="757168" y="550975"/>
                      <a:pt x="692944" y="564819"/>
                    </a:cubicBezTo>
                    <a:cubicBezTo>
                      <a:pt x="627265" y="578977"/>
                      <a:pt x="120414" y="520647"/>
                      <a:pt x="796" y="508009"/>
                    </a:cubicBezTo>
                    <a:lnTo>
                      <a:pt x="454" y="346722"/>
                    </a:lnTo>
                    <a:lnTo>
                      <a:pt x="45244" y="323147"/>
                    </a:lnTo>
                    <a:cubicBezTo>
                      <a:pt x="161131" y="328306"/>
                      <a:pt x="634605" y="383869"/>
                      <a:pt x="688182" y="373154"/>
                    </a:cubicBezTo>
                    <a:cubicBezTo>
                      <a:pt x="741759" y="362439"/>
                      <a:pt x="937419" y="252504"/>
                      <a:pt x="995363" y="230279"/>
                    </a:cubicBezTo>
                    <a:close/>
                    <a:moveTo>
                      <a:pt x="410056" y="21"/>
                    </a:moveTo>
                    <a:cubicBezTo>
                      <a:pt x="582528" y="938"/>
                      <a:pt x="1026420" y="31976"/>
                      <a:pt x="1038227" y="44478"/>
                    </a:cubicBezTo>
                    <a:cubicBezTo>
                      <a:pt x="1041544" y="47990"/>
                      <a:pt x="1043686" y="98988"/>
                      <a:pt x="1044933" y="177204"/>
                    </a:cubicBezTo>
                    <a:cubicBezTo>
                      <a:pt x="976462" y="214131"/>
                      <a:pt x="756637" y="330849"/>
                      <a:pt x="692944" y="344579"/>
                    </a:cubicBezTo>
                    <a:cubicBezTo>
                      <a:pt x="627179" y="358755"/>
                      <a:pt x="119089" y="300254"/>
                      <a:pt x="329" y="287719"/>
                    </a:cubicBezTo>
                    <a:cubicBezTo>
                      <a:pt x="741" y="236006"/>
                      <a:pt x="439" y="184295"/>
                      <a:pt x="0" y="132583"/>
                    </a:cubicBezTo>
                    <a:cubicBezTo>
                      <a:pt x="186531" y="59954"/>
                      <a:pt x="262733" y="11536"/>
                      <a:pt x="354808" y="1614"/>
                    </a:cubicBezTo>
                    <a:cubicBezTo>
                      <a:pt x="366318" y="374"/>
                      <a:pt x="385417" y="-110"/>
                      <a:pt x="410056" y="2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19" fontAlgn="base"/>
                <a:endParaRPr lang="en-US" kern="0" dirty="0" err="1">
                  <a:solidFill>
                    <a:srgbClr val="505050"/>
                  </a:solidFill>
                  <a:ea typeface="Segoe UI" pitchFamily="34" charset="0"/>
                  <a:cs typeface="Segoe UI" pitchFamily="34" charset="0"/>
                </a:endParaRPr>
              </a:p>
            </p:txBody>
          </p:sp>
          <p:sp>
            <p:nvSpPr>
              <p:cNvPr id="461" name="Freeform 460"/>
              <p:cNvSpPr/>
              <p:nvPr/>
            </p:nvSpPr>
            <p:spPr>
              <a:xfrm>
                <a:off x="2261188" y="4276969"/>
                <a:ext cx="186089" cy="234647"/>
              </a:xfrm>
              <a:custGeom>
                <a:avLst/>
                <a:gdLst>
                  <a:gd name="connsiteX0" fmla="*/ 344092 w 1046618"/>
                  <a:gd name="connsiteY0" fmla="*/ 1043476 h 1318900"/>
                  <a:gd name="connsiteX1" fmla="*/ 304801 w 1046618"/>
                  <a:gd name="connsiteY1" fmla="*/ 1082767 h 1318900"/>
                  <a:gd name="connsiteX2" fmla="*/ 344092 w 1046618"/>
                  <a:gd name="connsiteY2" fmla="*/ 1122058 h 1318900"/>
                  <a:gd name="connsiteX3" fmla="*/ 383383 w 1046618"/>
                  <a:gd name="connsiteY3" fmla="*/ 1082767 h 1318900"/>
                  <a:gd name="connsiteX4" fmla="*/ 344092 w 1046618"/>
                  <a:gd name="connsiteY4" fmla="*/ 1043476 h 1318900"/>
                  <a:gd name="connsiteX5" fmla="*/ 995363 w 1046618"/>
                  <a:gd name="connsiteY5" fmla="*/ 670758 h 1318900"/>
                  <a:gd name="connsiteX6" fmla="*/ 1046124 w 1046618"/>
                  <a:gd name="connsiteY6" fmla="*/ 683449 h 1318900"/>
                  <a:gd name="connsiteX7" fmla="*/ 1042989 w 1046618"/>
                  <a:gd name="connsiteY7" fmla="*/ 1080321 h 1318900"/>
                  <a:gd name="connsiteX8" fmla="*/ 678658 w 1046618"/>
                  <a:gd name="connsiteY8" fmla="*/ 1318444 h 1318900"/>
                  <a:gd name="connsiteX9" fmla="*/ 2382 w 1046618"/>
                  <a:gd name="connsiteY9" fmla="*/ 1256532 h 1318900"/>
                  <a:gd name="connsiteX10" fmla="*/ 1387 w 1046618"/>
                  <a:gd name="connsiteY10" fmla="*/ 786710 h 1318900"/>
                  <a:gd name="connsiteX11" fmla="*/ 45244 w 1046618"/>
                  <a:gd name="connsiteY11" fmla="*/ 763626 h 1318900"/>
                  <a:gd name="connsiteX12" fmla="*/ 688182 w 1046618"/>
                  <a:gd name="connsiteY12" fmla="*/ 813633 h 1318900"/>
                  <a:gd name="connsiteX13" fmla="*/ 995363 w 1046618"/>
                  <a:gd name="connsiteY13" fmla="*/ 670758 h 1318900"/>
                  <a:gd name="connsiteX14" fmla="*/ 995363 w 1046618"/>
                  <a:gd name="connsiteY14" fmla="*/ 450519 h 1318900"/>
                  <a:gd name="connsiteX15" fmla="*/ 1046587 w 1046618"/>
                  <a:gd name="connsiteY15" fmla="*/ 463326 h 1318900"/>
                  <a:gd name="connsiteX16" fmla="*/ 1046370 w 1046618"/>
                  <a:gd name="connsiteY16" fmla="*/ 616911 h 1318900"/>
                  <a:gd name="connsiteX17" fmla="*/ 692944 w 1046618"/>
                  <a:gd name="connsiteY17" fmla="*/ 785058 h 1318900"/>
                  <a:gd name="connsiteX18" fmla="*/ 1263 w 1046618"/>
                  <a:gd name="connsiteY18" fmla="*/ 728298 h 1318900"/>
                  <a:gd name="connsiteX19" fmla="*/ 920 w 1046618"/>
                  <a:gd name="connsiteY19" fmla="*/ 566717 h 1318900"/>
                  <a:gd name="connsiteX20" fmla="*/ 45244 w 1046618"/>
                  <a:gd name="connsiteY20" fmla="*/ 543387 h 1318900"/>
                  <a:gd name="connsiteX21" fmla="*/ 688182 w 1046618"/>
                  <a:gd name="connsiteY21" fmla="*/ 593394 h 1318900"/>
                  <a:gd name="connsiteX22" fmla="*/ 995363 w 1046618"/>
                  <a:gd name="connsiteY22" fmla="*/ 450519 h 1318900"/>
                  <a:gd name="connsiteX23" fmla="*/ 995363 w 1046618"/>
                  <a:gd name="connsiteY23" fmla="*/ 230279 h 1318900"/>
                  <a:gd name="connsiteX24" fmla="*/ 1045788 w 1046618"/>
                  <a:gd name="connsiteY24" fmla="*/ 242886 h 1318900"/>
                  <a:gd name="connsiteX25" fmla="*/ 1046613 w 1046618"/>
                  <a:gd name="connsiteY25" fmla="*/ 396541 h 1318900"/>
                  <a:gd name="connsiteX26" fmla="*/ 692944 w 1046618"/>
                  <a:gd name="connsiteY26" fmla="*/ 564819 h 1318900"/>
                  <a:gd name="connsiteX27" fmla="*/ 796 w 1046618"/>
                  <a:gd name="connsiteY27" fmla="*/ 508009 h 1318900"/>
                  <a:gd name="connsiteX28" fmla="*/ 454 w 1046618"/>
                  <a:gd name="connsiteY28" fmla="*/ 346722 h 1318900"/>
                  <a:gd name="connsiteX29" fmla="*/ 45244 w 1046618"/>
                  <a:gd name="connsiteY29" fmla="*/ 323147 h 1318900"/>
                  <a:gd name="connsiteX30" fmla="*/ 688182 w 1046618"/>
                  <a:gd name="connsiteY30" fmla="*/ 373154 h 1318900"/>
                  <a:gd name="connsiteX31" fmla="*/ 995363 w 1046618"/>
                  <a:gd name="connsiteY31" fmla="*/ 230279 h 1318900"/>
                  <a:gd name="connsiteX32" fmla="*/ 410056 w 1046618"/>
                  <a:gd name="connsiteY32" fmla="*/ 21 h 1318900"/>
                  <a:gd name="connsiteX33" fmla="*/ 1038227 w 1046618"/>
                  <a:gd name="connsiteY33" fmla="*/ 44478 h 1318900"/>
                  <a:gd name="connsiteX34" fmla="*/ 1044933 w 1046618"/>
                  <a:gd name="connsiteY34" fmla="*/ 177204 h 1318900"/>
                  <a:gd name="connsiteX35" fmla="*/ 692944 w 1046618"/>
                  <a:gd name="connsiteY35" fmla="*/ 344579 h 1318900"/>
                  <a:gd name="connsiteX36" fmla="*/ 329 w 1046618"/>
                  <a:gd name="connsiteY36" fmla="*/ 287719 h 1318900"/>
                  <a:gd name="connsiteX37" fmla="*/ 0 w 1046618"/>
                  <a:gd name="connsiteY37" fmla="*/ 132583 h 1318900"/>
                  <a:gd name="connsiteX38" fmla="*/ 354808 w 1046618"/>
                  <a:gd name="connsiteY38" fmla="*/ 1614 h 1318900"/>
                  <a:gd name="connsiteX39" fmla="*/ 410056 w 1046618"/>
                  <a:gd name="connsiteY39" fmla="*/ 21 h 1318900"/>
                  <a:gd name="connsiteX0" fmla="*/ 344092 w 1046618"/>
                  <a:gd name="connsiteY0" fmla="*/ 1043476 h 1319929"/>
                  <a:gd name="connsiteX1" fmla="*/ 304801 w 1046618"/>
                  <a:gd name="connsiteY1" fmla="*/ 1082767 h 1319929"/>
                  <a:gd name="connsiteX2" fmla="*/ 344092 w 1046618"/>
                  <a:gd name="connsiteY2" fmla="*/ 1122058 h 1319929"/>
                  <a:gd name="connsiteX3" fmla="*/ 383383 w 1046618"/>
                  <a:gd name="connsiteY3" fmla="*/ 1082767 h 1319929"/>
                  <a:gd name="connsiteX4" fmla="*/ 344092 w 1046618"/>
                  <a:gd name="connsiteY4" fmla="*/ 1043476 h 1319929"/>
                  <a:gd name="connsiteX5" fmla="*/ 995363 w 1046618"/>
                  <a:gd name="connsiteY5" fmla="*/ 670758 h 1319929"/>
                  <a:gd name="connsiteX6" fmla="*/ 1046124 w 1046618"/>
                  <a:gd name="connsiteY6" fmla="*/ 683449 h 1319929"/>
                  <a:gd name="connsiteX7" fmla="*/ 1042989 w 1046618"/>
                  <a:gd name="connsiteY7" fmla="*/ 1080321 h 1319929"/>
                  <a:gd name="connsiteX8" fmla="*/ 678658 w 1046618"/>
                  <a:gd name="connsiteY8" fmla="*/ 1318444 h 1319929"/>
                  <a:gd name="connsiteX9" fmla="*/ 2382 w 1046618"/>
                  <a:gd name="connsiteY9" fmla="*/ 1256532 h 1319929"/>
                  <a:gd name="connsiteX10" fmla="*/ 1387 w 1046618"/>
                  <a:gd name="connsiteY10" fmla="*/ 786710 h 1319929"/>
                  <a:gd name="connsiteX11" fmla="*/ 45244 w 1046618"/>
                  <a:gd name="connsiteY11" fmla="*/ 763626 h 1319929"/>
                  <a:gd name="connsiteX12" fmla="*/ 688182 w 1046618"/>
                  <a:gd name="connsiteY12" fmla="*/ 813633 h 1319929"/>
                  <a:gd name="connsiteX13" fmla="*/ 995363 w 1046618"/>
                  <a:gd name="connsiteY13" fmla="*/ 670758 h 1319929"/>
                  <a:gd name="connsiteX14" fmla="*/ 995363 w 1046618"/>
                  <a:gd name="connsiteY14" fmla="*/ 450519 h 1319929"/>
                  <a:gd name="connsiteX15" fmla="*/ 1046587 w 1046618"/>
                  <a:gd name="connsiteY15" fmla="*/ 463326 h 1319929"/>
                  <a:gd name="connsiteX16" fmla="*/ 1046370 w 1046618"/>
                  <a:gd name="connsiteY16" fmla="*/ 616911 h 1319929"/>
                  <a:gd name="connsiteX17" fmla="*/ 692944 w 1046618"/>
                  <a:gd name="connsiteY17" fmla="*/ 785058 h 1319929"/>
                  <a:gd name="connsiteX18" fmla="*/ 1263 w 1046618"/>
                  <a:gd name="connsiteY18" fmla="*/ 728298 h 1319929"/>
                  <a:gd name="connsiteX19" fmla="*/ 920 w 1046618"/>
                  <a:gd name="connsiteY19" fmla="*/ 566717 h 1319929"/>
                  <a:gd name="connsiteX20" fmla="*/ 45244 w 1046618"/>
                  <a:gd name="connsiteY20" fmla="*/ 543387 h 1319929"/>
                  <a:gd name="connsiteX21" fmla="*/ 688182 w 1046618"/>
                  <a:gd name="connsiteY21" fmla="*/ 593394 h 1319929"/>
                  <a:gd name="connsiteX22" fmla="*/ 995363 w 1046618"/>
                  <a:gd name="connsiteY22" fmla="*/ 450519 h 1319929"/>
                  <a:gd name="connsiteX23" fmla="*/ 995363 w 1046618"/>
                  <a:gd name="connsiteY23" fmla="*/ 230279 h 1319929"/>
                  <a:gd name="connsiteX24" fmla="*/ 1045788 w 1046618"/>
                  <a:gd name="connsiteY24" fmla="*/ 242886 h 1319929"/>
                  <a:gd name="connsiteX25" fmla="*/ 1046613 w 1046618"/>
                  <a:gd name="connsiteY25" fmla="*/ 396541 h 1319929"/>
                  <a:gd name="connsiteX26" fmla="*/ 692944 w 1046618"/>
                  <a:gd name="connsiteY26" fmla="*/ 564819 h 1319929"/>
                  <a:gd name="connsiteX27" fmla="*/ 796 w 1046618"/>
                  <a:gd name="connsiteY27" fmla="*/ 508009 h 1319929"/>
                  <a:gd name="connsiteX28" fmla="*/ 454 w 1046618"/>
                  <a:gd name="connsiteY28" fmla="*/ 346722 h 1319929"/>
                  <a:gd name="connsiteX29" fmla="*/ 45244 w 1046618"/>
                  <a:gd name="connsiteY29" fmla="*/ 323147 h 1319929"/>
                  <a:gd name="connsiteX30" fmla="*/ 688182 w 1046618"/>
                  <a:gd name="connsiteY30" fmla="*/ 373154 h 1319929"/>
                  <a:gd name="connsiteX31" fmla="*/ 995363 w 1046618"/>
                  <a:gd name="connsiteY31" fmla="*/ 230279 h 1319929"/>
                  <a:gd name="connsiteX32" fmla="*/ 410056 w 1046618"/>
                  <a:gd name="connsiteY32" fmla="*/ 21 h 1319929"/>
                  <a:gd name="connsiteX33" fmla="*/ 1038227 w 1046618"/>
                  <a:gd name="connsiteY33" fmla="*/ 44478 h 1319929"/>
                  <a:gd name="connsiteX34" fmla="*/ 1044933 w 1046618"/>
                  <a:gd name="connsiteY34" fmla="*/ 177204 h 1319929"/>
                  <a:gd name="connsiteX35" fmla="*/ 692944 w 1046618"/>
                  <a:gd name="connsiteY35" fmla="*/ 344579 h 1319929"/>
                  <a:gd name="connsiteX36" fmla="*/ 329 w 1046618"/>
                  <a:gd name="connsiteY36" fmla="*/ 287719 h 1319929"/>
                  <a:gd name="connsiteX37" fmla="*/ 0 w 1046618"/>
                  <a:gd name="connsiteY37" fmla="*/ 132583 h 1319929"/>
                  <a:gd name="connsiteX38" fmla="*/ 354808 w 1046618"/>
                  <a:gd name="connsiteY38" fmla="*/ 1614 h 1319929"/>
                  <a:gd name="connsiteX39" fmla="*/ 410056 w 1046618"/>
                  <a:gd name="connsiteY39" fmla="*/ 21 h 131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46618" h="1319929">
                    <a:moveTo>
                      <a:pt x="344092" y="1043476"/>
                    </a:moveTo>
                    <a:cubicBezTo>
                      <a:pt x="322392" y="1043476"/>
                      <a:pt x="304801" y="1061067"/>
                      <a:pt x="304801" y="1082767"/>
                    </a:cubicBezTo>
                    <a:cubicBezTo>
                      <a:pt x="304801" y="1104467"/>
                      <a:pt x="322392" y="1122058"/>
                      <a:pt x="344092" y="1122058"/>
                    </a:cubicBezTo>
                    <a:cubicBezTo>
                      <a:pt x="365792" y="1122058"/>
                      <a:pt x="383383" y="1104467"/>
                      <a:pt x="383383" y="1082767"/>
                    </a:cubicBezTo>
                    <a:cubicBezTo>
                      <a:pt x="383383" y="1061067"/>
                      <a:pt x="365792" y="1043476"/>
                      <a:pt x="344092" y="1043476"/>
                    </a:cubicBezTo>
                    <a:close/>
                    <a:moveTo>
                      <a:pt x="995363" y="670758"/>
                    </a:moveTo>
                    <a:lnTo>
                      <a:pt x="1046124" y="683449"/>
                    </a:lnTo>
                    <a:cubicBezTo>
                      <a:pt x="1045381" y="848124"/>
                      <a:pt x="1043982" y="1001176"/>
                      <a:pt x="1042989" y="1080321"/>
                    </a:cubicBezTo>
                    <a:cubicBezTo>
                      <a:pt x="861618" y="1230340"/>
                      <a:pt x="745332" y="1308920"/>
                      <a:pt x="678658" y="1318444"/>
                    </a:cubicBezTo>
                    <a:cubicBezTo>
                      <a:pt x="611984" y="1327968"/>
                      <a:pt x="230982" y="1289870"/>
                      <a:pt x="2382" y="1256532"/>
                    </a:cubicBezTo>
                    <a:cubicBezTo>
                      <a:pt x="2050" y="1099925"/>
                      <a:pt x="1719" y="943317"/>
                      <a:pt x="1387" y="786710"/>
                    </a:cubicBezTo>
                    <a:lnTo>
                      <a:pt x="45244" y="763626"/>
                    </a:lnTo>
                    <a:cubicBezTo>
                      <a:pt x="161131" y="768785"/>
                      <a:pt x="634605" y="824348"/>
                      <a:pt x="688182" y="813633"/>
                    </a:cubicBezTo>
                    <a:cubicBezTo>
                      <a:pt x="741759" y="802918"/>
                      <a:pt x="937419" y="692983"/>
                      <a:pt x="995363" y="670758"/>
                    </a:cubicBezTo>
                    <a:close/>
                    <a:moveTo>
                      <a:pt x="995363" y="450519"/>
                    </a:moveTo>
                    <a:lnTo>
                      <a:pt x="1046587" y="463326"/>
                    </a:lnTo>
                    <a:cubicBezTo>
                      <a:pt x="1046677" y="513611"/>
                      <a:pt x="1046561" y="565418"/>
                      <a:pt x="1046370" y="616911"/>
                    </a:cubicBezTo>
                    <a:cubicBezTo>
                      <a:pt x="979591" y="652948"/>
                      <a:pt x="757089" y="771231"/>
                      <a:pt x="692944" y="785058"/>
                    </a:cubicBezTo>
                    <a:cubicBezTo>
                      <a:pt x="627350" y="799198"/>
                      <a:pt x="121727" y="741037"/>
                      <a:pt x="1263" y="728298"/>
                    </a:cubicBezTo>
                    <a:cubicBezTo>
                      <a:pt x="1149" y="674438"/>
                      <a:pt x="1034" y="620577"/>
                      <a:pt x="920" y="566717"/>
                    </a:cubicBezTo>
                    <a:lnTo>
                      <a:pt x="45244" y="543387"/>
                    </a:lnTo>
                    <a:cubicBezTo>
                      <a:pt x="161131" y="548546"/>
                      <a:pt x="634605" y="604109"/>
                      <a:pt x="688182" y="593394"/>
                    </a:cubicBezTo>
                    <a:cubicBezTo>
                      <a:pt x="741759" y="582679"/>
                      <a:pt x="937419" y="472744"/>
                      <a:pt x="995363" y="450519"/>
                    </a:cubicBezTo>
                    <a:close/>
                    <a:moveTo>
                      <a:pt x="995363" y="230279"/>
                    </a:moveTo>
                    <a:lnTo>
                      <a:pt x="1045788" y="242886"/>
                    </a:lnTo>
                    <a:cubicBezTo>
                      <a:pt x="1046268" y="289278"/>
                      <a:pt x="1046518" y="341394"/>
                      <a:pt x="1046613" y="396541"/>
                    </a:cubicBezTo>
                    <a:cubicBezTo>
                      <a:pt x="980134" y="432420"/>
                      <a:pt x="757168" y="550975"/>
                      <a:pt x="692944" y="564819"/>
                    </a:cubicBezTo>
                    <a:cubicBezTo>
                      <a:pt x="627265" y="578977"/>
                      <a:pt x="120414" y="520647"/>
                      <a:pt x="796" y="508009"/>
                    </a:cubicBezTo>
                    <a:lnTo>
                      <a:pt x="454" y="346722"/>
                    </a:lnTo>
                    <a:lnTo>
                      <a:pt x="45244" y="323147"/>
                    </a:lnTo>
                    <a:cubicBezTo>
                      <a:pt x="161131" y="328306"/>
                      <a:pt x="634605" y="383869"/>
                      <a:pt x="688182" y="373154"/>
                    </a:cubicBezTo>
                    <a:cubicBezTo>
                      <a:pt x="741759" y="362439"/>
                      <a:pt x="937419" y="252504"/>
                      <a:pt x="995363" y="230279"/>
                    </a:cubicBezTo>
                    <a:close/>
                    <a:moveTo>
                      <a:pt x="410056" y="21"/>
                    </a:moveTo>
                    <a:cubicBezTo>
                      <a:pt x="582528" y="938"/>
                      <a:pt x="1026420" y="31976"/>
                      <a:pt x="1038227" y="44478"/>
                    </a:cubicBezTo>
                    <a:cubicBezTo>
                      <a:pt x="1041544" y="47990"/>
                      <a:pt x="1043686" y="98988"/>
                      <a:pt x="1044933" y="177204"/>
                    </a:cubicBezTo>
                    <a:cubicBezTo>
                      <a:pt x="976462" y="214131"/>
                      <a:pt x="756637" y="330849"/>
                      <a:pt x="692944" y="344579"/>
                    </a:cubicBezTo>
                    <a:cubicBezTo>
                      <a:pt x="627179" y="358755"/>
                      <a:pt x="119089" y="300254"/>
                      <a:pt x="329" y="287719"/>
                    </a:cubicBezTo>
                    <a:cubicBezTo>
                      <a:pt x="741" y="236006"/>
                      <a:pt x="439" y="184295"/>
                      <a:pt x="0" y="132583"/>
                    </a:cubicBezTo>
                    <a:cubicBezTo>
                      <a:pt x="186531" y="59954"/>
                      <a:pt x="262733" y="11536"/>
                      <a:pt x="354808" y="1614"/>
                    </a:cubicBezTo>
                    <a:cubicBezTo>
                      <a:pt x="366318" y="374"/>
                      <a:pt x="385417" y="-110"/>
                      <a:pt x="410056" y="2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19" fontAlgn="base"/>
                <a:endParaRPr lang="en-US" kern="0" dirty="0" err="1">
                  <a:solidFill>
                    <a:srgbClr val="505050"/>
                  </a:solidFill>
                  <a:ea typeface="Segoe UI" pitchFamily="34" charset="0"/>
                  <a:cs typeface="Segoe UI" pitchFamily="34" charset="0"/>
                </a:endParaRPr>
              </a:p>
            </p:txBody>
          </p:sp>
        </p:grpSp>
        <p:grpSp>
          <p:nvGrpSpPr>
            <p:cNvPr id="398" name="Group 397"/>
            <p:cNvGrpSpPr/>
            <p:nvPr/>
          </p:nvGrpSpPr>
          <p:grpSpPr>
            <a:xfrm>
              <a:off x="11493895" y="4062613"/>
              <a:ext cx="298594" cy="269367"/>
              <a:chOff x="1302898" y="1640683"/>
              <a:chExt cx="1201027" cy="1083468"/>
            </a:xfrm>
          </p:grpSpPr>
          <p:sp>
            <p:nvSpPr>
              <p:cNvPr id="455" name="Freeform 45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4"/>
              </a:solidFill>
              <a:ln w="9525" cap="flat" cmpd="sng" algn="ctr">
                <a:noFill/>
                <a:prstDash val="solid"/>
              </a:ln>
              <a:effectLst/>
            </p:spPr>
            <p:txBody>
              <a:bodyPr vert="horz" wrap="square" lIns="91422" tIns="45711" rIns="91422" bIns="45711" numCol="1" rtlCol="0" anchor="ctr" anchorCtr="0" compatLnSpc="1">
                <a:prstTxWarp prst="textNoShape">
                  <a:avLst/>
                </a:prstTxWarp>
              </a:bodyPr>
              <a:lstStyle/>
              <a:p>
                <a:pPr algn="ctr" defTabSz="914019" fontAlgn="base">
                  <a:defRPr/>
                </a:pPr>
                <a:endParaRPr lang="en-US" sz="2200" kern="0" dirty="0">
                  <a:solidFill>
                    <a:srgbClr val="505050"/>
                  </a:solidFill>
                </a:endParaRPr>
              </a:p>
            </p:txBody>
          </p:sp>
          <p:sp>
            <p:nvSpPr>
              <p:cNvPr id="456" name="Freeform 455"/>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4"/>
              </a:solidFill>
              <a:ln w="9525" cap="flat" cmpd="sng" algn="ctr">
                <a:noFill/>
                <a:prstDash val="solid"/>
              </a:ln>
              <a:effectLst/>
            </p:spPr>
            <p:txBody>
              <a:bodyPr vert="horz" wrap="square" lIns="91422" tIns="45711" rIns="91422" bIns="45711" numCol="1" rtlCol="0" anchor="ctr" anchorCtr="0" compatLnSpc="1">
                <a:prstTxWarp prst="textNoShape">
                  <a:avLst/>
                </a:prstTxWarp>
              </a:bodyPr>
              <a:lstStyle/>
              <a:p>
                <a:pPr algn="ctr" defTabSz="914019" fontAlgn="base">
                  <a:defRPr/>
                </a:pPr>
                <a:endParaRPr lang="en-US" sz="2200" kern="0" dirty="0">
                  <a:solidFill>
                    <a:srgbClr val="505050"/>
                  </a:solidFill>
                </a:endParaRPr>
              </a:p>
            </p:txBody>
          </p:sp>
          <p:sp>
            <p:nvSpPr>
              <p:cNvPr id="457" name="Freeform 456"/>
              <p:cNvSpPr/>
              <p:nvPr/>
            </p:nvSpPr>
            <p:spPr>
              <a:xfrm>
                <a:off x="1927971" y="1866901"/>
                <a:ext cx="377517" cy="607695"/>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4"/>
              </a:solidFill>
              <a:ln w="9525" cap="flat" cmpd="sng" algn="ctr">
                <a:noFill/>
                <a:prstDash val="solid"/>
              </a:ln>
              <a:effectLst/>
            </p:spPr>
            <p:txBody>
              <a:bodyPr vert="horz" wrap="square" lIns="91422" tIns="45711" rIns="91422" bIns="45711" numCol="1" rtlCol="0" anchor="ctr" anchorCtr="0" compatLnSpc="1">
                <a:prstTxWarp prst="textNoShape">
                  <a:avLst/>
                </a:prstTxWarp>
              </a:bodyPr>
              <a:lstStyle/>
              <a:p>
                <a:pPr algn="ctr" defTabSz="914019" fontAlgn="base">
                  <a:defRPr/>
                </a:pPr>
                <a:endParaRPr lang="en-US" sz="2200" kern="0" dirty="0">
                  <a:solidFill>
                    <a:srgbClr val="505050"/>
                  </a:solidFill>
                </a:endParaRPr>
              </a:p>
            </p:txBody>
          </p:sp>
          <p:sp>
            <p:nvSpPr>
              <p:cNvPr id="458" name="Freeform 457"/>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4"/>
              </a:solidFill>
              <a:ln w="9525" cap="flat" cmpd="sng" algn="ctr">
                <a:noFill/>
                <a:prstDash val="solid"/>
              </a:ln>
              <a:effectLst/>
            </p:spPr>
            <p:txBody>
              <a:bodyPr vert="horz" wrap="square" lIns="91422" tIns="45711" rIns="91422" bIns="45711" numCol="1" rtlCol="0" anchor="ctr" anchorCtr="0" compatLnSpc="1">
                <a:prstTxWarp prst="textNoShape">
                  <a:avLst/>
                </a:prstTxWarp>
              </a:bodyPr>
              <a:lstStyle/>
              <a:p>
                <a:pPr algn="ctr" defTabSz="914019" fontAlgn="base">
                  <a:defRPr/>
                </a:pPr>
                <a:endParaRPr lang="en-US" sz="2200" kern="0" dirty="0">
                  <a:solidFill>
                    <a:srgbClr val="505050"/>
                  </a:solidFill>
                </a:endParaRPr>
              </a:p>
            </p:txBody>
          </p:sp>
          <p:sp>
            <p:nvSpPr>
              <p:cNvPr id="459" name="Freeform 458"/>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952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19" fontAlgn="base"/>
                <a:endParaRPr lang="en-US" kern="0" dirty="0" err="1">
                  <a:solidFill>
                    <a:srgbClr val="505050"/>
                  </a:solidFill>
                  <a:ea typeface="Segoe UI" pitchFamily="34" charset="0"/>
                  <a:cs typeface="Segoe UI" pitchFamily="34" charset="0"/>
                </a:endParaRPr>
              </a:p>
            </p:txBody>
          </p:sp>
        </p:grpSp>
        <p:sp>
          <p:nvSpPr>
            <p:cNvPr id="399" name="Freeform 398"/>
            <p:cNvSpPr/>
            <p:nvPr/>
          </p:nvSpPr>
          <p:spPr bwMode="auto">
            <a:xfrm>
              <a:off x="11528822" y="5231584"/>
              <a:ext cx="263667" cy="288771"/>
            </a:xfrm>
            <a:custGeom>
              <a:avLst/>
              <a:gdLst/>
              <a:ahLst/>
              <a:cxnLst/>
              <a:rect l="l" t="t" r="r" b="b"/>
              <a:pathLst>
                <a:path w="3677434" h="4027562">
                  <a:moveTo>
                    <a:pt x="1307256" y="0"/>
                  </a:moveTo>
                  <a:cubicBezTo>
                    <a:pt x="1428137" y="0"/>
                    <a:pt x="1526130" y="97993"/>
                    <a:pt x="1526130" y="218873"/>
                  </a:cubicBezTo>
                  <a:cubicBezTo>
                    <a:pt x="1526130" y="298305"/>
                    <a:pt x="1483817" y="367853"/>
                    <a:pt x="1420097" y="405541"/>
                  </a:cubicBezTo>
                  <a:cubicBezTo>
                    <a:pt x="1470746" y="413433"/>
                    <a:pt x="1540121" y="471213"/>
                    <a:pt x="1570688" y="508608"/>
                  </a:cubicBezTo>
                  <a:cubicBezTo>
                    <a:pt x="1601255" y="546004"/>
                    <a:pt x="1676414" y="769295"/>
                    <a:pt x="1595382" y="898190"/>
                  </a:cubicBezTo>
                  <a:cubicBezTo>
                    <a:pt x="1569427" y="927511"/>
                    <a:pt x="1531476" y="948430"/>
                    <a:pt x="1486507" y="960736"/>
                  </a:cubicBezTo>
                  <a:lnTo>
                    <a:pt x="1686382" y="1509889"/>
                  </a:lnTo>
                  <a:cubicBezTo>
                    <a:pt x="1721877" y="1477078"/>
                    <a:pt x="1769625" y="1458958"/>
                    <a:pt x="1821606" y="1458958"/>
                  </a:cubicBezTo>
                  <a:cubicBezTo>
                    <a:pt x="1890015" y="1458958"/>
                    <a:pt x="1951094" y="1490342"/>
                    <a:pt x="1988794" y="1541486"/>
                  </a:cubicBezTo>
                  <a:lnTo>
                    <a:pt x="2357185" y="785953"/>
                  </a:lnTo>
                  <a:cubicBezTo>
                    <a:pt x="2347819" y="781476"/>
                    <a:pt x="2339796" y="776069"/>
                    <a:pt x="2333171" y="770249"/>
                  </a:cubicBezTo>
                  <a:cubicBezTo>
                    <a:pt x="2327893" y="741515"/>
                    <a:pt x="2327893" y="735651"/>
                    <a:pt x="2326134" y="710436"/>
                  </a:cubicBezTo>
                  <a:lnTo>
                    <a:pt x="2301505" y="750898"/>
                  </a:lnTo>
                  <a:cubicBezTo>
                    <a:pt x="2284468" y="737268"/>
                    <a:pt x="2302080" y="550388"/>
                    <a:pt x="2421625" y="511960"/>
                  </a:cubicBezTo>
                  <a:cubicBezTo>
                    <a:pt x="2392358" y="491353"/>
                    <a:pt x="2373376" y="457265"/>
                    <a:pt x="2373376" y="418744"/>
                  </a:cubicBezTo>
                  <a:cubicBezTo>
                    <a:pt x="2373376" y="355372"/>
                    <a:pt x="2424749" y="303999"/>
                    <a:pt x="2488121" y="303999"/>
                  </a:cubicBezTo>
                  <a:cubicBezTo>
                    <a:pt x="2551493" y="303999"/>
                    <a:pt x="2602866" y="355372"/>
                    <a:pt x="2602866" y="418744"/>
                  </a:cubicBezTo>
                  <a:cubicBezTo>
                    <a:pt x="2602866" y="460386"/>
                    <a:pt x="2580684" y="496847"/>
                    <a:pt x="2547279" y="516605"/>
                  </a:cubicBezTo>
                  <a:cubicBezTo>
                    <a:pt x="2573831" y="520742"/>
                    <a:pt x="2610201" y="551034"/>
                    <a:pt x="2626226" y="570638"/>
                  </a:cubicBezTo>
                  <a:cubicBezTo>
                    <a:pt x="2642251" y="590243"/>
                    <a:pt x="2681653" y="707304"/>
                    <a:pt x="2639172" y="774878"/>
                  </a:cubicBezTo>
                  <a:cubicBezTo>
                    <a:pt x="2602273" y="816562"/>
                    <a:pt x="2519130" y="825854"/>
                    <a:pt x="2446400" y="811622"/>
                  </a:cubicBezTo>
                  <a:lnTo>
                    <a:pt x="2037664" y="1649898"/>
                  </a:lnTo>
                  <a:cubicBezTo>
                    <a:pt x="2039873" y="1658955"/>
                    <a:pt x="2040480" y="1668322"/>
                    <a:pt x="2040480" y="1677831"/>
                  </a:cubicBezTo>
                  <a:cubicBezTo>
                    <a:pt x="2040480" y="1757263"/>
                    <a:pt x="1998167" y="1826812"/>
                    <a:pt x="1934447" y="1864499"/>
                  </a:cubicBezTo>
                  <a:cubicBezTo>
                    <a:pt x="1963809" y="1869074"/>
                    <a:pt x="1999464" y="1890415"/>
                    <a:pt x="2029802" y="1915337"/>
                  </a:cubicBezTo>
                  <a:lnTo>
                    <a:pt x="3039149" y="1547964"/>
                  </a:lnTo>
                  <a:cubicBezTo>
                    <a:pt x="3075547" y="1467519"/>
                    <a:pt x="3135455" y="1393688"/>
                    <a:pt x="3226059" y="1364564"/>
                  </a:cubicBezTo>
                  <a:cubicBezTo>
                    <a:pt x="3170234" y="1325256"/>
                    <a:pt x="3134025" y="1260234"/>
                    <a:pt x="3134025" y="1186755"/>
                  </a:cubicBezTo>
                  <a:cubicBezTo>
                    <a:pt x="3134025" y="1065875"/>
                    <a:pt x="3232018" y="967882"/>
                    <a:pt x="3352899" y="967882"/>
                  </a:cubicBezTo>
                  <a:cubicBezTo>
                    <a:pt x="3473780" y="967882"/>
                    <a:pt x="3571773" y="1065875"/>
                    <a:pt x="3571773" y="1186755"/>
                  </a:cubicBezTo>
                  <a:cubicBezTo>
                    <a:pt x="3571773" y="1266186"/>
                    <a:pt x="3529461" y="1335735"/>
                    <a:pt x="3465740" y="1373423"/>
                  </a:cubicBezTo>
                  <a:cubicBezTo>
                    <a:pt x="3516389" y="1381315"/>
                    <a:pt x="3585764" y="1439095"/>
                    <a:pt x="3616331" y="1476491"/>
                  </a:cubicBezTo>
                  <a:cubicBezTo>
                    <a:pt x="3646898" y="1513886"/>
                    <a:pt x="3722057" y="1737178"/>
                    <a:pt x="3641025" y="1866073"/>
                  </a:cubicBezTo>
                  <a:cubicBezTo>
                    <a:pt x="3525999" y="1996014"/>
                    <a:pt x="3175389" y="1960935"/>
                    <a:pt x="3057335" y="1857244"/>
                  </a:cubicBezTo>
                  <a:cubicBezTo>
                    <a:pt x="3047268" y="1802435"/>
                    <a:pt x="3047268" y="1791249"/>
                    <a:pt x="3043912" y="1743152"/>
                  </a:cubicBezTo>
                  <a:lnTo>
                    <a:pt x="2996933" y="1820331"/>
                  </a:lnTo>
                  <a:cubicBezTo>
                    <a:pt x="2983319" y="1809439"/>
                    <a:pt x="2981304" y="1740547"/>
                    <a:pt x="3001382" y="1659019"/>
                  </a:cubicBezTo>
                  <a:lnTo>
                    <a:pt x="2097220" y="1988107"/>
                  </a:lnTo>
                  <a:cubicBezTo>
                    <a:pt x="2113092" y="2019983"/>
                    <a:pt x="2132508" y="2077946"/>
                    <a:pt x="2140369" y="2142389"/>
                  </a:cubicBezTo>
                  <a:lnTo>
                    <a:pt x="3176712" y="2625643"/>
                  </a:lnTo>
                  <a:cubicBezTo>
                    <a:pt x="3181516" y="2621308"/>
                    <a:pt x="3187367" y="2618952"/>
                    <a:pt x="3193485" y="2616986"/>
                  </a:cubicBezTo>
                  <a:cubicBezTo>
                    <a:pt x="3164218" y="2596379"/>
                    <a:pt x="3145236" y="2562291"/>
                    <a:pt x="3145236" y="2523769"/>
                  </a:cubicBezTo>
                  <a:cubicBezTo>
                    <a:pt x="3145236" y="2460397"/>
                    <a:pt x="3196609" y="2409024"/>
                    <a:pt x="3259981" y="2409024"/>
                  </a:cubicBezTo>
                  <a:cubicBezTo>
                    <a:pt x="3323353" y="2409024"/>
                    <a:pt x="3374726" y="2460397"/>
                    <a:pt x="3374726" y="2523769"/>
                  </a:cubicBezTo>
                  <a:cubicBezTo>
                    <a:pt x="3374726" y="2565411"/>
                    <a:pt x="3352544" y="2601873"/>
                    <a:pt x="3319139" y="2621630"/>
                  </a:cubicBezTo>
                  <a:cubicBezTo>
                    <a:pt x="3345691" y="2625768"/>
                    <a:pt x="3382061" y="2656059"/>
                    <a:pt x="3398086" y="2675664"/>
                  </a:cubicBezTo>
                  <a:cubicBezTo>
                    <a:pt x="3414111" y="2695268"/>
                    <a:pt x="3453513" y="2812330"/>
                    <a:pt x="3411032" y="2879903"/>
                  </a:cubicBezTo>
                  <a:cubicBezTo>
                    <a:pt x="3350729" y="2948025"/>
                    <a:pt x="3166921" y="2929635"/>
                    <a:pt x="3105031" y="2875274"/>
                  </a:cubicBezTo>
                  <a:cubicBezTo>
                    <a:pt x="3099753" y="2846541"/>
                    <a:pt x="3099753" y="2840677"/>
                    <a:pt x="3097994" y="2815461"/>
                  </a:cubicBezTo>
                  <a:lnTo>
                    <a:pt x="3073365" y="2855923"/>
                  </a:lnTo>
                  <a:cubicBezTo>
                    <a:pt x="3062017" y="2846844"/>
                    <a:pt x="3066042" y="2760895"/>
                    <a:pt x="3106153" y="2693634"/>
                  </a:cubicBezTo>
                  <a:lnTo>
                    <a:pt x="2143762" y="2244864"/>
                  </a:lnTo>
                  <a:cubicBezTo>
                    <a:pt x="2140875" y="2285376"/>
                    <a:pt x="2130368" y="2324323"/>
                    <a:pt x="2109732" y="2357149"/>
                  </a:cubicBezTo>
                  <a:cubicBezTo>
                    <a:pt x="2084064" y="2386144"/>
                    <a:pt x="2046666" y="2406923"/>
                    <a:pt x="2002299" y="2419140"/>
                  </a:cubicBezTo>
                  <a:lnTo>
                    <a:pt x="2228511" y="3076107"/>
                  </a:lnTo>
                  <a:cubicBezTo>
                    <a:pt x="2258487" y="3055505"/>
                    <a:pt x="2294927" y="3045410"/>
                    <a:pt x="2333724" y="3045410"/>
                  </a:cubicBezTo>
                  <a:cubicBezTo>
                    <a:pt x="2454605" y="3045410"/>
                    <a:pt x="2552598" y="3143403"/>
                    <a:pt x="2552598" y="3264283"/>
                  </a:cubicBezTo>
                  <a:cubicBezTo>
                    <a:pt x="2552598" y="3343715"/>
                    <a:pt x="2510286" y="3413264"/>
                    <a:pt x="2446565" y="3450951"/>
                  </a:cubicBezTo>
                  <a:cubicBezTo>
                    <a:pt x="2497214" y="3458843"/>
                    <a:pt x="2566589" y="3516624"/>
                    <a:pt x="2597156" y="3554019"/>
                  </a:cubicBezTo>
                  <a:cubicBezTo>
                    <a:pt x="2627723" y="3591414"/>
                    <a:pt x="2702882" y="3814706"/>
                    <a:pt x="2621850" y="3943601"/>
                  </a:cubicBezTo>
                  <a:cubicBezTo>
                    <a:pt x="2506824" y="4073542"/>
                    <a:pt x="2156214" y="4038463"/>
                    <a:pt x="2038160" y="3934772"/>
                  </a:cubicBezTo>
                  <a:cubicBezTo>
                    <a:pt x="2028093" y="3879963"/>
                    <a:pt x="2028093" y="3868777"/>
                    <a:pt x="2024737" y="3820680"/>
                  </a:cubicBezTo>
                  <a:lnTo>
                    <a:pt x="1977758" y="3897859"/>
                  </a:lnTo>
                  <a:cubicBezTo>
                    <a:pt x="1945260" y="3871861"/>
                    <a:pt x="1978856" y="3515391"/>
                    <a:pt x="2206884" y="3442092"/>
                  </a:cubicBezTo>
                  <a:cubicBezTo>
                    <a:pt x="2151059" y="3402784"/>
                    <a:pt x="2114850" y="3337762"/>
                    <a:pt x="2114850" y="3264283"/>
                  </a:cubicBezTo>
                  <a:cubicBezTo>
                    <a:pt x="2114850" y="3219103"/>
                    <a:pt x="2128539" y="3177121"/>
                    <a:pt x="2155358" y="3144519"/>
                  </a:cubicBezTo>
                  <a:lnTo>
                    <a:pt x="1911990" y="2437728"/>
                  </a:lnTo>
                  <a:cubicBezTo>
                    <a:pt x="1834923" y="2445596"/>
                    <a:pt x="1750253" y="2438049"/>
                    <a:pt x="1677214" y="2417818"/>
                  </a:cubicBezTo>
                  <a:lnTo>
                    <a:pt x="1247518" y="3339303"/>
                  </a:lnTo>
                  <a:cubicBezTo>
                    <a:pt x="1247633" y="3339492"/>
                    <a:pt x="1247633" y="3339682"/>
                    <a:pt x="1247633" y="3339872"/>
                  </a:cubicBezTo>
                  <a:cubicBezTo>
                    <a:pt x="1247633" y="3381514"/>
                    <a:pt x="1225451" y="3417976"/>
                    <a:pt x="1192045" y="3437733"/>
                  </a:cubicBezTo>
                  <a:cubicBezTo>
                    <a:pt x="1218598" y="3441871"/>
                    <a:pt x="1254968" y="3472162"/>
                    <a:pt x="1270993" y="3491767"/>
                  </a:cubicBezTo>
                  <a:cubicBezTo>
                    <a:pt x="1287018" y="3511371"/>
                    <a:pt x="1326420" y="3628433"/>
                    <a:pt x="1283939" y="3696006"/>
                  </a:cubicBezTo>
                  <a:cubicBezTo>
                    <a:pt x="1223636" y="3764128"/>
                    <a:pt x="1039828" y="3745738"/>
                    <a:pt x="977938" y="3691377"/>
                  </a:cubicBezTo>
                  <a:cubicBezTo>
                    <a:pt x="972660" y="3662644"/>
                    <a:pt x="972660" y="3656780"/>
                    <a:pt x="970901" y="3631564"/>
                  </a:cubicBezTo>
                  <a:lnTo>
                    <a:pt x="946272" y="3672026"/>
                  </a:lnTo>
                  <a:cubicBezTo>
                    <a:pt x="929235" y="3658396"/>
                    <a:pt x="946847" y="3471516"/>
                    <a:pt x="1066392" y="3433089"/>
                  </a:cubicBezTo>
                  <a:cubicBezTo>
                    <a:pt x="1037125" y="3412482"/>
                    <a:pt x="1018143" y="3378394"/>
                    <a:pt x="1018143" y="3339872"/>
                  </a:cubicBezTo>
                  <a:cubicBezTo>
                    <a:pt x="1018143" y="3276500"/>
                    <a:pt x="1069516" y="3225127"/>
                    <a:pt x="1132888" y="3225127"/>
                  </a:cubicBezTo>
                  <a:cubicBezTo>
                    <a:pt x="1154663" y="3225127"/>
                    <a:pt x="1175022" y="3231193"/>
                    <a:pt x="1191330" y="3243434"/>
                  </a:cubicBezTo>
                  <a:lnTo>
                    <a:pt x="1590177" y="2388104"/>
                  </a:lnTo>
                  <a:cubicBezTo>
                    <a:pt x="1564796" y="2376718"/>
                    <a:pt x="1543016" y="2363228"/>
                    <a:pt x="1526042" y="2348320"/>
                  </a:cubicBezTo>
                  <a:cubicBezTo>
                    <a:pt x="1515975" y="2293511"/>
                    <a:pt x="1515975" y="2282325"/>
                    <a:pt x="1512619" y="2234228"/>
                  </a:cubicBezTo>
                  <a:lnTo>
                    <a:pt x="1465640" y="2311407"/>
                  </a:lnTo>
                  <a:cubicBezTo>
                    <a:pt x="1455236" y="2303084"/>
                    <a:pt x="1451606" y="2260892"/>
                    <a:pt x="1459554" y="2205065"/>
                  </a:cubicBezTo>
                  <a:lnTo>
                    <a:pt x="580991" y="2524836"/>
                  </a:lnTo>
                  <a:cubicBezTo>
                    <a:pt x="601118" y="2540510"/>
                    <a:pt x="618332" y="2557660"/>
                    <a:pt x="629945" y="2571867"/>
                  </a:cubicBezTo>
                  <a:cubicBezTo>
                    <a:pt x="660512" y="2609262"/>
                    <a:pt x="735671" y="2832554"/>
                    <a:pt x="654639" y="2961449"/>
                  </a:cubicBezTo>
                  <a:cubicBezTo>
                    <a:pt x="539612" y="3091390"/>
                    <a:pt x="189003" y="3056311"/>
                    <a:pt x="70949" y="2952620"/>
                  </a:cubicBezTo>
                  <a:cubicBezTo>
                    <a:pt x="60882" y="2897811"/>
                    <a:pt x="60882" y="2886625"/>
                    <a:pt x="57526" y="2838528"/>
                  </a:cubicBezTo>
                  <a:lnTo>
                    <a:pt x="10547" y="2915707"/>
                  </a:lnTo>
                  <a:cubicBezTo>
                    <a:pt x="-21951" y="2889709"/>
                    <a:pt x="11644" y="2533239"/>
                    <a:pt x="239673" y="2459940"/>
                  </a:cubicBezTo>
                  <a:cubicBezTo>
                    <a:pt x="183847" y="2420632"/>
                    <a:pt x="147639" y="2355610"/>
                    <a:pt x="147639" y="2282131"/>
                  </a:cubicBezTo>
                  <a:cubicBezTo>
                    <a:pt x="147639" y="2161251"/>
                    <a:pt x="245632" y="2063258"/>
                    <a:pt x="366513" y="2063258"/>
                  </a:cubicBezTo>
                  <a:cubicBezTo>
                    <a:pt x="487394" y="2063258"/>
                    <a:pt x="585387" y="2161251"/>
                    <a:pt x="585387" y="2282131"/>
                  </a:cubicBezTo>
                  <a:cubicBezTo>
                    <a:pt x="585387" y="2356899"/>
                    <a:pt x="547897" y="2422911"/>
                    <a:pt x="489636" y="2460778"/>
                  </a:cubicBezTo>
                  <a:lnTo>
                    <a:pt x="1486575" y="2097922"/>
                  </a:lnTo>
                  <a:cubicBezTo>
                    <a:pt x="1500979" y="2046319"/>
                    <a:pt x="1526135" y="1994380"/>
                    <a:pt x="1561529" y="1950844"/>
                  </a:cubicBezTo>
                  <a:lnTo>
                    <a:pt x="494780" y="1453411"/>
                  </a:lnTo>
                  <a:cubicBezTo>
                    <a:pt x="426122" y="1509356"/>
                    <a:pt x="259835" y="1490058"/>
                    <a:pt x="201577" y="1438887"/>
                  </a:cubicBezTo>
                  <a:cubicBezTo>
                    <a:pt x="196299" y="1410153"/>
                    <a:pt x="196299" y="1404289"/>
                    <a:pt x="194540" y="1379074"/>
                  </a:cubicBezTo>
                  <a:lnTo>
                    <a:pt x="169911" y="1419536"/>
                  </a:lnTo>
                  <a:cubicBezTo>
                    <a:pt x="152874" y="1405906"/>
                    <a:pt x="170486" y="1219026"/>
                    <a:pt x="290031" y="1180598"/>
                  </a:cubicBezTo>
                  <a:cubicBezTo>
                    <a:pt x="260764" y="1159991"/>
                    <a:pt x="241782" y="1125903"/>
                    <a:pt x="241782" y="1087382"/>
                  </a:cubicBezTo>
                  <a:cubicBezTo>
                    <a:pt x="241782" y="1024010"/>
                    <a:pt x="293155" y="972637"/>
                    <a:pt x="356527" y="972637"/>
                  </a:cubicBezTo>
                  <a:cubicBezTo>
                    <a:pt x="419899" y="972637"/>
                    <a:pt x="471272" y="1024010"/>
                    <a:pt x="471272" y="1087382"/>
                  </a:cubicBezTo>
                  <a:cubicBezTo>
                    <a:pt x="471272" y="1129024"/>
                    <a:pt x="449090" y="1165485"/>
                    <a:pt x="415684" y="1185243"/>
                  </a:cubicBezTo>
                  <a:cubicBezTo>
                    <a:pt x="442237" y="1189380"/>
                    <a:pt x="478607" y="1219672"/>
                    <a:pt x="494632" y="1239276"/>
                  </a:cubicBezTo>
                  <a:cubicBezTo>
                    <a:pt x="505422" y="1252476"/>
                    <a:pt x="526809" y="1309858"/>
                    <a:pt x="524901" y="1366563"/>
                  </a:cubicBezTo>
                  <a:lnTo>
                    <a:pt x="1637318" y="1885292"/>
                  </a:lnTo>
                  <a:cubicBezTo>
                    <a:pt x="1653909" y="1871782"/>
                    <a:pt x="1673492" y="1862479"/>
                    <a:pt x="1694766" y="1855640"/>
                  </a:cubicBezTo>
                  <a:cubicBezTo>
                    <a:pt x="1638941" y="1816332"/>
                    <a:pt x="1602732" y="1751310"/>
                    <a:pt x="1602732" y="1677831"/>
                  </a:cubicBezTo>
                  <a:cubicBezTo>
                    <a:pt x="1602732" y="1648017"/>
                    <a:pt x="1608693" y="1619595"/>
                    <a:pt x="1619591" y="1593735"/>
                  </a:cubicBezTo>
                  <a:lnTo>
                    <a:pt x="1395870" y="979067"/>
                  </a:lnTo>
                  <a:cubicBezTo>
                    <a:pt x="1253715" y="993002"/>
                    <a:pt x="1086283" y="954878"/>
                    <a:pt x="1011692" y="889361"/>
                  </a:cubicBezTo>
                  <a:cubicBezTo>
                    <a:pt x="1001625" y="834552"/>
                    <a:pt x="1001625" y="823367"/>
                    <a:pt x="998269" y="775269"/>
                  </a:cubicBezTo>
                  <a:lnTo>
                    <a:pt x="951290" y="852449"/>
                  </a:lnTo>
                  <a:cubicBezTo>
                    <a:pt x="918792" y="826451"/>
                    <a:pt x="952387" y="469981"/>
                    <a:pt x="1180416" y="396682"/>
                  </a:cubicBezTo>
                  <a:cubicBezTo>
                    <a:pt x="1124590" y="357374"/>
                    <a:pt x="1088382" y="292352"/>
                    <a:pt x="1088382" y="218873"/>
                  </a:cubicBezTo>
                  <a:cubicBezTo>
                    <a:pt x="1088382" y="97993"/>
                    <a:pt x="1186375" y="0"/>
                    <a:pt x="130725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4019" fontAlgn="base"/>
              <a:endParaRPr lang="en-US" kern="0" dirty="0" err="1">
                <a:solidFill>
                  <a:srgbClr val="505050"/>
                </a:solidFill>
                <a:ea typeface="Segoe UI" pitchFamily="34" charset="0"/>
                <a:cs typeface="Segoe UI" pitchFamily="34" charset="0"/>
              </a:endParaRPr>
            </a:p>
          </p:txBody>
        </p:sp>
        <p:sp>
          <p:nvSpPr>
            <p:cNvPr id="400" name="Rectangle 399"/>
            <p:cNvSpPr/>
            <p:nvPr/>
          </p:nvSpPr>
          <p:spPr bwMode="auto">
            <a:xfrm>
              <a:off x="9205277" y="1791750"/>
              <a:ext cx="265176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391" fontAlgn="base"/>
              <a:endParaRPr lang="en-US" kern="0" dirty="0">
                <a:solidFill>
                  <a:srgbClr val="0072C6"/>
                </a:solidFill>
                <a:ea typeface="Segoe UI" pitchFamily="34" charset="0"/>
                <a:cs typeface="Segoe UI" pitchFamily="34" charset="0"/>
              </a:endParaRPr>
            </a:p>
          </p:txBody>
        </p:sp>
        <p:cxnSp>
          <p:nvCxnSpPr>
            <p:cNvPr id="401" name="Straight Connector 198"/>
            <p:cNvCxnSpPr/>
            <p:nvPr/>
          </p:nvCxnSpPr>
          <p:spPr>
            <a:xfrm rot="16200000" flipH="1">
              <a:off x="7747883" y="3420799"/>
              <a:ext cx="3520212" cy="390130"/>
            </a:xfrm>
            <a:prstGeom prst="bentConnector2">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H="1">
              <a:off x="9312923" y="4983081"/>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flipH="1">
              <a:off x="9312923" y="4590190"/>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flipH="1">
              <a:off x="9312923" y="4197299"/>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flipH="1">
              <a:off x="9312923" y="3804408"/>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H="1">
              <a:off x="9312923" y="3411517"/>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flipH="1">
              <a:off x="9312923" y="3018626"/>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flipH="1">
              <a:off x="9312923" y="2625735"/>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flipH="1">
              <a:off x="9312923" y="2232844"/>
              <a:ext cx="39013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0" name="Group 409"/>
            <p:cNvGrpSpPr/>
            <p:nvPr/>
          </p:nvGrpSpPr>
          <p:grpSpPr>
            <a:xfrm rot="16200000">
              <a:off x="9428575" y="2154487"/>
              <a:ext cx="158826" cy="156714"/>
              <a:chOff x="3011095" y="2014387"/>
              <a:chExt cx="196880" cy="194259"/>
            </a:xfrm>
          </p:grpSpPr>
          <p:sp>
            <p:nvSpPr>
              <p:cNvPr id="451" name="Oval 450"/>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452" name="Group 451"/>
              <p:cNvGrpSpPr/>
              <p:nvPr/>
            </p:nvGrpSpPr>
            <p:grpSpPr>
              <a:xfrm rot="5400000">
                <a:off x="3059778" y="2072247"/>
                <a:ext cx="99512" cy="78540"/>
                <a:chOff x="4921775" y="2768309"/>
                <a:chExt cx="627603" cy="488750"/>
              </a:xfrm>
              <a:solidFill>
                <a:schemeClr val="accent1"/>
              </a:solidFill>
              <a:effectLst/>
            </p:grpSpPr>
            <p:sp>
              <p:nvSpPr>
                <p:cNvPr id="453" name="Rectangle 452"/>
                <p:cNvSpPr/>
                <p:nvPr/>
              </p:nvSpPr>
              <p:spPr>
                <a:xfrm>
                  <a:off x="4921775" y="2909388"/>
                  <a:ext cx="564064" cy="20660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454" name="L-Shape 453"/>
                <p:cNvSpPr/>
                <p:nvPr/>
              </p:nvSpPr>
              <p:spPr>
                <a:xfrm rot="13500000">
                  <a:off x="5060629" y="2768310"/>
                  <a:ext cx="488750" cy="488748"/>
                </a:xfrm>
                <a:prstGeom prst="corner">
                  <a:avLst>
                    <a:gd name="adj1" fmla="val 26557"/>
                    <a:gd name="adj2" fmla="val 30198"/>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411" name="Group 410"/>
            <p:cNvGrpSpPr/>
            <p:nvPr/>
          </p:nvGrpSpPr>
          <p:grpSpPr>
            <a:xfrm rot="16200000">
              <a:off x="9428575" y="2547378"/>
              <a:ext cx="158826" cy="156714"/>
              <a:chOff x="3011095" y="2014387"/>
              <a:chExt cx="196880" cy="194259"/>
            </a:xfrm>
          </p:grpSpPr>
          <p:sp>
            <p:nvSpPr>
              <p:cNvPr id="447" name="Oval 446"/>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448" name="Group 447"/>
              <p:cNvGrpSpPr/>
              <p:nvPr/>
            </p:nvGrpSpPr>
            <p:grpSpPr>
              <a:xfrm rot="5400000">
                <a:off x="3059778" y="2072247"/>
                <a:ext cx="99512" cy="78540"/>
                <a:chOff x="4921775" y="2768309"/>
                <a:chExt cx="627603" cy="488750"/>
              </a:xfrm>
              <a:solidFill>
                <a:schemeClr val="accent1"/>
              </a:solidFill>
              <a:effectLst/>
            </p:grpSpPr>
            <p:sp>
              <p:nvSpPr>
                <p:cNvPr id="449" name="Rectangle 448"/>
                <p:cNvSpPr/>
                <p:nvPr/>
              </p:nvSpPr>
              <p:spPr>
                <a:xfrm>
                  <a:off x="4921775" y="2909388"/>
                  <a:ext cx="564064" cy="20660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450" name="L-Shape 449"/>
                <p:cNvSpPr/>
                <p:nvPr/>
              </p:nvSpPr>
              <p:spPr>
                <a:xfrm rot="13500000">
                  <a:off x="5060629" y="2768310"/>
                  <a:ext cx="488750" cy="488748"/>
                </a:xfrm>
                <a:prstGeom prst="corner">
                  <a:avLst>
                    <a:gd name="adj1" fmla="val 26557"/>
                    <a:gd name="adj2" fmla="val 30198"/>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412" name="Group 411"/>
            <p:cNvGrpSpPr/>
            <p:nvPr/>
          </p:nvGrpSpPr>
          <p:grpSpPr>
            <a:xfrm rot="16200000">
              <a:off x="9428575" y="2935599"/>
              <a:ext cx="158826" cy="156714"/>
              <a:chOff x="3011095" y="2014387"/>
              <a:chExt cx="196880" cy="194259"/>
            </a:xfrm>
          </p:grpSpPr>
          <p:sp>
            <p:nvSpPr>
              <p:cNvPr id="443" name="Oval 442"/>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444" name="Group 443"/>
              <p:cNvGrpSpPr/>
              <p:nvPr/>
            </p:nvGrpSpPr>
            <p:grpSpPr>
              <a:xfrm rot="5400000">
                <a:off x="3059778" y="2072247"/>
                <a:ext cx="99512" cy="78540"/>
                <a:chOff x="4921775" y="2768309"/>
                <a:chExt cx="627603" cy="488750"/>
              </a:xfrm>
              <a:solidFill>
                <a:schemeClr val="accent1"/>
              </a:solidFill>
              <a:effectLst/>
            </p:grpSpPr>
            <p:sp>
              <p:nvSpPr>
                <p:cNvPr id="445" name="Rectangle 444"/>
                <p:cNvSpPr/>
                <p:nvPr/>
              </p:nvSpPr>
              <p:spPr>
                <a:xfrm>
                  <a:off x="4921775" y="2909388"/>
                  <a:ext cx="564064" cy="20660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446" name="L-Shape 445"/>
                <p:cNvSpPr/>
                <p:nvPr/>
              </p:nvSpPr>
              <p:spPr>
                <a:xfrm rot="13500000">
                  <a:off x="5060629" y="2768310"/>
                  <a:ext cx="488750" cy="488748"/>
                </a:xfrm>
                <a:prstGeom prst="corner">
                  <a:avLst>
                    <a:gd name="adj1" fmla="val 26557"/>
                    <a:gd name="adj2" fmla="val 30198"/>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413" name="Group 412"/>
            <p:cNvGrpSpPr/>
            <p:nvPr/>
          </p:nvGrpSpPr>
          <p:grpSpPr>
            <a:xfrm rot="16200000">
              <a:off x="9428575" y="3333160"/>
              <a:ext cx="158826" cy="156714"/>
              <a:chOff x="3011095" y="2014387"/>
              <a:chExt cx="196880" cy="194259"/>
            </a:xfrm>
          </p:grpSpPr>
          <p:sp>
            <p:nvSpPr>
              <p:cNvPr id="439" name="Oval 438"/>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440" name="Group 439"/>
              <p:cNvGrpSpPr/>
              <p:nvPr/>
            </p:nvGrpSpPr>
            <p:grpSpPr>
              <a:xfrm rot="5400000">
                <a:off x="3059778" y="2072247"/>
                <a:ext cx="99512" cy="78540"/>
                <a:chOff x="4921775" y="2768309"/>
                <a:chExt cx="627603" cy="488750"/>
              </a:xfrm>
              <a:solidFill>
                <a:schemeClr val="accent1"/>
              </a:solidFill>
              <a:effectLst/>
            </p:grpSpPr>
            <p:sp>
              <p:nvSpPr>
                <p:cNvPr id="441" name="Rectangle 440"/>
                <p:cNvSpPr/>
                <p:nvPr/>
              </p:nvSpPr>
              <p:spPr>
                <a:xfrm>
                  <a:off x="4921775" y="2909388"/>
                  <a:ext cx="564064" cy="20660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442" name="L-Shape 441"/>
                <p:cNvSpPr/>
                <p:nvPr/>
              </p:nvSpPr>
              <p:spPr>
                <a:xfrm rot="13500000">
                  <a:off x="5060629" y="2768310"/>
                  <a:ext cx="488750" cy="488748"/>
                </a:xfrm>
                <a:prstGeom prst="corner">
                  <a:avLst>
                    <a:gd name="adj1" fmla="val 26557"/>
                    <a:gd name="adj2" fmla="val 30198"/>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414" name="Group 413"/>
            <p:cNvGrpSpPr/>
            <p:nvPr/>
          </p:nvGrpSpPr>
          <p:grpSpPr>
            <a:xfrm rot="16200000">
              <a:off x="9428575" y="3726051"/>
              <a:ext cx="158826" cy="156714"/>
              <a:chOff x="3011095" y="2014387"/>
              <a:chExt cx="196880" cy="194259"/>
            </a:xfrm>
          </p:grpSpPr>
          <p:sp>
            <p:nvSpPr>
              <p:cNvPr id="435" name="Oval 434"/>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436" name="Group 435"/>
              <p:cNvGrpSpPr/>
              <p:nvPr/>
            </p:nvGrpSpPr>
            <p:grpSpPr>
              <a:xfrm rot="5400000">
                <a:off x="3059778" y="2072247"/>
                <a:ext cx="99512" cy="78540"/>
                <a:chOff x="4921775" y="2768309"/>
                <a:chExt cx="627603" cy="488750"/>
              </a:xfrm>
              <a:solidFill>
                <a:schemeClr val="accent1"/>
              </a:solidFill>
              <a:effectLst/>
            </p:grpSpPr>
            <p:sp>
              <p:nvSpPr>
                <p:cNvPr id="437" name="Rectangle 436"/>
                <p:cNvSpPr/>
                <p:nvPr/>
              </p:nvSpPr>
              <p:spPr>
                <a:xfrm>
                  <a:off x="4921775" y="2909388"/>
                  <a:ext cx="564064" cy="20660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438" name="L-Shape 437"/>
                <p:cNvSpPr/>
                <p:nvPr/>
              </p:nvSpPr>
              <p:spPr>
                <a:xfrm rot="13500000">
                  <a:off x="5060629" y="2768310"/>
                  <a:ext cx="488750" cy="488748"/>
                </a:xfrm>
                <a:prstGeom prst="corner">
                  <a:avLst>
                    <a:gd name="adj1" fmla="val 26557"/>
                    <a:gd name="adj2" fmla="val 30198"/>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415" name="Group 414"/>
            <p:cNvGrpSpPr/>
            <p:nvPr/>
          </p:nvGrpSpPr>
          <p:grpSpPr>
            <a:xfrm rot="16200000">
              <a:off x="9428575" y="4118942"/>
              <a:ext cx="158826" cy="156714"/>
              <a:chOff x="3011095" y="2014387"/>
              <a:chExt cx="196880" cy="194259"/>
            </a:xfrm>
          </p:grpSpPr>
          <p:sp>
            <p:nvSpPr>
              <p:cNvPr id="431" name="Oval 430"/>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432" name="Group 431"/>
              <p:cNvGrpSpPr/>
              <p:nvPr/>
            </p:nvGrpSpPr>
            <p:grpSpPr>
              <a:xfrm rot="5400000">
                <a:off x="3059778" y="2072247"/>
                <a:ext cx="99512" cy="78540"/>
                <a:chOff x="4921775" y="2768309"/>
                <a:chExt cx="627603" cy="488750"/>
              </a:xfrm>
              <a:solidFill>
                <a:schemeClr val="accent1"/>
              </a:solidFill>
              <a:effectLst/>
            </p:grpSpPr>
            <p:sp>
              <p:nvSpPr>
                <p:cNvPr id="433" name="Rectangle 432"/>
                <p:cNvSpPr/>
                <p:nvPr/>
              </p:nvSpPr>
              <p:spPr>
                <a:xfrm>
                  <a:off x="4921775" y="2909388"/>
                  <a:ext cx="564064" cy="20660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434" name="L-Shape 433"/>
                <p:cNvSpPr/>
                <p:nvPr/>
              </p:nvSpPr>
              <p:spPr>
                <a:xfrm rot="13500000">
                  <a:off x="5060629" y="2768310"/>
                  <a:ext cx="488750" cy="488748"/>
                </a:xfrm>
                <a:prstGeom prst="corner">
                  <a:avLst>
                    <a:gd name="adj1" fmla="val 26557"/>
                    <a:gd name="adj2" fmla="val 30198"/>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416" name="Group 415"/>
            <p:cNvGrpSpPr/>
            <p:nvPr/>
          </p:nvGrpSpPr>
          <p:grpSpPr>
            <a:xfrm rot="16200000">
              <a:off x="9428575" y="4511833"/>
              <a:ext cx="158826" cy="156714"/>
              <a:chOff x="3011095" y="2014387"/>
              <a:chExt cx="196880" cy="194259"/>
            </a:xfrm>
          </p:grpSpPr>
          <p:sp>
            <p:nvSpPr>
              <p:cNvPr id="427" name="Oval 426"/>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428" name="Group 427"/>
              <p:cNvGrpSpPr/>
              <p:nvPr/>
            </p:nvGrpSpPr>
            <p:grpSpPr>
              <a:xfrm rot="5400000">
                <a:off x="3059778" y="2072247"/>
                <a:ext cx="99512" cy="78540"/>
                <a:chOff x="4921775" y="2768309"/>
                <a:chExt cx="627603" cy="488750"/>
              </a:xfrm>
              <a:solidFill>
                <a:schemeClr val="accent1"/>
              </a:solidFill>
              <a:effectLst/>
            </p:grpSpPr>
            <p:sp>
              <p:nvSpPr>
                <p:cNvPr id="429" name="Rectangle 428"/>
                <p:cNvSpPr/>
                <p:nvPr/>
              </p:nvSpPr>
              <p:spPr>
                <a:xfrm>
                  <a:off x="4921775" y="2909388"/>
                  <a:ext cx="564064" cy="20660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430" name="L-Shape 429"/>
                <p:cNvSpPr/>
                <p:nvPr/>
              </p:nvSpPr>
              <p:spPr>
                <a:xfrm rot="13500000">
                  <a:off x="5060629" y="2768310"/>
                  <a:ext cx="488750" cy="488748"/>
                </a:xfrm>
                <a:prstGeom prst="corner">
                  <a:avLst>
                    <a:gd name="adj1" fmla="val 26557"/>
                    <a:gd name="adj2" fmla="val 30198"/>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417" name="Group 416"/>
            <p:cNvGrpSpPr/>
            <p:nvPr/>
          </p:nvGrpSpPr>
          <p:grpSpPr>
            <a:xfrm rot="16200000">
              <a:off x="9428575" y="4904724"/>
              <a:ext cx="158826" cy="156714"/>
              <a:chOff x="3011095" y="2014387"/>
              <a:chExt cx="196880" cy="194259"/>
            </a:xfrm>
          </p:grpSpPr>
          <p:sp>
            <p:nvSpPr>
              <p:cNvPr id="423" name="Oval 422"/>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424" name="Group 423"/>
              <p:cNvGrpSpPr/>
              <p:nvPr/>
            </p:nvGrpSpPr>
            <p:grpSpPr>
              <a:xfrm rot="5400000">
                <a:off x="3059778" y="2072247"/>
                <a:ext cx="99512" cy="78540"/>
                <a:chOff x="4921775" y="2768309"/>
                <a:chExt cx="627603" cy="488750"/>
              </a:xfrm>
              <a:solidFill>
                <a:schemeClr val="accent1"/>
              </a:solidFill>
              <a:effectLst/>
            </p:grpSpPr>
            <p:sp>
              <p:nvSpPr>
                <p:cNvPr id="425" name="Rectangle 424"/>
                <p:cNvSpPr/>
                <p:nvPr/>
              </p:nvSpPr>
              <p:spPr>
                <a:xfrm>
                  <a:off x="4921775" y="2909388"/>
                  <a:ext cx="564064" cy="20660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426" name="L-Shape 425"/>
                <p:cNvSpPr/>
                <p:nvPr/>
              </p:nvSpPr>
              <p:spPr>
                <a:xfrm rot="13500000">
                  <a:off x="5060629" y="2768310"/>
                  <a:ext cx="488750" cy="488748"/>
                </a:xfrm>
                <a:prstGeom prst="corner">
                  <a:avLst>
                    <a:gd name="adj1" fmla="val 26557"/>
                    <a:gd name="adj2" fmla="val 30198"/>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nvGrpSpPr>
            <p:cNvPr id="418" name="Group 417"/>
            <p:cNvGrpSpPr/>
            <p:nvPr/>
          </p:nvGrpSpPr>
          <p:grpSpPr>
            <a:xfrm rot="16200000">
              <a:off x="9428575" y="5297612"/>
              <a:ext cx="158826" cy="156714"/>
              <a:chOff x="3011095" y="2014387"/>
              <a:chExt cx="196880" cy="194259"/>
            </a:xfrm>
          </p:grpSpPr>
          <p:sp>
            <p:nvSpPr>
              <p:cNvPr id="419" name="Oval 418"/>
              <p:cNvSpPr/>
              <p:nvPr/>
            </p:nvSpPr>
            <p:spPr bwMode="auto">
              <a:xfrm rot="5400000">
                <a:off x="3012405" y="2013077"/>
                <a:ext cx="194259" cy="196880"/>
              </a:xfrm>
              <a:prstGeom prst="ellipse">
                <a:avLst/>
              </a:prstGeom>
              <a:solidFill>
                <a:schemeClr val="bg1"/>
              </a:solidFill>
              <a:ln w="95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endParaRPr lang="en-IN" sz="2400" kern="0" dirty="0" err="1">
                  <a:solidFill>
                    <a:srgbClr val="505050"/>
                  </a:solidFill>
                  <a:ea typeface="Segoe UI" pitchFamily="34" charset="0"/>
                  <a:cs typeface="Segoe UI" pitchFamily="34" charset="0"/>
                </a:endParaRPr>
              </a:p>
            </p:txBody>
          </p:sp>
          <p:grpSp>
            <p:nvGrpSpPr>
              <p:cNvPr id="420" name="Group 419"/>
              <p:cNvGrpSpPr/>
              <p:nvPr/>
            </p:nvGrpSpPr>
            <p:grpSpPr>
              <a:xfrm rot="5400000">
                <a:off x="3059778" y="2072247"/>
                <a:ext cx="99512" cy="78540"/>
                <a:chOff x="4921775" y="2768309"/>
                <a:chExt cx="627603" cy="488750"/>
              </a:xfrm>
              <a:solidFill>
                <a:schemeClr val="accent1"/>
              </a:solidFill>
              <a:effectLst/>
            </p:grpSpPr>
            <p:sp>
              <p:nvSpPr>
                <p:cNvPr id="421" name="Rectangle 420"/>
                <p:cNvSpPr/>
                <p:nvPr/>
              </p:nvSpPr>
              <p:spPr>
                <a:xfrm>
                  <a:off x="4921775" y="2909388"/>
                  <a:ext cx="564064" cy="20660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27"/>
                  <a:endParaRPr lang="en-US" kern="0">
                    <a:solidFill>
                      <a:srgbClr val="505050"/>
                    </a:solidFill>
                  </a:endParaRPr>
                </a:p>
              </p:txBody>
            </p:sp>
            <p:sp>
              <p:nvSpPr>
                <p:cNvPr id="422" name="L-Shape 421"/>
                <p:cNvSpPr/>
                <p:nvPr/>
              </p:nvSpPr>
              <p:spPr>
                <a:xfrm rot="13500000">
                  <a:off x="5060629" y="2768310"/>
                  <a:ext cx="488750" cy="488748"/>
                </a:xfrm>
                <a:prstGeom prst="corner">
                  <a:avLst>
                    <a:gd name="adj1" fmla="val 26557"/>
                    <a:gd name="adj2" fmla="val 30198"/>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127"/>
                  <a:endParaRPr lang="en-US" kern="0">
                    <a:solidFill>
                      <a:srgbClr val="505050"/>
                    </a:solidFill>
                  </a:endParaRPr>
                </a:p>
              </p:txBody>
            </p:sp>
          </p:grpSp>
        </p:grpSp>
      </p:grpSp>
    </p:spTree>
    <p:extLst>
      <p:ext uri="{BB962C8B-B14F-4D97-AF65-F5344CB8AC3E}">
        <p14:creationId xmlns:p14="http://schemas.microsoft.com/office/powerpoint/2010/main" val="215342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2" presetClass="entr" presetSubtype="4" decel="10000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750" fill="hold"/>
                                        <p:tgtEl>
                                          <p:spTgt spid="65"/>
                                        </p:tgtEl>
                                        <p:attrNameLst>
                                          <p:attrName>ppt_x</p:attrName>
                                        </p:attrNameLst>
                                      </p:cBhvr>
                                      <p:tavLst>
                                        <p:tav tm="0">
                                          <p:val>
                                            <p:strVal val="#ppt_x"/>
                                          </p:val>
                                        </p:tav>
                                        <p:tav tm="100000">
                                          <p:val>
                                            <p:strVal val="#ppt_x"/>
                                          </p:val>
                                        </p:tav>
                                      </p:tavLst>
                                    </p:anim>
                                    <p:anim calcmode="lin" valueType="num">
                                      <p:cBhvr additive="base">
                                        <p:cTn id="11" dur="750" fill="hold"/>
                                        <p:tgtEl>
                                          <p:spTgt spid="65"/>
                                        </p:tgtEl>
                                        <p:attrNameLst>
                                          <p:attrName>ppt_y</p:attrName>
                                        </p:attrNameLst>
                                      </p:cBhvr>
                                      <p:tavLst>
                                        <p:tav tm="0">
                                          <p:val>
                                            <p:strVal val="1+#ppt_h/2"/>
                                          </p:val>
                                        </p:tav>
                                        <p:tav tm="100000">
                                          <p:val>
                                            <p:strVal val="#ppt_y"/>
                                          </p:val>
                                        </p:tav>
                                      </p:tavLst>
                                    </p:anim>
                                  </p:childTnLst>
                                </p:cTn>
                              </p:par>
                              <p:par>
                                <p:cTn id="12" presetID="2" presetClass="entr" presetSubtype="4" decel="100000" fill="hold" nodeType="withEffect">
                                  <p:stCondLst>
                                    <p:cond delay="250"/>
                                  </p:stCondLst>
                                  <p:childTnLst>
                                    <p:set>
                                      <p:cBhvr>
                                        <p:cTn id="13" dur="1" fill="hold">
                                          <p:stCondLst>
                                            <p:cond delay="0"/>
                                          </p:stCondLst>
                                        </p:cTn>
                                        <p:tgtEl>
                                          <p:spTgt spid="206"/>
                                        </p:tgtEl>
                                        <p:attrNameLst>
                                          <p:attrName>style.visibility</p:attrName>
                                        </p:attrNameLst>
                                      </p:cBhvr>
                                      <p:to>
                                        <p:strVal val="visible"/>
                                      </p:to>
                                    </p:set>
                                    <p:anim calcmode="lin" valueType="num">
                                      <p:cBhvr additive="base">
                                        <p:cTn id="14" dur="750" fill="hold"/>
                                        <p:tgtEl>
                                          <p:spTgt spid="206"/>
                                        </p:tgtEl>
                                        <p:attrNameLst>
                                          <p:attrName>ppt_x</p:attrName>
                                        </p:attrNameLst>
                                      </p:cBhvr>
                                      <p:tavLst>
                                        <p:tav tm="0">
                                          <p:val>
                                            <p:strVal val="#ppt_x"/>
                                          </p:val>
                                        </p:tav>
                                        <p:tav tm="100000">
                                          <p:val>
                                            <p:strVal val="#ppt_x"/>
                                          </p:val>
                                        </p:tav>
                                      </p:tavLst>
                                    </p:anim>
                                    <p:anim calcmode="lin" valueType="num">
                                      <p:cBhvr additive="base">
                                        <p:cTn id="15" dur="750" fill="hold"/>
                                        <p:tgtEl>
                                          <p:spTgt spid="206"/>
                                        </p:tgtEl>
                                        <p:attrNameLst>
                                          <p:attrName>ppt_y</p:attrName>
                                        </p:attrNameLst>
                                      </p:cBhvr>
                                      <p:tavLst>
                                        <p:tav tm="0">
                                          <p:val>
                                            <p:strVal val="1+#ppt_h/2"/>
                                          </p:val>
                                        </p:tav>
                                        <p:tav tm="100000">
                                          <p:val>
                                            <p:strVal val="#ppt_y"/>
                                          </p:val>
                                        </p:tav>
                                      </p:tavLst>
                                    </p:anim>
                                  </p:childTnLst>
                                </p:cTn>
                              </p:par>
                              <p:par>
                                <p:cTn id="16" presetID="2" presetClass="entr" presetSubtype="4" decel="100000" fill="hold" nodeType="withEffect">
                                  <p:stCondLst>
                                    <p:cond delay="500"/>
                                  </p:stCondLst>
                                  <p:childTnLst>
                                    <p:set>
                                      <p:cBhvr>
                                        <p:cTn id="17" dur="1" fill="hold">
                                          <p:stCondLst>
                                            <p:cond delay="0"/>
                                          </p:stCondLst>
                                        </p:cTn>
                                        <p:tgtEl>
                                          <p:spTgt spid="293"/>
                                        </p:tgtEl>
                                        <p:attrNameLst>
                                          <p:attrName>style.visibility</p:attrName>
                                        </p:attrNameLst>
                                      </p:cBhvr>
                                      <p:to>
                                        <p:strVal val="visible"/>
                                      </p:to>
                                    </p:set>
                                    <p:anim calcmode="lin" valueType="num">
                                      <p:cBhvr additive="base">
                                        <p:cTn id="18" dur="750" fill="hold"/>
                                        <p:tgtEl>
                                          <p:spTgt spid="293"/>
                                        </p:tgtEl>
                                        <p:attrNameLst>
                                          <p:attrName>ppt_x</p:attrName>
                                        </p:attrNameLst>
                                      </p:cBhvr>
                                      <p:tavLst>
                                        <p:tav tm="0">
                                          <p:val>
                                            <p:strVal val="#ppt_x"/>
                                          </p:val>
                                        </p:tav>
                                        <p:tav tm="100000">
                                          <p:val>
                                            <p:strVal val="#ppt_x"/>
                                          </p:val>
                                        </p:tav>
                                      </p:tavLst>
                                    </p:anim>
                                    <p:anim calcmode="lin" valueType="num">
                                      <p:cBhvr additive="base">
                                        <p:cTn id="19" dur="750" fill="hold"/>
                                        <p:tgtEl>
                                          <p:spTgt spid="293"/>
                                        </p:tgtEl>
                                        <p:attrNameLst>
                                          <p:attrName>ppt_y</p:attrName>
                                        </p:attrNameLst>
                                      </p:cBhvr>
                                      <p:tavLst>
                                        <p:tav tm="0">
                                          <p:val>
                                            <p:strVal val="1+#ppt_h/2"/>
                                          </p:val>
                                        </p:tav>
                                        <p:tav tm="100000">
                                          <p:val>
                                            <p:strVal val="#ppt_y"/>
                                          </p:val>
                                        </p:tav>
                                      </p:tavLst>
                                    </p:anim>
                                  </p:childTnLst>
                                </p:cTn>
                              </p:par>
                              <p:par>
                                <p:cTn id="20" presetID="2" presetClass="entr" presetSubtype="4" decel="100000" fill="hold" nodeType="withEffect">
                                  <p:stCondLst>
                                    <p:cond delay="750"/>
                                  </p:stCondLst>
                                  <p:childTnLst>
                                    <p:set>
                                      <p:cBhvr>
                                        <p:cTn id="21" dur="1" fill="hold">
                                          <p:stCondLst>
                                            <p:cond delay="0"/>
                                          </p:stCondLst>
                                        </p:cTn>
                                        <p:tgtEl>
                                          <p:spTgt spid="380"/>
                                        </p:tgtEl>
                                        <p:attrNameLst>
                                          <p:attrName>style.visibility</p:attrName>
                                        </p:attrNameLst>
                                      </p:cBhvr>
                                      <p:to>
                                        <p:strVal val="visible"/>
                                      </p:to>
                                    </p:set>
                                    <p:anim calcmode="lin" valueType="num">
                                      <p:cBhvr additive="base">
                                        <p:cTn id="22" dur="750" fill="hold"/>
                                        <p:tgtEl>
                                          <p:spTgt spid="380"/>
                                        </p:tgtEl>
                                        <p:attrNameLst>
                                          <p:attrName>ppt_x</p:attrName>
                                        </p:attrNameLst>
                                      </p:cBhvr>
                                      <p:tavLst>
                                        <p:tav tm="0">
                                          <p:val>
                                            <p:strVal val="#ppt_x"/>
                                          </p:val>
                                        </p:tav>
                                        <p:tav tm="100000">
                                          <p:val>
                                            <p:strVal val="#ppt_x"/>
                                          </p:val>
                                        </p:tav>
                                      </p:tavLst>
                                    </p:anim>
                                    <p:anim calcmode="lin" valueType="num">
                                      <p:cBhvr additive="base">
                                        <p:cTn id="23" dur="750" fill="hold"/>
                                        <p:tgtEl>
                                          <p:spTgt spid="3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91536" y="296297"/>
            <a:ext cx="10961327" cy="916412"/>
          </a:xfrm>
        </p:spPr>
        <p:txBody>
          <a:bodyPr/>
          <a:lstStyle/>
          <a:p>
            <a:r>
              <a:rPr lang="en-US" sz="5507" dirty="0"/>
              <a:t>Azure Functions</a:t>
            </a:r>
          </a:p>
        </p:txBody>
      </p:sp>
      <p:pic>
        <p:nvPicPr>
          <p:cNvPr id="4" name="Picture 6"/>
          <p:cNvPicPr>
            <a:picLocks noChangeAspect="1"/>
          </p:cNvPicPr>
          <p:nvPr/>
        </p:nvPicPr>
        <p:blipFill>
          <a:blip r:embed="rId3"/>
          <a:stretch>
            <a:fillRect/>
          </a:stretch>
        </p:blipFill>
        <p:spPr>
          <a:xfrm>
            <a:off x="264371" y="447577"/>
            <a:ext cx="909048" cy="802207"/>
          </a:xfrm>
          <a:prstGeom prst="rect">
            <a:avLst/>
          </a:prstGeom>
        </p:spPr>
      </p:pic>
      <p:sp>
        <p:nvSpPr>
          <p:cNvPr id="52" name="TextBox 51"/>
          <p:cNvSpPr txBox="1"/>
          <p:nvPr/>
        </p:nvSpPr>
        <p:spPr>
          <a:xfrm>
            <a:off x="275483" y="1618180"/>
            <a:ext cx="3931363" cy="4900489"/>
          </a:xfrm>
          <a:prstGeom prst="rect">
            <a:avLst/>
          </a:prstGeom>
          <a:solidFill>
            <a:schemeClr val="accent1">
              <a:lumMod val="75000"/>
            </a:schemeClr>
          </a:solidFill>
        </p:spPr>
        <p:txBody>
          <a:bodyPr wrap="square" lIns="182854" tIns="146283" rIns="182854" bIns="146283" rtlCol="0">
            <a:noAutofit/>
          </a:bodyPr>
          <a:lstStyle/>
          <a:p>
            <a:pPr algn="ctr" defTabSz="913637">
              <a:lnSpc>
                <a:spcPct val="90000"/>
              </a:lnSpc>
              <a:tabLst>
                <a:tab pos="895639" algn="l"/>
              </a:tabLst>
              <a:defRPr/>
            </a:pPr>
            <a:r>
              <a:rPr lang="en-US" sz="2448" kern="0" dirty="0" err="1">
                <a:gradFill>
                  <a:gsLst>
                    <a:gs pos="0">
                      <a:srgbClr val="FFFFFF"/>
                    </a:gs>
                    <a:gs pos="100000">
                      <a:srgbClr val="FFFFFF"/>
                    </a:gs>
                  </a:gsLst>
                  <a:lin ang="5400000" scaled="1"/>
                </a:gradFill>
                <a:latin typeface="Segoe UI Semilight" charset="0"/>
                <a:ea typeface="Segoe UI Semilight" charset="0"/>
                <a:cs typeface="Segoe UI Semilight" charset="0"/>
              </a:rPr>
              <a:t>Serverless</a:t>
            </a:r>
            <a:endParaRPr lang="en-US" sz="2448" kern="0" dirty="0">
              <a:gradFill>
                <a:gsLst>
                  <a:gs pos="0">
                    <a:srgbClr val="FFFFFF"/>
                  </a:gs>
                  <a:gs pos="100000">
                    <a:srgbClr val="FFFFFF"/>
                  </a:gs>
                </a:gsLst>
                <a:lin ang="5400000" scaled="1"/>
              </a:gradFill>
              <a:latin typeface="Segoe UI Semilight" charset="0"/>
              <a:ea typeface="Segoe UI Semilight" charset="0"/>
              <a:cs typeface="Segoe UI Semilight" charset="0"/>
            </a:endParaRPr>
          </a:p>
        </p:txBody>
      </p:sp>
      <p:sp>
        <p:nvSpPr>
          <p:cNvPr id="53" name="TextBox 52"/>
          <p:cNvSpPr txBox="1"/>
          <p:nvPr/>
        </p:nvSpPr>
        <p:spPr>
          <a:xfrm>
            <a:off x="4252557" y="1618181"/>
            <a:ext cx="3931363" cy="4900489"/>
          </a:xfrm>
          <a:prstGeom prst="rect">
            <a:avLst/>
          </a:prstGeom>
          <a:solidFill>
            <a:schemeClr val="accent1"/>
          </a:solidFill>
        </p:spPr>
        <p:txBody>
          <a:bodyPr wrap="square" lIns="182854" tIns="146283" rIns="182854" bIns="146283" rtlCol="0">
            <a:noAutofit/>
          </a:bodyPr>
          <a:lstStyle/>
          <a:p>
            <a:pPr algn="ctr" defTabSz="913637">
              <a:lnSpc>
                <a:spcPct val="90000"/>
              </a:lnSpc>
              <a:tabLst>
                <a:tab pos="895639" algn="l"/>
              </a:tabLst>
              <a:defRPr/>
            </a:pPr>
            <a:r>
              <a:rPr lang="en-US" sz="2448" kern="0" dirty="0">
                <a:gradFill>
                  <a:gsLst>
                    <a:gs pos="0">
                      <a:srgbClr val="FFFFFF"/>
                    </a:gs>
                    <a:gs pos="100000">
                      <a:srgbClr val="FFFFFF"/>
                    </a:gs>
                  </a:gsLst>
                  <a:lin ang="5400000" scaled="1"/>
                </a:gradFill>
                <a:latin typeface="Segoe UI Semilight" charset="0"/>
                <a:ea typeface="Segoe UI Semilight" charset="0"/>
                <a:cs typeface="Segoe UI Semilight" charset="0"/>
              </a:rPr>
              <a:t>Accelerate development</a:t>
            </a:r>
          </a:p>
        </p:txBody>
      </p:sp>
      <p:sp>
        <p:nvSpPr>
          <p:cNvPr id="54" name="TextBox 53"/>
          <p:cNvSpPr txBox="1"/>
          <p:nvPr/>
        </p:nvSpPr>
        <p:spPr>
          <a:xfrm>
            <a:off x="8229632" y="1618182"/>
            <a:ext cx="3931363" cy="4900489"/>
          </a:xfrm>
          <a:prstGeom prst="rect">
            <a:avLst/>
          </a:prstGeom>
          <a:solidFill>
            <a:schemeClr val="accent1">
              <a:lumMod val="75000"/>
            </a:schemeClr>
          </a:solidFill>
        </p:spPr>
        <p:txBody>
          <a:bodyPr wrap="square" lIns="182854" tIns="146283" rIns="182854" bIns="146283" rtlCol="0">
            <a:noAutofit/>
          </a:bodyPr>
          <a:lstStyle/>
          <a:p>
            <a:pPr algn="ctr" defTabSz="913637">
              <a:lnSpc>
                <a:spcPct val="90000"/>
              </a:lnSpc>
              <a:tabLst>
                <a:tab pos="895639" algn="l"/>
              </a:tabLst>
              <a:defRPr/>
            </a:pPr>
            <a:r>
              <a:rPr lang="en-US" sz="2448" kern="0" dirty="0">
                <a:gradFill>
                  <a:gsLst>
                    <a:gs pos="0">
                      <a:srgbClr val="FFFFFF"/>
                    </a:gs>
                    <a:gs pos="100000">
                      <a:srgbClr val="FFFFFF"/>
                    </a:gs>
                  </a:gsLst>
                  <a:lin ang="5400000" scaled="1"/>
                </a:gradFill>
                <a:latin typeface="Segoe UI Semilight" charset="0"/>
                <a:ea typeface="Segoe UI Semilight" charset="0"/>
                <a:cs typeface="Segoe UI Semilight" charset="0"/>
              </a:rPr>
              <a:t>Bind into services</a:t>
            </a:r>
          </a:p>
        </p:txBody>
      </p:sp>
      <p:sp useBgFill="1">
        <p:nvSpPr>
          <p:cNvPr id="58" name="Rectangle 57"/>
          <p:cNvSpPr/>
          <p:nvPr/>
        </p:nvSpPr>
        <p:spPr bwMode="auto">
          <a:xfrm>
            <a:off x="883" y="6514673"/>
            <a:ext cx="12434711" cy="47935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grpSp>
        <p:nvGrpSpPr>
          <p:cNvPr id="23" name="Group 22"/>
          <p:cNvGrpSpPr/>
          <p:nvPr/>
        </p:nvGrpSpPr>
        <p:grpSpPr>
          <a:xfrm>
            <a:off x="8401111" y="5101284"/>
            <a:ext cx="3426997" cy="967259"/>
            <a:chOff x="8401419" y="2300121"/>
            <a:chExt cx="3427482"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70394" y="2977528"/>
              <a:ext cx="464276"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1399" dirty="0"/>
                <a:t>Box</a:t>
              </a:r>
            </a:p>
          </p:txBody>
        </p:sp>
        <p:sp>
          <p:nvSpPr>
            <p:cNvPr id="77" name="TextBox 76"/>
            <p:cNvSpPr txBox="1"/>
            <p:nvPr/>
          </p:nvSpPr>
          <p:spPr>
            <a:xfrm>
              <a:off x="8401419" y="2977528"/>
              <a:ext cx="912305"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1399" dirty="0"/>
                <a:t>OneDrive</a:t>
              </a:r>
            </a:p>
          </p:txBody>
        </p:sp>
        <p:sp>
          <p:nvSpPr>
            <p:cNvPr id="81" name="TextBox 80"/>
            <p:cNvSpPr txBox="1"/>
            <p:nvPr/>
          </p:nvSpPr>
          <p:spPr>
            <a:xfrm>
              <a:off x="11204543" y="2977528"/>
              <a:ext cx="617979" cy="289989"/>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1399" dirty="0" err="1"/>
                <a:t>Twilio</a:t>
              </a:r>
              <a:endParaRPr lang="en-US" sz="1399" dirty="0"/>
            </a:p>
          </p:txBody>
        </p:sp>
      </p:grpSp>
      <p:sp>
        <p:nvSpPr>
          <p:cNvPr id="66" name="Freeform 12"/>
          <p:cNvSpPr>
            <a:spLocks noChangeAspect="1" noEditPoints="1"/>
          </p:cNvSpPr>
          <p:nvPr/>
        </p:nvSpPr>
        <p:spPr bwMode="auto">
          <a:xfrm>
            <a:off x="8625854" y="3790161"/>
            <a:ext cx="548562" cy="48980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8" name="Picture 7"/>
          <p:cNvPicPr>
            <a:picLocks noChangeAspect="1"/>
          </p:cNvPicPr>
          <p:nvPr/>
        </p:nvPicPr>
        <p:blipFill>
          <a:blip r:embed="rId6"/>
          <a:stretch>
            <a:fillRect/>
          </a:stretch>
        </p:blipFill>
        <p:spPr>
          <a:xfrm>
            <a:off x="9865983" y="3748751"/>
            <a:ext cx="639989" cy="572622"/>
          </a:xfrm>
          <a:prstGeom prst="rect">
            <a:avLst/>
          </a:prstGeom>
        </p:spPr>
      </p:pic>
      <p:sp>
        <p:nvSpPr>
          <p:cNvPr id="82" name="TextBox 81"/>
          <p:cNvSpPr txBox="1"/>
          <p:nvPr/>
        </p:nvSpPr>
        <p:spPr>
          <a:xfrm>
            <a:off x="8454454" y="4393483"/>
            <a:ext cx="856589" cy="28994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1399" dirty="0"/>
              <a:t>Dropbox</a:t>
            </a:r>
          </a:p>
        </p:txBody>
      </p:sp>
      <p:sp>
        <p:nvSpPr>
          <p:cNvPr id="83" name="TextBox 82"/>
          <p:cNvSpPr txBox="1"/>
          <p:nvPr/>
        </p:nvSpPr>
        <p:spPr>
          <a:xfrm>
            <a:off x="9754321" y="4393483"/>
            <a:ext cx="874573" cy="289947"/>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1399" dirty="0" err="1"/>
              <a:t>Sendgrid</a:t>
            </a:r>
            <a:endParaRPr lang="en-US" sz="1399" dirty="0"/>
          </a:p>
        </p:txBody>
      </p:sp>
      <p:sp>
        <p:nvSpPr>
          <p:cNvPr id="84" name="TextBox 83"/>
          <p:cNvSpPr txBox="1"/>
          <p:nvPr/>
        </p:nvSpPr>
        <p:spPr>
          <a:xfrm>
            <a:off x="11100081" y="2975281"/>
            <a:ext cx="779748" cy="487576"/>
          </a:xfrm>
          <a:prstGeom prst="rect">
            <a:avLst/>
          </a:prstGeom>
          <a:noFill/>
        </p:spPr>
        <p:txBody>
          <a:bodyPr wrap="none" lIns="91427" tIns="45713" rIns="91427" bIns="45713"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1399" dirty="0"/>
              <a:t>Azure</a:t>
            </a:r>
            <a:br>
              <a:rPr lang="en-US" sz="1399" dirty="0"/>
            </a:br>
            <a:r>
              <a:rPr lang="en-US" sz="1399" dirty="0"/>
              <a:t>Storage</a:t>
            </a:r>
          </a:p>
        </p:txBody>
      </p:sp>
      <p:sp>
        <p:nvSpPr>
          <p:cNvPr id="91" name="Rectangle 90"/>
          <p:cNvSpPr>
            <a:spLocks noChangeArrowheads="1"/>
          </p:cNvSpPr>
          <p:nvPr/>
        </p:nvSpPr>
        <p:spPr bwMode="auto">
          <a:xfrm>
            <a:off x="8363646" y="2975281"/>
            <a:ext cx="1044603" cy="487576"/>
          </a:xfrm>
          <a:prstGeom prst="rect">
            <a:avLst/>
          </a:prstGeom>
          <a:noFill/>
          <a:extLst/>
        </p:spPr>
        <p:txBody>
          <a:bodyPr wrap="none" lIns="91427" tIns="45713" rIns="91427" bIns="45713" rtlCol="0" anchor="b">
            <a:spAutoFit/>
          </a:bodyPr>
          <a:lstStyle/>
          <a:p>
            <a:pPr algn="ctr" defTabSz="913489">
              <a:lnSpc>
                <a:spcPct val="90000"/>
              </a:lnSpc>
              <a:defRPr/>
            </a:pPr>
            <a:r>
              <a:rPr lang="en-US" sz="1399" kern="0" dirty="0">
                <a:gradFill>
                  <a:gsLst>
                    <a:gs pos="0">
                      <a:srgbClr val="FFFFFF"/>
                    </a:gs>
                    <a:gs pos="100000">
                      <a:srgbClr val="FFFFFF"/>
                    </a:gs>
                  </a:gsLst>
                  <a:lin ang="5400000" scaled="1"/>
                </a:gradFill>
              </a:rPr>
              <a:t>Azure </a:t>
            </a:r>
            <a:br>
              <a:rPr lang="en-US" sz="1399" kern="0" dirty="0">
                <a:gradFill>
                  <a:gsLst>
                    <a:gs pos="0">
                      <a:srgbClr val="FFFFFF"/>
                    </a:gs>
                    <a:gs pos="100000">
                      <a:srgbClr val="FFFFFF"/>
                    </a:gs>
                  </a:gsLst>
                  <a:lin ang="5400000" scaled="1"/>
                </a:gradFill>
              </a:rPr>
            </a:br>
            <a:r>
              <a:rPr lang="en-US" sz="1399" kern="0" dirty="0">
                <a:gradFill>
                  <a:gsLst>
                    <a:gs pos="0">
                      <a:srgbClr val="FFFFFF"/>
                    </a:gs>
                    <a:gs pos="100000">
                      <a:srgbClr val="FFFFFF"/>
                    </a:gs>
                  </a:gsLst>
                  <a:lin ang="5400000" scaled="1"/>
                </a:gradFill>
              </a:rPr>
              <a:t>Service Bus</a:t>
            </a:r>
          </a:p>
        </p:txBody>
      </p:sp>
      <p:sp>
        <p:nvSpPr>
          <p:cNvPr id="92" name="Rectangle 91"/>
          <p:cNvSpPr>
            <a:spLocks noChangeArrowheads="1"/>
          </p:cNvSpPr>
          <p:nvPr/>
        </p:nvSpPr>
        <p:spPr bwMode="auto">
          <a:xfrm>
            <a:off x="9707091" y="2975281"/>
            <a:ext cx="980842" cy="487576"/>
          </a:xfrm>
          <a:prstGeom prst="rect">
            <a:avLst/>
          </a:prstGeom>
          <a:noFill/>
          <a:extLst/>
        </p:spPr>
        <p:txBody>
          <a:bodyPr wrap="none" lIns="91427" tIns="45713" rIns="91427" bIns="45713" rtlCol="0" anchor="b">
            <a:spAutoFit/>
          </a:bodyPr>
          <a:lstStyle/>
          <a:p>
            <a:pPr algn="ctr" defTabSz="913489">
              <a:lnSpc>
                <a:spcPct val="90000"/>
              </a:lnSpc>
              <a:defRPr/>
            </a:pPr>
            <a:r>
              <a:rPr lang="en-US" sz="1399" kern="0" dirty="0">
                <a:gradFill>
                  <a:gsLst>
                    <a:gs pos="0">
                      <a:srgbClr val="FFFFFF"/>
                    </a:gs>
                    <a:gs pos="100000">
                      <a:srgbClr val="FFFFFF"/>
                    </a:gs>
                  </a:gsLst>
                  <a:lin ang="5400000" scaled="1"/>
                </a:gradFill>
              </a:rPr>
              <a:t>Azure</a:t>
            </a:r>
            <a:br>
              <a:rPr lang="en-US" sz="1399" kern="0" dirty="0">
                <a:gradFill>
                  <a:gsLst>
                    <a:gs pos="0">
                      <a:srgbClr val="FFFFFF"/>
                    </a:gs>
                    <a:gs pos="100000">
                      <a:srgbClr val="FFFFFF"/>
                    </a:gs>
                  </a:gsLst>
                  <a:lin ang="5400000" scaled="1"/>
                </a:gradFill>
              </a:rPr>
            </a:br>
            <a:r>
              <a:rPr lang="en-US" sz="1399" kern="0" dirty="0">
                <a:gradFill>
                  <a:gsLst>
                    <a:gs pos="0">
                      <a:srgbClr val="FFFFFF"/>
                    </a:gs>
                    <a:gs pos="100000">
                      <a:srgbClr val="FFFFFF"/>
                    </a:gs>
                  </a:gsLst>
                  <a:lin ang="5400000" scaled="1"/>
                </a:gradFill>
              </a:rPr>
              <a:t>Event Hub</a:t>
            </a:r>
          </a:p>
        </p:txBody>
      </p:sp>
      <p:pic>
        <p:nvPicPr>
          <p:cNvPr id="9" name="Picture 8"/>
          <p:cNvPicPr>
            <a:picLocks noChangeAspect="1"/>
          </p:cNvPicPr>
          <p:nvPr/>
        </p:nvPicPr>
        <p:blipFill>
          <a:blip r:embed="rId7"/>
          <a:stretch>
            <a:fillRect/>
          </a:stretch>
        </p:blipFill>
        <p:spPr>
          <a:xfrm>
            <a:off x="11260603" y="3652707"/>
            <a:ext cx="493153" cy="602742"/>
          </a:xfrm>
          <a:prstGeom prst="rect">
            <a:avLst/>
          </a:prstGeom>
        </p:spPr>
      </p:pic>
      <p:sp>
        <p:nvSpPr>
          <p:cNvPr id="95" name="Rectangle 94"/>
          <p:cNvSpPr>
            <a:spLocks noChangeArrowheads="1"/>
          </p:cNvSpPr>
          <p:nvPr/>
        </p:nvSpPr>
        <p:spPr bwMode="auto">
          <a:xfrm>
            <a:off x="10923681" y="4382964"/>
            <a:ext cx="1168858" cy="289947"/>
          </a:xfrm>
          <a:prstGeom prst="rect">
            <a:avLst/>
          </a:prstGeom>
          <a:noFill/>
          <a:extLst/>
        </p:spPr>
        <p:txBody>
          <a:bodyPr wrap="none" lIns="91427" tIns="45713" rIns="91427" bIns="45713" rtlCol="0" anchor="b">
            <a:spAutoFit/>
          </a:bodyPr>
          <a:lstStyle/>
          <a:p>
            <a:pPr algn="ctr" defTabSz="913489">
              <a:lnSpc>
                <a:spcPct val="90000"/>
              </a:lnSpc>
              <a:defRPr/>
            </a:pPr>
            <a:r>
              <a:rPr lang="en-US" sz="1399" kern="0" dirty="0" err="1">
                <a:gradFill>
                  <a:gsLst>
                    <a:gs pos="0">
                      <a:srgbClr val="FFFFFF"/>
                    </a:gs>
                    <a:gs pos="100000">
                      <a:srgbClr val="FFFFFF"/>
                    </a:gs>
                  </a:gsLst>
                  <a:lin ang="5400000" scaled="1"/>
                </a:gradFill>
              </a:rPr>
              <a:t>AzureDocDb</a:t>
            </a:r>
            <a:endParaRPr lang="en-US" sz="1399" kern="0" dirty="0">
              <a:gradFill>
                <a:gsLst>
                  <a:gs pos="0">
                    <a:srgbClr val="FFFFFF"/>
                  </a:gs>
                  <a:gs pos="100000">
                    <a:srgbClr val="FFFFFF"/>
                  </a:gs>
                </a:gsLst>
                <a:lin ang="5400000" scaled="1"/>
              </a:gradFill>
            </a:endParaRPr>
          </a:p>
        </p:txBody>
      </p:sp>
      <p:grpSp>
        <p:nvGrpSpPr>
          <p:cNvPr id="21" name="Group 20"/>
          <p:cNvGrpSpPr/>
          <p:nvPr/>
        </p:nvGrpSpPr>
        <p:grpSpPr>
          <a:xfrm>
            <a:off x="4581484" y="2546434"/>
            <a:ext cx="1321406" cy="3628558"/>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91427" tIns="45713" rIns="91427" bIns="45713" rtlCol="0">
              <a:spAutoFit/>
            </a:bodyPr>
            <a:lstStyle/>
            <a:p>
              <a:pPr algn="ctr" defTabSz="914224">
                <a:lnSpc>
                  <a:spcPct val="90000"/>
                </a:lnSpc>
                <a:defRPr/>
              </a:pPr>
              <a:r>
                <a:rPr lang="en-US" sz="2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Develop </a:t>
              </a:r>
              <a:br>
                <a:rPr lang="en-US" sz="2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373905" y="3732329"/>
            <a:ext cx="1667507" cy="2442662"/>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14224">
                <a:defRPr/>
              </a:pPr>
              <a:r>
                <a:rPr lang="en-US" kern="0" dirty="0"/>
                <a:t>Local</a:t>
              </a:r>
              <a:br>
                <a:rPr lang="en-US" kern="0" dirty="0"/>
              </a:br>
              <a:r>
                <a:rPr lang="en-US" kern="0" dirty="0"/>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91427" tIns="91427" rIns="91427" bIns="45713" numCol="1" anchor="t" anchorCtr="0" compatLnSpc="1">
              <a:prstTxWarp prst="textNoShape">
                <a:avLst/>
              </a:prstTxWarp>
            </a:bodyPr>
            <a:lstStyle/>
            <a:p>
              <a:pPr algn="ctr" defTabSz="914224">
                <a:defRPr/>
              </a:pPr>
              <a:r>
                <a:rPr lang="en-US" sz="2400" b="1" kern="0" dirty="0">
                  <a:gradFill>
                    <a:gsLst>
                      <a:gs pos="0">
                        <a:srgbClr val="FFFFFF"/>
                      </a:gs>
                      <a:gs pos="100000">
                        <a:srgbClr val="FFFFFF"/>
                      </a:gs>
                    </a:gsLst>
                    <a:lin ang="5400000" scaled="0"/>
                  </a:gradFill>
                </a:rPr>
                <a:t>&lt;/&gt;</a:t>
              </a:r>
            </a:p>
          </p:txBody>
        </p:sp>
      </p:grpSp>
      <p:grpSp>
        <p:nvGrpSpPr>
          <p:cNvPr id="26" name="Group 25"/>
          <p:cNvGrpSpPr/>
          <p:nvPr/>
        </p:nvGrpSpPr>
        <p:grpSpPr>
          <a:xfrm>
            <a:off x="459395" y="2448587"/>
            <a:ext cx="1603662" cy="3726403"/>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14224">
                <a:defRPr/>
              </a:pPr>
              <a:r>
                <a:rPr lang="en-US" kern="0" dirty="0"/>
                <a:t>Event-driven</a:t>
              </a:r>
              <a:br>
                <a:rPr lang="en-US" kern="0" dirty="0"/>
              </a:br>
              <a:r>
                <a:rPr lang="en-US" kern="0" dirty="0"/>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97532" y="3378443"/>
            <a:ext cx="1250883" cy="2796546"/>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91427" tIns="45713" rIns="91427" bIns="45713"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914224">
                <a:defRPr/>
              </a:pPr>
              <a:r>
                <a:rPr lang="en-US" kern="0" dirty="0"/>
                <a:t>Reduced </a:t>
              </a:r>
              <a:br>
                <a:rPr lang="en-US" kern="0" dirty="0"/>
              </a:br>
              <a:r>
                <a:rPr lang="en-US" kern="0" dirty="0"/>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grpSp>
      <p:pic>
        <p:nvPicPr>
          <p:cNvPr id="11" name="Picture 10"/>
          <p:cNvPicPr>
            <a:picLocks noChangeAspect="1"/>
          </p:cNvPicPr>
          <p:nvPr/>
        </p:nvPicPr>
        <p:blipFill>
          <a:blip r:embed="rId12"/>
          <a:stretch>
            <a:fillRect/>
          </a:stretch>
        </p:blipFill>
        <p:spPr>
          <a:xfrm>
            <a:off x="11141848" y="2322473"/>
            <a:ext cx="619188" cy="530506"/>
          </a:xfrm>
          <a:prstGeom prst="rect">
            <a:avLst/>
          </a:prstGeom>
        </p:spPr>
      </p:pic>
      <p:grpSp>
        <p:nvGrpSpPr>
          <p:cNvPr id="36" name="Group 35"/>
          <p:cNvGrpSpPr/>
          <p:nvPr/>
        </p:nvGrpSpPr>
        <p:grpSpPr>
          <a:xfrm>
            <a:off x="9916258" y="2327571"/>
            <a:ext cx="499228" cy="520307"/>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grpSp>
      <p:grpSp>
        <p:nvGrpSpPr>
          <p:cNvPr id="37" name="Group 36"/>
          <p:cNvGrpSpPr/>
          <p:nvPr/>
        </p:nvGrpSpPr>
        <p:grpSpPr>
          <a:xfrm>
            <a:off x="8615973" y="2329507"/>
            <a:ext cx="496266" cy="518371"/>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grpSp>
    </p:spTree>
    <p:extLst>
      <p:ext uri="{BB962C8B-B14F-4D97-AF65-F5344CB8AC3E}">
        <p14:creationId xmlns:p14="http://schemas.microsoft.com/office/powerpoint/2010/main" val="17812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546" y="-112429"/>
            <a:ext cx="10726460" cy="1351952"/>
          </a:xfrm>
        </p:spPr>
        <p:txBody>
          <a:bodyPr/>
          <a:lstStyle/>
          <a:p>
            <a:r>
              <a:rPr lang="en-US" dirty="0"/>
              <a:t>What is “</a:t>
            </a:r>
            <a:r>
              <a:rPr lang="en-US" dirty="0" err="1"/>
              <a:t>serverless</a:t>
            </a:r>
            <a:r>
              <a:rPr lang="en-US" dirty="0"/>
              <a:t>”</a:t>
            </a:r>
          </a:p>
        </p:txBody>
      </p:sp>
      <p:grpSp>
        <p:nvGrpSpPr>
          <p:cNvPr id="203" name="Group 202"/>
          <p:cNvGrpSpPr/>
          <p:nvPr/>
        </p:nvGrpSpPr>
        <p:grpSpPr>
          <a:xfrm>
            <a:off x="3937325" y="1212849"/>
            <a:ext cx="4275801" cy="5277340"/>
            <a:chOff x="4158354" y="1189176"/>
            <a:chExt cx="4192342" cy="5174332"/>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dirty="0">
                  <a:solidFill>
                    <a:schemeClr val="tx2"/>
                  </a:solidFill>
                  <a:latin typeface="+mj-lt"/>
                  <a:cs typeface="Segoe UI"/>
                </a:rPr>
                <a:t>Event-driven scale</a:t>
              </a:r>
            </a:p>
          </p:txBody>
        </p:sp>
      </p:grpSp>
      <p:grpSp>
        <p:nvGrpSpPr>
          <p:cNvPr id="204" name="Group 203"/>
          <p:cNvGrpSpPr/>
          <p:nvPr/>
        </p:nvGrpSpPr>
        <p:grpSpPr>
          <a:xfrm>
            <a:off x="7719307" y="857386"/>
            <a:ext cx="4986727" cy="5632803"/>
            <a:chOff x="7567771" y="840651"/>
            <a:chExt cx="4889392" cy="5522857"/>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dirty="0">
                  <a:solidFill>
                    <a:schemeClr val="tx2"/>
                  </a:solidFill>
                  <a:latin typeface="+mj-lt"/>
                  <a:cs typeface="Segoe UI"/>
                </a:rPr>
                <a:t>Sub-second billing</a:t>
              </a:r>
            </a:p>
          </p:txBody>
        </p:sp>
      </p:grpSp>
      <p:grpSp>
        <p:nvGrpSpPr>
          <p:cNvPr id="202" name="Group 201"/>
          <p:cNvGrpSpPr/>
          <p:nvPr/>
        </p:nvGrpSpPr>
        <p:grpSpPr>
          <a:xfrm>
            <a:off x="842613" y="795046"/>
            <a:ext cx="2611289" cy="5695143"/>
            <a:chOff x="825302" y="779528"/>
            <a:chExt cx="2560320" cy="5583980"/>
          </a:xfrm>
        </p:grpSpPr>
        <p:sp>
          <p:nvSpPr>
            <p:cNvPr id="60" name="TextBox 59"/>
            <p:cNvSpPr txBox="1"/>
            <p:nvPr/>
          </p:nvSpPr>
          <p:spPr>
            <a:xfrm>
              <a:off x="1300172" y="5446462"/>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dirty="0">
                  <a:solidFill>
                    <a:schemeClr val="tx2"/>
                  </a:solidFill>
                  <a:latin typeface="+mj-lt"/>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2165473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0972" y="-21375"/>
            <a:ext cx="10726460" cy="1351952"/>
          </a:xfrm>
        </p:spPr>
        <p:txBody>
          <a:bodyPr/>
          <a:lstStyle/>
          <a:p>
            <a:r>
              <a:rPr lang="en-US" dirty="0"/>
              <a:t>How is it different</a:t>
            </a:r>
          </a:p>
        </p:txBody>
      </p:sp>
      <p:grpSp>
        <p:nvGrpSpPr>
          <p:cNvPr id="392" name="Group 391"/>
          <p:cNvGrpSpPr/>
          <p:nvPr/>
        </p:nvGrpSpPr>
        <p:grpSpPr>
          <a:xfrm>
            <a:off x="8704341" y="1212849"/>
            <a:ext cx="2811092" cy="2139704"/>
            <a:chOff x="8533578" y="1189176"/>
            <a:chExt cx="2756223" cy="2097939"/>
          </a:xfrm>
        </p:grpSpPr>
        <p:sp>
          <p:nvSpPr>
            <p:cNvPr id="11" name="TextBox 10"/>
            <p:cNvSpPr txBox="1"/>
            <p:nvPr/>
          </p:nvSpPr>
          <p:spPr>
            <a:xfrm>
              <a:off x="9037402" y="1189176"/>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dirty="0">
                  <a:solidFill>
                    <a:schemeClr val="tx2"/>
                  </a:solidFill>
                  <a:latin typeface="+mj-lt"/>
                  <a:cs typeface="Segoe UI"/>
                </a:rPr>
                <a:t>Complex framework</a:t>
              </a:r>
            </a:p>
          </p:txBody>
        </p:sp>
        <p:pic>
          <p:nvPicPr>
            <p:cNvPr id="20" name="Picture 19"/>
            <p:cNvPicPr>
              <a:picLocks noChangeAspect="1"/>
            </p:cNvPicPr>
            <p:nvPr/>
          </p:nvPicPr>
          <p:blipFill>
            <a:blip r:embed="rId3"/>
            <a:stretch>
              <a:fillRect/>
            </a:stretch>
          </p:blipFill>
          <p:spPr>
            <a:xfrm>
              <a:off x="8533578" y="2125837"/>
              <a:ext cx="896991" cy="896991"/>
            </a:xfrm>
            <a:prstGeom prst="rect">
              <a:avLst/>
            </a:prstGeom>
          </p:spPr>
        </p:pic>
        <p:pic>
          <p:nvPicPr>
            <p:cNvPr id="21" name="Picture 20"/>
            <p:cNvPicPr>
              <a:picLocks noChangeAspect="1"/>
            </p:cNvPicPr>
            <p:nvPr/>
          </p:nvPicPr>
          <p:blipFill>
            <a:blip r:embed="rId3"/>
            <a:stretch>
              <a:fillRect/>
            </a:stretch>
          </p:blipFill>
          <p:spPr>
            <a:xfrm>
              <a:off x="9009455" y="2009194"/>
              <a:ext cx="896991" cy="896991"/>
            </a:xfrm>
            <a:prstGeom prst="rect">
              <a:avLst/>
            </a:prstGeom>
          </p:spPr>
        </p:pic>
        <p:pic>
          <p:nvPicPr>
            <p:cNvPr id="22" name="Picture 21"/>
            <p:cNvPicPr>
              <a:picLocks noChangeAspect="1"/>
            </p:cNvPicPr>
            <p:nvPr/>
          </p:nvPicPr>
          <p:blipFill>
            <a:blip r:embed="rId3"/>
            <a:stretch>
              <a:fillRect/>
            </a:stretch>
          </p:blipFill>
          <p:spPr>
            <a:xfrm>
              <a:off x="9472250" y="1885578"/>
              <a:ext cx="896991" cy="896991"/>
            </a:xfrm>
            <a:prstGeom prst="rect">
              <a:avLst/>
            </a:prstGeom>
          </p:spPr>
        </p:pic>
        <p:pic>
          <p:nvPicPr>
            <p:cNvPr id="23" name="Picture 22"/>
            <p:cNvPicPr>
              <a:picLocks noChangeAspect="1"/>
            </p:cNvPicPr>
            <p:nvPr/>
          </p:nvPicPr>
          <p:blipFill>
            <a:blip r:embed="rId3"/>
            <a:stretch>
              <a:fillRect/>
            </a:stretch>
          </p:blipFill>
          <p:spPr>
            <a:xfrm>
              <a:off x="9930015" y="2171700"/>
              <a:ext cx="896991" cy="896991"/>
            </a:xfrm>
            <a:prstGeom prst="rect">
              <a:avLst/>
            </a:prstGeom>
          </p:spPr>
        </p:pic>
        <p:pic>
          <p:nvPicPr>
            <p:cNvPr id="24" name="Picture 23"/>
            <p:cNvPicPr>
              <a:picLocks noChangeAspect="1"/>
            </p:cNvPicPr>
            <p:nvPr/>
          </p:nvPicPr>
          <p:blipFill>
            <a:blip r:embed="rId3"/>
            <a:stretch>
              <a:fillRect/>
            </a:stretch>
          </p:blipFill>
          <p:spPr>
            <a:xfrm>
              <a:off x="9930015" y="1772353"/>
              <a:ext cx="896991" cy="896991"/>
            </a:xfrm>
            <a:prstGeom prst="rect">
              <a:avLst/>
            </a:prstGeom>
          </p:spPr>
        </p:pic>
        <p:pic>
          <p:nvPicPr>
            <p:cNvPr id="25" name="Picture 24"/>
            <p:cNvPicPr>
              <a:picLocks noChangeAspect="1"/>
            </p:cNvPicPr>
            <p:nvPr/>
          </p:nvPicPr>
          <p:blipFill>
            <a:blip r:embed="rId3"/>
            <a:stretch>
              <a:fillRect/>
            </a:stretch>
          </p:blipFill>
          <p:spPr>
            <a:xfrm>
              <a:off x="10392810" y="2072830"/>
              <a:ext cx="896991" cy="896991"/>
            </a:xfrm>
            <a:prstGeom prst="rect">
              <a:avLst/>
            </a:prstGeom>
          </p:spPr>
        </p:pic>
        <p:pic>
          <p:nvPicPr>
            <p:cNvPr id="26" name="Picture 25"/>
            <p:cNvPicPr>
              <a:picLocks noChangeAspect="1"/>
            </p:cNvPicPr>
            <p:nvPr/>
          </p:nvPicPr>
          <p:blipFill>
            <a:blip r:embed="rId3"/>
            <a:stretch>
              <a:fillRect/>
            </a:stretch>
          </p:blipFill>
          <p:spPr>
            <a:xfrm>
              <a:off x="9481519" y="2288411"/>
              <a:ext cx="896991" cy="896991"/>
            </a:xfrm>
            <a:prstGeom prst="rect">
              <a:avLst/>
            </a:prstGeom>
          </p:spPr>
        </p:pic>
        <p:pic>
          <p:nvPicPr>
            <p:cNvPr id="27" name="Picture 26"/>
            <p:cNvPicPr>
              <a:picLocks noChangeAspect="1"/>
            </p:cNvPicPr>
            <p:nvPr/>
          </p:nvPicPr>
          <p:blipFill>
            <a:blip r:embed="rId3"/>
            <a:stretch>
              <a:fillRect/>
            </a:stretch>
          </p:blipFill>
          <p:spPr>
            <a:xfrm>
              <a:off x="9014089" y="2390124"/>
              <a:ext cx="896991" cy="896991"/>
            </a:xfrm>
            <a:prstGeom prst="rect">
              <a:avLst/>
            </a:prstGeom>
          </p:spPr>
        </p:pic>
      </p:grpSp>
      <p:grpSp>
        <p:nvGrpSpPr>
          <p:cNvPr id="393" name="Group 392"/>
          <p:cNvGrpSpPr/>
          <p:nvPr/>
        </p:nvGrpSpPr>
        <p:grpSpPr>
          <a:xfrm>
            <a:off x="8578566" y="3173643"/>
            <a:ext cx="3118380" cy="3316545"/>
            <a:chOff x="8410258" y="3111698"/>
            <a:chExt cx="3057513" cy="3251810"/>
          </a:xfrm>
        </p:grpSpPr>
        <p:sp>
          <p:nvSpPr>
            <p:cNvPr id="8" name="TextBox 7"/>
            <p:cNvSpPr txBox="1"/>
            <p:nvPr/>
          </p:nvSpPr>
          <p:spPr>
            <a:xfrm>
              <a:off x="9037402" y="5446462"/>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dirty="0">
                  <a:solidFill>
                    <a:schemeClr val="tx2"/>
                  </a:solidFill>
                  <a:latin typeface="+mj-lt"/>
                  <a:cs typeface="Segoe UI"/>
                </a:rPr>
                <a:t>Micro-functionality</a:t>
              </a:r>
            </a:p>
          </p:txBody>
        </p:sp>
        <p:cxnSp>
          <p:nvCxnSpPr>
            <p:cNvPr id="13" name="Straight Arrow Connector 12"/>
            <p:cNvCxnSpPr/>
            <p:nvPr/>
          </p:nvCxnSpPr>
          <p:spPr>
            <a:xfrm>
              <a:off x="9879064" y="3111698"/>
              <a:ext cx="38925" cy="1680861"/>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430569" y="4699040"/>
              <a:ext cx="896991" cy="896991"/>
            </a:xfrm>
            <a:prstGeom prst="rect">
              <a:avLst/>
            </a:prstGeom>
          </p:spPr>
        </p:pic>
        <p:pic>
          <p:nvPicPr>
            <p:cNvPr id="30" name="Picture 29"/>
            <p:cNvPicPr>
              <a:picLocks noChangeAspect="1"/>
            </p:cNvPicPr>
            <p:nvPr/>
          </p:nvPicPr>
          <p:blipFill>
            <a:blip r:embed="rId3"/>
            <a:stretch>
              <a:fillRect/>
            </a:stretch>
          </p:blipFill>
          <p:spPr>
            <a:xfrm>
              <a:off x="10570780" y="4699040"/>
              <a:ext cx="896991" cy="896991"/>
            </a:xfrm>
            <a:prstGeom prst="rect">
              <a:avLst/>
            </a:prstGeom>
          </p:spPr>
        </p:pic>
        <p:pic>
          <p:nvPicPr>
            <p:cNvPr id="31" name="Picture 30"/>
            <p:cNvPicPr>
              <a:picLocks noChangeAspect="1"/>
            </p:cNvPicPr>
            <p:nvPr/>
          </p:nvPicPr>
          <p:blipFill>
            <a:blip r:embed="rId3"/>
            <a:stretch>
              <a:fillRect/>
            </a:stretch>
          </p:blipFill>
          <p:spPr>
            <a:xfrm>
              <a:off x="8410258" y="4699040"/>
              <a:ext cx="896991" cy="896991"/>
            </a:xfrm>
            <a:prstGeom prst="rect">
              <a:avLst/>
            </a:prstGeom>
          </p:spPr>
        </p:pic>
      </p:grpSp>
      <p:sp>
        <p:nvSpPr>
          <p:cNvPr id="63" name="AutoShape 29"/>
          <p:cNvSpPr>
            <a:spLocks noChangeAspect="1" noChangeArrowheads="1" noTextEdit="1"/>
          </p:cNvSpPr>
          <p:nvPr/>
        </p:nvSpPr>
        <p:spPr bwMode="auto">
          <a:xfrm>
            <a:off x="7756385" y="1512241"/>
            <a:ext cx="811171" cy="80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394" name="Group 393"/>
          <p:cNvGrpSpPr/>
          <p:nvPr/>
        </p:nvGrpSpPr>
        <p:grpSpPr>
          <a:xfrm>
            <a:off x="5588216" y="3173643"/>
            <a:ext cx="1865207" cy="3316545"/>
            <a:chOff x="5478276" y="3111698"/>
            <a:chExt cx="1828800" cy="3251810"/>
          </a:xfrm>
        </p:grpSpPr>
        <p:cxnSp>
          <p:nvCxnSpPr>
            <p:cNvPr id="12" name="Straight Arrow Connector 11"/>
            <p:cNvCxnSpPr/>
            <p:nvPr/>
          </p:nvCxnSpPr>
          <p:spPr>
            <a:xfrm>
              <a:off x="6392676" y="3111698"/>
              <a:ext cx="0" cy="1045965"/>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0" name="Group 389"/>
            <p:cNvGrpSpPr/>
            <p:nvPr/>
          </p:nvGrpSpPr>
          <p:grpSpPr>
            <a:xfrm>
              <a:off x="5478276" y="4157663"/>
              <a:ext cx="1828800" cy="2205845"/>
              <a:chOff x="5478276" y="4157663"/>
              <a:chExt cx="1828800" cy="2205845"/>
            </a:xfrm>
          </p:grpSpPr>
          <p:sp>
            <p:nvSpPr>
              <p:cNvPr id="7" name="TextBox 6"/>
              <p:cNvSpPr txBox="1"/>
              <p:nvPr/>
            </p:nvSpPr>
            <p:spPr>
              <a:xfrm>
                <a:off x="5478276" y="5446462"/>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dirty="0">
                    <a:solidFill>
                      <a:schemeClr val="tx2"/>
                    </a:solidFill>
                    <a:latin typeface="+mj-lt"/>
                    <a:cs typeface="Segoe UI"/>
                  </a:rPr>
                  <a:t>Outside </a:t>
                </a:r>
                <a:br>
                  <a:rPr lang="en-US" sz="2244" dirty="0">
                    <a:solidFill>
                      <a:schemeClr val="tx2"/>
                    </a:solidFill>
                    <a:latin typeface="+mj-lt"/>
                    <a:cs typeface="Segoe UI"/>
                  </a:rPr>
                </a:br>
                <a:r>
                  <a:rPr lang="en-US" sz="2244" dirty="0">
                    <a:solidFill>
                      <a:schemeClr val="tx2"/>
                    </a:solidFill>
                    <a:latin typeface="+mj-lt"/>
                    <a:cs typeface="Segoe UI"/>
                  </a:rPr>
                  <a:t>client app</a:t>
                </a:r>
              </a:p>
            </p:txBody>
          </p:sp>
          <p:sp>
            <p:nvSpPr>
              <p:cNvPr id="99" name="Freeform 66"/>
              <p:cNvSpPr>
                <a:spLocks noEditPoints="1"/>
              </p:cNvSpPr>
              <p:nvPr/>
            </p:nvSpPr>
            <p:spPr bwMode="auto">
              <a:xfrm>
                <a:off x="6516688" y="4418013"/>
                <a:ext cx="444500" cy="442913"/>
              </a:xfrm>
              <a:custGeom>
                <a:avLst/>
                <a:gdLst>
                  <a:gd name="T0" fmla="*/ 129 w 259"/>
                  <a:gd name="T1" fmla="*/ 259 h 259"/>
                  <a:gd name="T2" fmla="*/ 0 w 259"/>
                  <a:gd name="T3" fmla="*/ 129 h 259"/>
                  <a:gd name="T4" fmla="*/ 129 w 259"/>
                  <a:gd name="T5" fmla="*/ 0 h 259"/>
                  <a:gd name="T6" fmla="*/ 259 w 259"/>
                  <a:gd name="T7" fmla="*/ 129 h 259"/>
                  <a:gd name="T8" fmla="*/ 129 w 259"/>
                  <a:gd name="T9" fmla="*/ 259 h 259"/>
                  <a:gd name="T10" fmla="*/ 129 w 259"/>
                  <a:gd name="T11" fmla="*/ 19 h 259"/>
                  <a:gd name="T12" fmla="*/ 19 w 259"/>
                  <a:gd name="T13" fmla="*/ 129 h 259"/>
                  <a:gd name="T14" fmla="*/ 129 w 259"/>
                  <a:gd name="T15" fmla="*/ 239 h 259"/>
                  <a:gd name="T16" fmla="*/ 239 w 259"/>
                  <a:gd name="T17" fmla="*/ 129 h 259"/>
                  <a:gd name="T18" fmla="*/ 129 w 259"/>
                  <a:gd name="T19" fmla="*/ 1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59">
                    <a:moveTo>
                      <a:pt x="129" y="259"/>
                    </a:moveTo>
                    <a:cubicBezTo>
                      <a:pt x="58" y="259"/>
                      <a:pt x="0" y="201"/>
                      <a:pt x="0" y="129"/>
                    </a:cubicBezTo>
                    <a:cubicBezTo>
                      <a:pt x="0" y="58"/>
                      <a:pt x="58" y="0"/>
                      <a:pt x="129" y="0"/>
                    </a:cubicBezTo>
                    <a:cubicBezTo>
                      <a:pt x="201" y="0"/>
                      <a:pt x="259" y="58"/>
                      <a:pt x="259" y="129"/>
                    </a:cubicBezTo>
                    <a:cubicBezTo>
                      <a:pt x="259" y="201"/>
                      <a:pt x="201" y="259"/>
                      <a:pt x="129" y="259"/>
                    </a:cubicBezTo>
                    <a:close/>
                    <a:moveTo>
                      <a:pt x="129" y="19"/>
                    </a:moveTo>
                    <a:cubicBezTo>
                      <a:pt x="69" y="19"/>
                      <a:pt x="19" y="69"/>
                      <a:pt x="19" y="129"/>
                    </a:cubicBezTo>
                    <a:cubicBezTo>
                      <a:pt x="19" y="190"/>
                      <a:pt x="69" y="239"/>
                      <a:pt x="129" y="239"/>
                    </a:cubicBezTo>
                    <a:cubicBezTo>
                      <a:pt x="190" y="239"/>
                      <a:pt x="239" y="190"/>
                      <a:pt x="239" y="129"/>
                    </a:cubicBezTo>
                    <a:cubicBezTo>
                      <a:pt x="239" y="69"/>
                      <a:pt x="190" y="19"/>
                      <a:pt x="129" y="1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0" name="Freeform 67"/>
              <p:cNvSpPr>
                <a:spLocks noEditPoints="1"/>
              </p:cNvSpPr>
              <p:nvPr/>
            </p:nvSpPr>
            <p:spPr bwMode="auto">
              <a:xfrm>
                <a:off x="6415088" y="4314826"/>
                <a:ext cx="647700" cy="649288"/>
              </a:xfrm>
              <a:custGeom>
                <a:avLst/>
                <a:gdLst>
                  <a:gd name="T0" fmla="*/ 189 w 379"/>
                  <a:gd name="T1" fmla="*/ 379 h 379"/>
                  <a:gd name="T2" fmla="*/ 0 w 379"/>
                  <a:gd name="T3" fmla="*/ 189 h 379"/>
                  <a:gd name="T4" fmla="*/ 189 w 379"/>
                  <a:gd name="T5" fmla="*/ 0 h 379"/>
                  <a:gd name="T6" fmla="*/ 379 w 379"/>
                  <a:gd name="T7" fmla="*/ 189 h 379"/>
                  <a:gd name="T8" fmla="*/ 189 w 379"/>
                  <a:gd name="T9" fmla="*/ 379 h 379"/>
                  <a:gd name="T10" fmla="*/ 189 w 379"/>
                  <a:gd name="T11" fmla="*/ 11 h 379"/>
                  <a:gd name="T12" fmla="*/ 11 w 379"/>
                  <a:gd name="T13" fmla="*/ 189 h 379"/>
                  <a:gd name="T14" fmla="*/ 189 w 379"/>
                  <a:gd name="T15" fmla="*/ 367 h 379"/>
                  <a:gd name="T16" fmla="*/ 367 w 379"/>
                  <a:gd name="T17" fmla="*/ 189 h 379"/>
                  <a:gd name="T18" fmla="*/ 189 w 379"/>
                  <a:gd name="T19" fmla="*/ 1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379">
                    <a:moveTo>
                      <a:pt x="189" y="379"/>
                    </a:moveTo>
                    <a:cubicBezTo>
                      <a:pt x="85" y="379"/>
                      <a:pt x="0" y="294"/>
                      <a:pt x="0" y="189"/>
                    </a:cubicBezTo>
                    <a:cubicBezTo>
                      <a:pt x="0" y="85"/>
                      <a:pt x="85" y="0"/>
                      <a:pt x="189" y="0"/>
                    </a:cubicBezTo>
                    <a:cubicBezTo>
                      <a:pt x="294" y="0"/>
                      <a:pt x="379" y="85"/>
                      <a:pt x="379" y="189"/>
                    </a:cubicBezTo>
                    <a:cubicBezTo>
                      <a:pt x="379" y="294"/>
                      <a:pt x="294" y="379"/>
                      <a:pt x="189" y="379"/>
                    </a:cubicBezTo>
                    <a:close/>
                    <a:moveTo>
                      <a:pt x="189" y="11"/>
                    </a:moveTo>
                    <a:cubicBezTo>
                      <a:pt x="91" y="11"/>
                      <a:pt x="11" y="91"/>
                      <a:pt x="11" y="189"/>
                    </a:cubicBezTo>
                    <a:cubicBezTo>
                      <a:pt x="11" y="288"/>
                      <a:pt x="91" y="367"/>
                      <a:pt x="189" y="367"/>
                    </a:cubicBezTo>
                    <a:cubicBezTo>
                      <a:pt x="287" y="367"/>
                      <a:pt x="367" y="288"/>
                      <a:pt x="367" y="189"/>
                    </a:cubicBezTo>
                    <a:cubicBezTo>
                      <a:pt x="367" y="91"/>
                      <a:pt x="287" y="11"/>
                      <a:pt x="189" y="1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1" name="Freeform 68"/>
              <p:cNvSpPr>
                <a:spLocks noEditPoints="1"/>
              </p:cNvSpPr>
              <p:nvPr/>
            </p:nvSpPr>
            <p:spPr bwMode="auto">
              <a:xfrm>
                <a:off x="6256338" y="4157663"/>
                <a:ext cx="963613" cy="962025"/>
              </a:xfrm>
              <a:custGeom>
                <a:avLst/>
                <a:gdLst>
                  <a:gd name="T0" fmla="*/ 281 w 562"/>
                  <a:gd name="T1" fmla="*/ 561 h 561"/>
                  <a:gd name="T2" fmla="*/ 0 w 562"/>
                  <a:gd name="T3" fmla="*/ 280 h 561"/>
                  <a:gd name="T4" fmla="*/ 281 w 562"/>
                  <a:gd name="T5" fmla="*/ 0 h 561"/>
                  <a:gd name="T6" fmla="*/ 562 w 562"/>
                  <a:gd name="T7" fmla="*/ 280 h 561"/>
                  <a:gd name="T8" fmla="*/ 281 w 562"/>
                  <a:gd name="T9" fmla="*/ 561 h 561"/>
                  <a:gd name="T10" fmla="*/ 281 w 562"/>
                  <a:gd name="T11" fmla="*/ 3 h 561"/>
                  <a:gd name="T12" fmla="*/ 4 w 562"/>
                  <a:gd name="T13" fmla="*/ 280 h 561"/>
                  <a:gd name="T14" fmla="*/ 281 w 562"/>
                  <a:gd name="T15" fmla="*/ 557 h 561"/>
                  <a:gd name="T16" fmla="*/ 558 w 562"/>
                  <a:gd name="T17" fmla="*/ 280 h 561"/>
                  <a:gd name="T18" fmla="*/ 281 w 562"/>
                  <a:gd name="T19" fmla="*/ 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 h="561">
                    <a:moveTo>
                      <a:pt x="281" y="561"/>
                    </a:moveTo>
                    <a:cubicBezTo>
                      <a:pt x="126" y="561"/>
                      <a:pt x="0" y="435"/>
                      <a:pt x="0" y="280"/>
                    </a:cubicBezTo>
                    <a:cubicBezTo>
                      <a:pt x="0" y="126"/>
                      <a:pt x="126" y="0"/>
                      <a:pt x="281" y="0"/>
                    </a:cubicBezTo>
                    <a:cubicBezTo>
                      <a:pt x="436" y="0"/>
                      <a:pt x="562" y="126"/>
                      <a:pt x="562" y="280"/>
                    </a:cubicBezTo>
                    <a:cubicBezTo>
                      <a:pt x="562" y="435"/>
                      <a:pt x="436" y="561"/>
                      <a:pt x="281" y="561"/>
                    </a:cubicBezTo>
                    <a:close/>
                    <a:moveTo>
                      <a:pt x="281" y="3"/>
                    </a:moveTo>
                    <a:cubicBezTo>
                      <a:pt x="129" y="3"/>
                      <a:pt x="4" y="128"/>
                      <a:pt x="4" y="280"/>
                    </a:cubicBezTo>
                    <a:cubicBezTo>
                      <a:pt x="4" y="433"/>
                      <a:pt x="129" y="557"/>
                      <a:pt x="281" y="557"/>
                    </a:cubicBezTo>
                    <a:cubicBezTo>
                      <a:pt x="434" y="557"/>
                      <a:pt x="558" y="433"/>
                      <a:pt x="558" y="280"/>
                    </a:cubicBezTo>
                    <a:cubicBezTo>
                      <a:pt x="558" y="128"/>
                      <a:pt x="434" y="3"/>
                      <a:pt x="281" y="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2" name="Freeform 69"/>
              <p:cNvSpPr>
                <a:spLocks/>
              </p:cNvSpPr>
              <p:nvPr/>
            </p:nvSpPr>
            <p:spPr bwMode="auto">
              <a:xfrm>
                <a:off x="6227763" y="4667251"/>
                <a:ext cx="549275" cy="717550"/>
              </a:xfrm>
              <a:custGeom>
                <a:avLst/>
                <a:gdLst>
                  <a:gd name="T0" fmla="*/ 321 w 321"/>
                  <a:gd name="T1" fmla="*/ 5 h 418"/>
                  <a:gd name="T2" fmla="*/ 275 w 321"/>
                  <a:gd name="T3" fmla="*/ 5 h 418"/>
                  <a:gd name="T4" fmla="*/ 244 w 321"/>
                  <a:gd name="T5" fmla="*/ 138 h 418"/>
                  <a:gd name="T6" fmla="*/ 244 w 321"/>
                  <a:gd name="T7" fmla="*/ 15 h 418"/>
                  <a:gd name="T8" fmla="*/ 228 w 321"/>
                  <a:gd name="T9" fmla="*/ 0 h 418"/>
                  <a:gd name="T10" fmla="*/ 15 w 321"/>
                  <a:gd name="T11" fmla="*/ 0 h 418"/>
                  <a:gd name="T12" fmla="*/ 0 w 321"/>
                  <a:gd name="T13" fmla="*/ 15 h 418"/>
                  <a:gd name="T14" fmla="*/ 0 w 321"/>
                  <a:gd name="T15" fmla="*/ 402 h 418"/>
                  <a:gd name="T16" fmla="*/ 15 w 321"/>
                  <a:gd name="T17" fmla="*/ 418 h 418"/>
                  <a:gd name="T18" fmla="*/ 228 w 321"/>
                  <a:gd name="T19" fmla="*/ 418 h 418"/>
                  <a:gd name="T20" fmla="*/ 244 w 321"/>
                  <a:gd name="T21" fmla="*/ 402 h 418"/>
                  <a:gd name="T22" fmla="*/ 244 w 321"/>
                  <a:gd name="T23" fmla="*/ 222 h 418"/>
                  <a:gd name="T24" fmla="*/ 321 w 321"/>
                  <a:gd name="T25" fmla="*/ 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1" h="418">
                    <a:moveTo>
                      <a:pt x="321" y="5"/>
                    </a:moveTo>
                    <a:cubicBezTo>
                      <a:pt x="275" y="5"/>
                      <a:pt x="275" y="5"/>
                      <a:pt x="275" y="5"/>
                    </a:cubicBezTo>
                    <a:cubicBezTo>
                      <a:pt x="275" y="53"/>
                      <a:pt x="264" y="98"/>
                      <a:pt x="244" y="138"/>
                    </a:cubicBezTo>
                    <a:cubicBezTo>
                      <a:pt x="244" y="15"/>
                      <a:pt x="244" y="15"/>
                      <a:pt x="244" y="15"/>
                    </a:cubicBezTo>
                    <a:cubicBezTo>
                      <a:pt x="244" y="7"/>
                      <a:pt x="237" y="0"/>
                      <a:pt x="228" y="0"/>
                    </a:cubicBezTo>
                    <a:cubicBezTo>
                      <a:pt x="15" y="0"/>
                      <a:pt x="15" y="0"/>
                      <a:pt x="15" y="0"/>
                    </a:cubicBezTo>
                    <a:cubicBezTo>
                      <a:pt x="7" y="0"/>
                      <a:pt x="0" y="7"/>
                      <a:pt x="0" y="15"/>
                    </a:cubicBezTo>
                    <a:cubicBezTo>
                      <a:pt x="0" y="402"/>
                      <a:pt x="0" y="402"/>
                      <a:pt x="0" y="402"/>
                    </a:cubicBezTo>
                    <a:cubicBezTo>
                      <a:pt x="0" y="411"/>
                      <a:pt x="7" y="418"/>
                      <a:pt x="15" y="418"/>
                    </a:cubicBezTo>
                    <a:cubicBezTo>
                      <a:pt x="228" y="418"/>
                      <a:pt x="228" y="418"/>
                      <a:pt x="228" y="418"/>
                    </a:cubicBezTo>
                    <a:cubicBezTo>
                      <a:pt x="237" y="418"/>
                      <a:pt x="244" y="411"/>
                      <a:pt x="244" y="402"/>
                    </a:cubicBezTo>
                    <a:cubicBezTo>
                      <a:pt x="244" y="222"/>
                      <a:pt x="244" y="222"/>
                      <a:pt x="244" y="222"/>
                    </a:cubicBezTo>
                    <a:cubicBezTo>
                      <a:pt x="292" y="163"/>
                      <a:pt x="321" y="88"/>
                      <a:pt x="321"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3" name="Rectangle 70"/>
              <p:cNvSpPr>
                <a:spLocks noChangeArrowheads="1"/>
              </p:cNvSpPr>
              <p:nvPr/>
            </p:nvSpPr>
            <p:spPr bwMode="auto">
              <a:xfrm>
                <a:off x="6267450" y="4706938"/>
                <a:ext cx="336550"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4" name="Rectangle 71"/>
              <p:cNvSpPr>
                <a:spLocks noChangeArrowheads="1"/>
              </p:cNvSpPr>
              <p:nvPr/>
            </p:nvSpPr>
            <p:spPr bwMode="auto">
              <a:xfrm>
                <a:off x="6300788" y="4773613"/>
                <a:ext cx="173038" cy="17462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5" name="Rectangle 72"/>
              <p:cNvSpPr>
                <a:spLocks noChangeArrowheads="1"/>
              </p:cNvSpPr>
              <p:nvPr/>
            </p:nvSpPr>
            <p:spPr bwMode="auto">
              <a:xfrm>
                <a:off x="6492875" y="4872038"/>
                <a:ext cx="79375" cy="7620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6" name="Rectangle 73"/>
              <p:cNvSpPr>
                <a:spLocks noChangeArrowheads="1"/>
              </p:cNvSpPr>
              <p:nvPr/>
            </p:nvSpPr>
            <p:spPr bwMode="auto">
              <a:xfrm>
                <a:off x="6492875" y="4773613"/>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7" name="Rectangle 74"/>
              <p:cNvSpPr>
                <a:spLocks noChangeArrowheads="1"/>
              </p:cNvSpPr>
              <p:nvPr/>
            </p:nvSpPr>
            <p:spPr bwMode="auto">
              <a:xfrm>
                <a:off x="6492875" y="5064126"/>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Rectangle 75"/>
              <p:cNvSpPr>
                <a:spLocks noChangeArrowheads="1"/>
              </p:cNvSpPr>
              <p:nvPr/>
            </p:nvSpPr>
            <p:spPr bwMode="auto">
              <a:xfrm>
                <a:off x="6397625" y="5064126"/>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9" name="Rectangle 76"/>
              <p:cNvSpPr>
                <a:spLocks noChangeArrowheads="1"/>
              </p:cNvSpPr>
              <p:nvPr/>
            </p:nvSpPr>
            <p:spPr bwMode="auto">
              <a:xfrm>
                <a:off x="6300788" y="5064126"/>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0" name="Rectangle 77"/>
              <p:cNvSpPr>
                <a:spLocks noChangeArrowheads="1"/>
              </p:cNvSpPr>
              <p:nvPr/>
            </p:nvSpPr>
            <p:spPr bwMode="auto">
              <a:xfrm>
                <a:off x="6300788" y="4967288"/>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1" name="Rectangle 78"/>
              <p:cNvSpPr>
                <a:spLocks noChangeArrowheads="1"/>
              </p:cNvSpPr>
              <p:nvPr/>
            </p:nvSpPr>
            <p:spPr bwMode="auto">
              <a:xfrm>
                <a:off x="6397625" y="4967288"/>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2" name="Rectangle 79"/>
              <p:cNvSpPr>
                <a:spLocks noChangeArrowheads="1"/>
              </p:cNvSpPr>
              <p:nvPr/>
            </p:nvSpPr>
            <p:spPr bwMode="auto">
              <a:xfrm>
                <a:off x="6492875" y="4967288"/>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3" name="Rectangle 80"/>
              <p:cNvSpPr>
                <a:spLocks noChangeArrowheads="1"/>
              </p:cNvSpPr>
              <p:nvPr/>
            </p:nvSpPr>
            <p:spPr bwMode="auto">
              <a:xfrm>
                <a:off x="6492875" y="5159376"/>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4" name="Rectangle 81"/>
              <p:cNvSpPr>
                <a:spLocks noChangeArrowheads="1"/>
              </p:cNvSpPr>
              <p:nvPr/>
            </p:nvSpPr>
            <p:spPr bwMode="auto">
              <a:xfrm>
                <a:off x="6397625" y="5159376"/>
                <a:ext cx="76200"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5" name="Rectangle 82"/>
              <p:cNvSpPr>
                <a:spLocks noChangeArrowheads="1"/>
              </p:cNvSpPr>
              <p:nvPr/>
            </p:nvSpPr>
            <p:spPr bwMode="auto">
              <a:xfrm>
                <a:off x="6300788" y="5159376"/>
                <a:ext cx="77788"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7" name="Freeform 84"/>
              <p:cNvSpPr>
                <a:spLocks/>
              </p:cNvSpPr>
              <p:nvPr/>
            </p:nvSpPr>
            <p:spPr bwMode="auto">
              <a:xfrm>
                <a:off x="6318250" y="5384801"/>
                <a:ext cx="90488" cy="44450"/>
              </a:xfrm>
              <a:custGeom>
                <a:avLst/>
                <a:gdLst>
                  <a:gd name="T0" fmla="*/ 27 w 53"/>
                  <a:gd name="T1" fmla="*/ 0 h 26"/>
                  <a:gd name="T2" fmla="*/ 53 w 53"/>
                  <a:gd name="T3" fmla="*/ 26 h 26"/>
                  <a:gd name="T4" fmla="*/ 0 w 53"/>
                  <a:gd name="T5" fmla="*/ 26 h 26"/>
                  <a:gd name="T6" fmla="*/ 27 w 53"/>
                  <a:gd name="T7" fmla="*/ 0 h 26"/>
                </a:gdLst>
                <a:ahLst/>
                <a:cxnLst>
                  <a:cxn ang="0">
                    <a:pos x="T0" y="T1"/>
                  </a:cxn>
                  <a:cxn ang="0">
                    <a:pos x="T2" y="T3"/>
                  </a:cxn>
                  <a:cxn ang="0">
                    <a:pos x="T4" y="T5"/>
                  </a:cxn>
                  <a:cxn ang="0">
                    <a:pos x="T6" y="T7"/>
                  </a:cxn>
                </a:cxnLst>
                <a:rect l="0" t="0" r="r" b="b"/>
                <a:pathLst>
                  <a:path w="53" h="26">
                    <a:moveTo>
                      <a:pt x="27" y="0"/>
                    </a:moveTo>
                    <a:cubicBezTo>
                      <a:pt x="42" y="0"/>
                      <a:pt x="53" y="12"/>
                      <a:pt x="53" y="26"/>
                    </a:cubicBezTo>
                    <a:cubicBezTo>
                      <a:pt x="0" y="26"/>
                      <a:pt x="0" y="26"/>
                      <a:pt x="0" y="26"/>
                    </a:cubicBezTo>
                    <a:cubicBezTo>
                      <a:pt x="0" y="12"/>
                      <a:pt x="12" y="0"/>
                      <a:pt x="2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8" name="Freeform 85"/>
              <p:cNvSpPr>
                <a:spLocks/>
              </p:cNvSpPr>
              <p:nvPr/>
            </p:nvSpPr>
            <p:spPr bwMode="auto">
              <a:xfrm>
                <a:off x="6462713" y="5384801"/>
                <a:ext cx="90488" cy="44450"/>
              </a:xfrm>
              <a:custGeom>
                <a:avLst/>
                <a:gdLst>
                  <a:gd name="T0" fmla="*/ 26 w 53"/>
                  <a:gd name="T1" fmla="*/ 0 h 26"/>
                  <a:gd name="T2" fmla="*/ 53 w 53"/>
                  <a:gd name="T3" fmla="*/ 26 h 26"/>
                  <a:gd name="T4" fmla="*/ 0 w 53"/>
                  <a:gd name="T5" fmla="*/ 26 h 26"/>
                  <a:gd name="T6" fmla="*/ 26 w 53"/>
                  <a:gd name="T7" fmla="*/ 0 h 26"/>
                </a:gdLst>
                <a:ahLst/>
                <a:cxnLst>
                  <a:cxn ang="0">
                    <a:pos x="T0" y="T1"/>
                  </a:cxn>
                  <a:cxn ang="0">
                    <a:pos x="T2" y="T3"/>
                  </a:cxn>
                  <a:cxn ang="0">
                    <a:pos x="T4" y="T5"/>
                  </a:cxn>
                  <a:cxn ang="0">
                    <a:pos x="T6" y="T7"/>
                  </a:cxn>
                </a:cxnLst>
                <a:rect l="0" t="0" r="r" b="b"/>
                <a:pathLst>
                  <a:path w="53" h="26">
                    <a:moveTo>
                      <a:pt x="26" y="0"/>
                    </a:moveTo>
                    <a:cubicBezTo>
                      <a:pt x="41" y="0"/>
                      <a:pt x="53" y="12"/>
                      <a:pt x="53" y="26"/>
                    </a:cubicBezTo>
                    <a:cubicBezTo>
                      <a:pt x="0" y="26"/>
                      <a:pt x="0" y="26"/>
                      <a:pt x="0" y="26"/>
                    </a:cubicBezTo>
                    <a:cubicBezTo>
                      <a:pt x="0" y="12"/>
                      <a:pt x="12" y="0"/>
                      <a:pt x="2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22" name="Group 121"/>
              <p:cNvGrpSpPr/>
              <p:nvPr/>
            </p:nvGrpSpPr>
            <p:grpSpPr>
              <a:xfrm>
                <a:off x="6617084" y="4283578"/>
                <a:ext cx="274254" cy="380499"/>
                <a:chOff x="7704138" y="1800225"/>
                <a:chExt cx="176212" cy="244476"/>
              </a:xfrm>
            </p:grpSpPr>
            <p:sp>
              <p:nvSpPr>
                <p:cNvPr id="123"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4"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5"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6"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7"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8"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9"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0"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1"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2"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3"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4"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grpSp>
      <p:grpSp>
        <p:nvGrpSpPr>
          <p:cNvPr id="391" name="Group 390"/>
          <p:cNvGrpSpPr/>
          <p:nvPr/>
        </p:nvGrpSpPr>
        <p:grpSpPr>
          <a:xfrm>
            <a:off x="5588216" y="1212849"/>
            <a:ext cx="1865207" cy="1835344"/>
            <a:chOff x="5478276" y="1189176"/>
            <a:chExt cx="1828800" cy="1799520"/>
          </a:xfrm>
        </p:grpSpPr>
        <p:sp>
          <p:nvSpPr>
            <p:cNvPr id="10" name="TextBox 9"/>
            <p:cNvSpPr txBox="1"/>
            <p:nvPr/>
          </p:nvSpPr>
          <p:spPr>
            <a:xfrm>
              <a:off x="5478276" y="1189176"/>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dirty="0">
                  <a:solidFill>
                    <a:schemeClr val="tx2"/>
                  </a:solidFill>
                  <a:latin typeface="+mj-lt"/>
                  <a:cs typeface="Segoe UI"/>
                </a:rPr>
                <a:t>Inside client app</a:t>
              </a:r>
            </a:p>
          </p:txBody>
        </p:sp>
        <p:sp>
          <p:nvSpPr>
            <p:cNvPr id="42" name="Rectangle 9"/>
            <p:cNvSpPr>
              <a:spLocks noChangeArrowheads="1"/>
            </p:cNvSpPr>
            <p:nvPr/>
          </p:nvSpPr>
          <p:spPr bwMode="auto">
            <a:xfrm>
              <a:off x="6261100" y="2305050"/>
              <a:ext cx="338138"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48" name="Group 147"/>
            <p:cNvGrpSpPr/>
            <p:nvPr/>
          </p:nvGrpSpPr>
          <p:grpSpPr>
            <a:xfrm>
              <a:off x="6167821" y="2212408"/>
              <a:ext cx="493713" cy="776288"/>
              <a:chOff x="6167821" y="2212408"/>
              <a:chExt cx="493713" cy="776288"/>
            </a:xfrm>
          </p:grpSpPr>
          <p:sp>
            <p:nvSpPr>
              <p:cNvPr id="136" name="Freeform 5"/>
              <p:cNvSpPr>
                <a:spLocks/>
              </p:cNvSpPr>
              <p:nvPr/>
            </p:nvSpPr>
            <p:spPr bwMode="auto">
              <a:xfrm>
                <a:off x="6167821" y="2212408"/>
                <a:ext cx="493713" cy="776288"/>
              </a:xfrm>
              <a:custGeom>
                <a:avLst/>
                <a:gdLst>
                  <a:gd name="T0" fmla="*/ 196 w 222"/>
                  <a:gd name="T1" fmla="*/ 338 h 350"/>
                  <a:gd name="T2" fmla="*/ 182 w 222"/>
                  <a:gd name="T3" fmla="*/ 350 h 350"/>
                  <a:gd name="T4" fmla="*/ 12 w 222"/>
                  <a:gd name="T5" fmla="*/ 335 h 350"/>
                  <a:gd name="T6" fmla="*/ 0 w 222"/>
                  <a:gd name="T7" fmla="*/ 322 h 350"/>
                  <a:gd name="T8" fmla="*/ 26 w 222"/>
                  <a:gd name="T9" fmla="*/ 12 h 350"/>
                  <a:gd name="T10" fmla="*/ 40 w 222"/>
                  <a:gd name="T11" fmla="*/ 1 h 350"/>
                  <a:gd name="T12" fmla="*/ 210 w 222"/>
                  <a:gd name="T13" fmla="*/ 15 h 350"/>
                  <a:gd name="T14" fmla="*/ 221 w 222"/>
                  <a:gd name="T15" fmla="*/ 28 h 350"/>
                  <a:gd name="T16" fmla="*/ 196 w 222"/>
                  <a:gd name="T17" fmla="*/ 33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50">
                    <a:moveTo>
                      <a:pt x="196" y="338"/>
                    </a:moveTo>
                    <a:cubicBezTo>
                      <a:pt x="195" y="345"/>
                      <a:pt x="189" y="350"/>
                      <a:pt x="182" y="350"/>
                    </a:cubicBezTo>
                    <a:cubicBezTo>
                      <a:pt x="12" y="335"/>
                      <a:pt x="12" y="335"/>
                      <a:pt x="12" y="335"/>
                    </a:cubicBezTo>
                    <a:cubicBezTo>
                      <a:pt x="5" y="335"/>
                      <a:pt x="0" y="329"/>
                      <a:pt x="0" y="322"/>
                    </a:cubicBezTo>
                    <a:cubicBezTo>
                      <a:pt x="26" y="12"/>
                      <a:pt x="26" y="12"/>
                      <a:pt x="26" y="12"/>
                    </a:cubicBezTo>
                    <a:cubicBezTo>
                      <a:pt x="27" y="5"/>
                      <a:pt x="33" y="0"/>
                      <a:pt x="40" y="1"/>
                    </a:cubicBezTo>
                    <a:cubicBezTo>
                      <a:pt x="210" y="15"/>
                      <a:pt x="210" y="15"/>
                      <a:pt x="210" y="15"/>
                    </a:cubicBezTo>
                    <a:cubicBezTo>
                      <a:pt x="217" y="15"/>
                      <a:pt x="222" y="21"/>
                      <a:pt x="221" y="28"/>
                    </a:cubicBezTo>
                    <a:lnTo>
                      <a:pt x="196" y="33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7" name="Freeform 6"/>
              <p:cNvSpPr>
                <a:spLocks/>
              </p:cNvSpPr>
              <p:nvPr/>
            </p:nvSpPr>
            <p:spPr bwMode="auto">
              <a:xfrm>
                <a:off x="6215446" y="2256858"/>
                <a:ext cx="401638" cy="614363"/>
              </a:xfrm>
              <a:custGeom>
                <a:avLst/>
                <a:gdLst>
                  <a:gd name="T0" fmla="*/ 0 w 253"/>
                  <a:gd name="T1" fmla="*/ 369 h 387"/>
                  <a:gd name="T2" fmla="*/ 31 w 253"/>
                  <a:gd name="T3" fmla="*/ 0 h 387"/>
                  <a:gd name="T4" fmla="*/ 253 w 253"/>
                  <a:gd name="T5" fmla="*/ 18 h 387"/>
                  <a:gd name="T6" fmla="*/ 223 w 253"/>
                  <a:gd name="T7" fmla="*/ 387 h 387"/>
                  <a:gd name="T8" fmla="*/ 0 w 253"/>
                  <a:gd name="T9" fmla="*/ 369 h 387"/>
                </a:gdLst>
                <a:ahLst/>
                <a:cxnLst>
                  <a:cxn ang="0">
                    <a:pos x="T0" y="T1"/>
                  </a:cxn>
                  <a:cxn ang="0">
                    <a:pos x="T2" y="T3"/>
                  </a:cxn>
                  <a:cxn ang="0">
                    <a:pos x="T4" y="T5"/>
                  </a:cxn>
                  <a:cxn ang="0">
                    <a:pos x="T6" y="T7"/>
                  </a:cxn>
                  <a:cxn ang="0">
                    <a:pos x="T8" y="T9"/>
                  </a:cxn>
                </a:cxnLst>
                <a:rect l="0" t="0" r="r" b="b"/>
                <a:pathLst>
                  <a:path w="253" h="387">
                    <a:moveTo>
                      <a:pt x="0" y="369"/>
                    </a:moveTo>
                    <a:lnTo>
                      <a:pt x="31" y="0"/>
                    </a:lnTo>
                    <a:lnTo>
                      <a:pt x="253" y="18"/>
                    </a:lnTo>
                    <a:lnTo>
                      <a:pt x="223" y="387"/>
                    </a:lnTo>
                    <a:lnTo>
                      <a:pt x="0" y="369"/>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3" name="Freeform 12"/>
              <p:cNvSpPr>
                <a:spLocks/>
              </p:cNvSpPr>
              <p:nvPr/>
            </p:nvSpPr>
            <p:spPr bwMode="auto">
              <a:xfrm>
                <a:off x="6375783" y="2437833"/>
                <a:ext cx="25400" cy="82550"/>
              </a:xfrm>
              <a:custGeom>
                <a:avLst/>
                <a:gdLst>
                  <a:gd name="T0" fmla="*/ 11 w 16"/>
                  <a:gd name="T1" fmla="*/ 52 h 52"/>
                  <a:gd name="T2" fmla="*/ 0 w 16"/>
                  <a:gd name="T3" fmla="*/ 52 h 52"/>
                  <a:gd name="T4" fmla="*/ 4 w 16"/>
                  <a:gd name="T5" fmla="*/ 0 h 52"/>
                  <a:gd name="T6" fmla="*/ 16 w 16"/>
                  <a:gd name="T7" fmla="*/ 2 h 52"/>
                  <a:gd name="T8" fmla="*/ 11 w 16"/>
                  <a:gd name="T9" fmla="*/ 52 h 52"/>
                </a:gdLst>
                <a:ahLst/>
                <a:cxnLst>
                  <a:cxn ang="0">
                    <a:pos x="T0" y="T1"/>
                  </a:cxn>
                  <a:cxn ang="0">
                    <a:pos x="T2" y="T3"/>
                  </a:cxn>
                  <a:cxn ang="0">
                    <a:pos x="T4" y="T5"/>
                  </a:cxn>
                  <a:cxn ang="0">
                    <a:pos x="T6" y="T7"/>
                  </a:cxn>
                  <a:cxn ang="0">
                    <a:pos x="T8" y="T9"/>
                  </a:cxn>
                </a:cxnLst>
                <a:rect l="0" t="0" r="r" b="b"/>
                <a:pathLst>
                  <a:path w="16" h="52">
                    <a:moveTo>
                      <a:pt x="11" y="52"/>
                    </a:moveTo>
                    <a:lnTo>
                      <a:pt x="0" y="52"/>
                    </a:lnTo>
                    <a:lnTo>
                      <a:pt x="4" y="0"/>
                    </a:lnTo>
                    <a:lnTo>
                      <a:pt x="16" y="2"/>
                    </a:lnTo>
                    <a:lnTo>
                      <a:pt x="1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4" name="Freeform 13"/>
              <p:cNvSpPr>
                <a:spLocks/>
              </p:cNvSpPr>
              <p:nvPr/>
            </p:nvSpPr>
            <p:spPr bwMode="auto">
              <a:xfrm>
                <a:off x="6412296" y="2441008"/>
                <a:ext cx="63500" cy="84138"/>
              </a:xfrm>
              <a:custGeom>
                <a:avLst/>
                <a:gdLst>
                  <a:gd name="T0" fmla="*/ 40 w 40"/>
                  <a:gd name="T1" fmla="*/ 12 h 53"/>
                  <a:gd name="T2" fmla="*/ 25 w 40"/>
                  <a:gd name="T3" fmla="*/ 11 h 53"/>
                  <a:gd name="T4" fmla="*/ 22 w 40"/>
                  <a:gd name="T5" fmla="*/ 53 h 53"/>
                  <a:gd name="T6" fmla="*/ 11 w 40"/>
                  <a:gd name="T7" fmla="*/ 53 h 53"/>
                  <a:gd name="T8" fmla="*/ 14 w 40"/>
                  <a:gd name="T9" fmla="*/ 11 h 53"/>
                  <a:gd name="T10" fmla="*/ 0 w 40"/>
                  <a:gd name="T11" fmla="*/ 10 h 53"/>
                  <a:gd name="T12" fmla="*/ 0 w 40"/>
                  <a:gd name="T13" fmla="*/ 0 h 53"/>
                  <a:gd name="T14" fmla="*/ 40 w 40"/>
                  <a:gd name="T15" fmla="*/ 4 h 53"/>
                  <a:gd name="T16" fmla="*/ 40 w 40"/>
                  <a:gd name="T17"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3">
                    <a:moveTo>
                      <a:pt x="40" y="12"/>
                    </a:moveTo>
                    <a:lnTo>
                      <a:pt x="25" y="11"/>
                    </a:lnTo>
                    <a:lnTo>
                      <a:pt x="22" y="53"/>
                    </a:lnTo>
                    <a:lnTo>
                      <a:pt x="11" y="53"/>
                    </a:lnTo>
                    <a:lnTo>
                      <a:pt x="14" y="11"/>
                    </a:lnTo>
                    <a:lnTo>
                      <a:pt x="0" y="10"/>
                    </a:lnTo>
                    <a:lnTo>
                      <a:pt x="0" y="0"/>
                    </a:lnTo>
                    <a:lnTo>
                      <a:pt x="40" y="4"/>
                    </a:lnTo>
                    <a:lnTo>
                      <a:pt x="4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Freeform 14"/>
              <p:cNvSpPr>
                <a:spLocks noEditPoints="1"/>
              </p:cNvSpPr>
              <p:nvPr/>
            </p:nvSpPr>
            <p:spPr bwMode="auto">
              <a:xfrm>
                <a:off x="6324983" y="2375920"/>
                <a:ext cx="193675" cy="212725"/>
              </a:xfrm>
              <a:custGeom>
                <a:avLst/>
                <a:gdLst>
                  <a:gd name="T0" fmla="*/ 66 w 122"/>
                  <a:gd name="T1" fmla="*/ 0 h 134"/>
                  <a:gd name="T2" fmla="*/ 6 w 122"/>
                  <a:gd name="T3" fmla="*/ 30 h 134"/>
                  <a:gd name="T4" fmla="*/ 0 w 122"/>
                  <a:gd name="T5" fmla="*/ 95 h 134"/>
                  <a:gd name="T6" fmla="*/ 56 w 122"/>
                  <a:gd name="T7" fmla="*/ 134 h 134"/>
                  <a:gd name="T8" fmla="*/ 116 w 122"/>
                  <a:gd name="T9" fmla="*/ 105 h 134"/>
                  <a:gd name="T10" fmla="*/ 122 w 122"/>
                  <a:gd name="T11" fmla="*/ 38 h 134"/>
                  <a:gd name="T12" fmla="*/ 66 w 122"/>
                  <a:gd name="T13" fmla="*/ 0 h 134"/>
                  <a:gd name="T14" fmla="*/ 108 w 122"/>
                  <a:gd name="T15" fmla="*/ 100 h 134"/>
                  <a:gd name="T16" fmla="*/ 56 w 122"/>
                  <a:gd name="T17" fmla="*/ 125 h 134"/>
                  <a:gd name="T18" fmla="*/ 8 w 122"/>
                  <a:gd name="T19" fmla="*/ 93 h 134"/>
                  <a:gd name="T20" fmla="*/ 14 w 122"/>
                  <a:gd name="T21" fmla="*/ 35 h 134"/>
                  <a:gd name="T22" fmla="*/ 66 w 122"/>
                  <a:gd name="T23" fmla="*/ 10 h 134"/>
                  <a:gd name="T24" fmla="*/ 113 w 122"/>
                  <a:gd name="T25" fmla="*/ 42 h 134"/>
                  <a:gd name="T26" fmla="*/ 108 w 122"/>
                  <a:gd name="T27"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 h="134">
                    <a:moveTo>
                      <a:pt x="66" y="0"/>
                    </a:moveTo>
                    <a:lnTo>
                      <a:pt x="6" y="30"/>
                    </a:lnTo>
                    <a:lnTo>
                      <a:pt x="0" y="95"/>
                    </a:lnTo>
                    <a:lnTo>
                      <a:pt x="56" y="134"/>
                    </a:lnTo>
                    <a:lnTo>
                      <a:pt x="116" y="105"/>
                    </a:lnTo>
                    <a:lnTo>
                      <a:pt x="122" y="38"/>
                    </a:lnTo>
                    <a:lnTo>
                      <a:pt x="66" y="0"/>
                    </a:lnTo>
                    <a:close/>
                    <a:moveTo>
                      <a:pt x="108" y="100"/>
                    </a:moveTo>
                    <a:lnTo>
                      <a:pt x="56" y="125"/>
                    </a:lnTo>
                    <a:lnTo>
                      <a:pt x="8" y="93"/>
                    </a:lnTo>
                    <a:lnTo>
                      <a:pt x="14" y="35"/>
                    </a:lnTo>
                    <a:lnTo>
                      <a:pt x="66" y="10"/>
                    </a:lnTo>
                    <a:lnTo>
                      <a:pt x="113" y="42"/>
                    </a:lnTo>
                    <a:lnTo>
                      <a:pt x="108"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96" name="Group 95"/>
              <p:cNvGrpSpPr/>
              <p:nvPr/>
            </p:nvGrpSpPr>
            <p:grpSpPr>
              <a:xfrm rot="307053">
                <a:off x="6275169" y="2373789"/>
                <a:ext cx="274254" cy="380499"/>
                <a:chOff x="7704138" y="1800225"/>
                <a:chExt cx="176212" cy="244476"/>
              </a:xfrm>
            </p:grpSpPr>
            <p:sp>
              <p:nvSpPr>
                <p:cNvPr id="64"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5"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6"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7"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8"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9"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0"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1"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grpSp>
      <p:grpSp>
        <p:nvGrpSpPr>
          <p:cNvPr id="388" name="Group 387"/>
          <p:cNvGrpSpPr/>
          <p:nvPr/>
        </p:nvGrpSpPr>
        <p:grpSpPr>
          <a:xfrm>
            <a:off x="1326936" y="1212849"/>
            <a:ext cx="1865207" cy="2685824"/>
            <a:chOff x="1300172" y="1189176"/>
            <a:chExt cx="1828800" cy="2633400"/>
          </a:xfrm>
        </p:grpSpPr>
        <p:sp>
          <p:nvSpPr>
            <p:cNvPr id="9" name="TextBox 8"/>
            <p:cNvSpPr txBox="1"/>
            <p:nvPr/>
          </p:nvSpPr>
          <p:spPr>
            <a:xfrm>
              <a:off x="1300172" y="1189176"/>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dirty="0">
                  <a:solidFill>
                    <a:schemeClr val="tx2"/>
                  </a:solidFill>
                  <a:latin typeface="+mj-lt"/>
                  <a:cs typeface="Segoe UI"/>
                </a:rPr>
                <a:t>Mono-lithic application</a:t>
              </a:r>
            </a:p>
          </p:txBody>
        </p:sp>
        <p:grpSp>
          <p:nvGrpSpPr>
            <p:cNvPr id="303" name="Group 302"/>
            <p:cNvGrpSpPr/>
            <p:nvPr/>
          </p:nvGrpSpPr>
          <p:grpSpPr>
            <a:xfrm>
              <a:off x="1678684" y="1912939"/>
              <a:ext cx="822325" cy="1331912"/>
              <a:chOff x="3100388" y="2201863"/>
              <a:chExt cx="822325" cy="1331912"/>
            </a:xfrm>
          </p:grpSpPr>
          <p:sp>
            <p:nvSpPr>
              <p:cNvPr id="176" name="Freeform 94"/>
              <p:cNvSpPr>
                <a:spLocks/>
              </p:cNvSpPr>
              <p:nvPr/>
            </p:nvSpPr>
            <p:spPr bwMode="auto">
              <a:xfrm>
                <a:off x="3433763" y="3386138"/>
                <a:ext cx="15875" cy="41275"/>
              </a:xfrm>
              <a:custGeom>
                <a:avLst/>
                <a:gdLst>
                  <a:gd name="T0" fmla="*/ 7 w 7"/>
                  <a:gd name="T1" fmla="*/ 0 h 18"/>
                  <a:gd name="T2" fmla="*/ 7 w 7"/>
                  <a:gd name="T3" fmla="*/ 18 h 18"/>
                  <a:gd name="T4" fmla="*/ 4 w 7"/>
                  <a:gd name="T5" fmla="*/ 18 h 18"/>
                  <a:gd name="T6" fmla="*/ 4 w 7"/>
                  <a:gd name="T7" fmla="*/ 5 h 18"/>
                  <a:gd name="T8" fmla="*/ 2 w 7"/>
                  <a:gd name="T9" fmla="*/ 5 h 18"/>
                  <a:gd name="T10" fmla="*/ 2 w 7"/>
                  <a:gd name="T11" fmla="*/ 6 h 18"/>
                  <a:gd name="T12" fmla="*/ 1 w 7"/>
                  <a:gd name="T13" fmla="*/ 6 h 18"/>
                  <a:gd name="T14" fmla="*/ 0 w 7"/>
                  <a:gd name="T15" fmla="*/ 6 h 18"/>
                  <a:gd name="T16" fmla="*/ 0 w 7"/>
                  <a:gd name="T17" fmla="*/ 3 h 18"/>
                  <a:gd name="T18" fmla="*/ 2 w 7"/>
                  <a:gd name="T19" fmla="*/ 2 h 18"/>
                  <a:gd name="T20" fmla="*/ 5 w 7"/>
                  <a:gd name="T21" fmla="*/ 0 h 18"/>
                  <a:gd name="T22" fmla="*/ 7 w 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8">
                    <a:moveTo>
                      <a:pt x="7" y="0"/>
                    </a:moveTo>
                    <a:cubicBezTo>
                      <a:pt x="7" y="18"/>
                      <a:pt x="7" y="18"/>
                      <a:pt x="7" y="18"/>
                    </a:cubicBezTo>
                    <a:cubicBezTo>
                      <a:pt x="4" y="18"/>
                      <a:pt x="4" y="18"/>
                      <a:pt x="4" y="18"/>
                    </a:cubicBezTo>
                    <a:cubicBezTo>
                      <a:pt x="4" y="5"/>
                      <a:pt x="4" y="5"/>
                      <a:pt x="4" y="5"/>
                    </a:cubicBezTo>
                    <a:cubicBezTo>
                      <a:pt x="3" y="5"/>
                      <a:pt x="3" y="5"/>
                      <a:pt x="2" y="5"/>
                    </a:cubicBezTo>
                    <a:cubicBezTo>
                      <a:pt x="2" y="5"/>
                      <a:pt x="2" y="5"/>
                      <a:pt x="2" y="6"/>
                    </a:cubicBezTo>
                    <a:cubicBezTo>
                      <a:pt x="1" y="6"/>
                      <a:pt x="1" y="6"/>
                      <a:pt x="1" y="6"/>
                    </a:cubicBezTo>
                    <a:cubicBezTo>
                      <a:pt x="0" y="6"/>
                      <a:pt x="0" y="6"/>
                      <a:pt x="0" y="6"/>
                    </a:cubicBezTo>
                    <a:cubicBezTo>
                      <a:pt x="0" y="3"/>
                      <a:pt x="0" y="3"/>
                      <a:pt x="0" y="3"/>
                    </a:cubicBezTo>
                    <a:cubicBezTo>
                      <a:pt x="1" y="2"/>
                      <a:pt x="2" y="2"/>
                      <a:pt x="2" y="2"/>
                    </a:cubicBezTo>
                    <a:cubicBezTo>
                      <a:pt x="4" y="1"/>
                      <a:pt x="4" y="1"/>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7" name="Freeform 95"/>
              <p:cNvSpPr>
                <a:spLocks noEditPoints="1"/>
              </p:cNvSpPr>
              <p:nvPr/>
            </p:nvSpPr>
            <p:spPr bwMode="auto">
              <a:xfrm>
                <a:off x="3462338" y="3386138"/>
                <a:ext cx="30163" cy="41275"/>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8" name="Freeform 96"/>
              <p:cNvSpPr>
                <a:spLocks/>
              </p:cNvSpPr>
              <p:nvPr/>
            </p:nvSpPr>
            <p:spPr bwMode="auto">
              <a:xfrm>
                <a:off x="3498850" y="3386138"/>
                <a:ext cx="17463" cy="41275"/>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9" name="Freeform 97"/>
              <p:cNvSpPr>
                <a:spLocks noEditPoints="1"/>
              </p:cNvSpPr>
              <p:nvPr/>
            </p:nvSpPr>
            <p:spPr bwMode="auto">
              <a:xfrm>
                <a:off x="3429000"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0" name="Freeform 98"/>
              <p:cNvSpPr>
                <a:spLocks/>
              </p:cNvSpPr>
              <p:nvPr/>
            </p:nvSpPr>
            <p:spPr bwMode="auto">
              <a:xfrm>
                <a:off x="3467100" y="3441700"/>
                <a:ext cx="15875" cy="36513"/>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1" name="Freeform 99"/>
              <p:cNvSpPr>
                <a:spLocks noEditPoints="1"/>
              </p:cNvSpPr>
              <p:nvPr/>
            </p:nvSpPr>
            <p:spPr bwMode="auto">
              <a:xfrm>
                <a:off x="3494088"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2" name="Freeform 100"/>
              <p:cNvSpPr>
                <a:spLocks noEditPoints="1"/>
              </p:cNvSpPr>
              <p:nvPr/>
            </p:nvSpPr>
            <p:spPr bwMode="auto">
              <a:xfrm>
                <a:off x="3429000" y="3495675"/>
                <a:ext cx="28575" cy="38100"/>
              </a:xfrm>
              <a:custGeom>
                <a:avLst/>
                <a:gdLst>
                  <a:gd name="T0" fmla="*/ 6 w 13"/>
                  <a:gd name="T1" fmla="*/ 17 h 17"/>
                  <a:gd name="T2" fmla="*/ 0 w 13"/>
                  <a:gd name="T3" fmla="*/ 9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7"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3" name="Freeform 101"/>
              <p:cNvSpPr>
                <a:spLocks noEditPoints="1"/>
              </p:cNvSpPr>
              <p:nvPr/>
            </p:nvSpPr>
            <p:spPr bwMode="auto">
              <a:xfrm>
                <a:off x="3462338" y="3495675"/>
                <a:ext cx="30163"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4" name="Freeform 102"/>
              <p:cNvSpPr>
                <a:spLocks/>
              </p:cNvSpPr>
              <p:nvPr/>
            </p:nvSpPr>
            <p:spPr bwMode="auto">
              <a:xfrm>
                <a:off x="3498850" y="3495675"/>
                <a:ext cx="17463" cy="38100"/>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5" name="Freeform 103"/>
              <p:cNvSpPr>
                <a:spLocks/>
              </p:cNvSpPr>
              <p:nvPr/>
            </p:nvSpPr>
            <p:spPr bwMode="auto">
              <a:xfrm>
                <a:off x="3565525" y="3386138"/>
                <a:ext cx="17463" cy="41275"/>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6" name="Freeform 104"/>
              <p:cNvSpPr>
                <a:spLocks noEditPoints="1"/>
              </p:cNvSpPr>
              <p:nvPr/>
            </p:nvSpPr>
            <p:spPr bwMode="auto">
              <a:xfrm>
                <a:off x="3560763" y="3441700"/>
                <a:ext cx="28575" cy="38100"/>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7" name="Freeform 105"/>
              <p:cNvSpPr>
                <a:spLocks noEditPoints="1"/>
              </p:cNvSpPr>
              <p:nvPr/>
            </p:nvSpPr>
            <p:spPr bwMode="auto">
              <a:xfrm>
                <a:off x="3560763" y="3495675"/>
                <a:ext cx="28575"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8" name="Freeform 106"/>
              <p:cNvSpPr>
                <a:spLocks noEditPoints="1"/>
              </p:cNvSpPr>
              <p:nvPr/>
            </p:nvSpPr>
            <p:spPr bwMode="auto">
              <a:xfrm>
                <a:off x="3527425" y="3386138"/>
                <a:ext cx="26988" cy="41275"/>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9" name="Freeform 107"/>
              <p:cNvSpPr>
                <a:spLocks/>
              </p:cNvSpPr>
              <p:nvPr/>
            </p:nvSpPr>
            <p:spPr bwMode="auto">
              <a:xfrm>
                <a:off x="3529013" y="3441700"/>
                <a:ext cx="19050" cy="36513"/>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0" name="Freeform 108"/>
              <p:cNvSpPr>
                <a:spLocks noEditPoints="1"/>
              </p:cNvSpPr>
              <p:nvPr/>
            </p:nvSpPr>
            <p:spPr bwMode="auto">
              <a:xfrm>
                <a:off x="3527425" y="3495675"/>
                <a:ext cx="26988" cy="38100"/>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1" name="Freeform 109"/>
              <p:cNvSpPr>
                <a:spLocks noEditPoints="1"/>
              </p:cNvSpPr>
              <p:nvPr/>
            </p:nvSpPr>
            <p:spPr bwMode="auto">
              <a:xfrm>
                <a:off x="3487738" y="2201863"/>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2" name="Freeform 110"/>
              <p:cNvSpPr>
                <a:spLocks noEditPoints="1"/>
              </p:cNvSpPr>
              <p:nvPr/>
            </p:nvSpPr>
            <p:spPr bwMode="auto">
              <a:xfrm>
                <a:off x="3640138" y="2495550"/>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3" name="Freeform 111"/>
              <p:cNvSpPr>
                <a:spLocks noEditPoints="1"/>
              </p:cNvSpPr>
              <p:nvPr/>
            </p:nvSpPr>
            <p:spPr bwMode="auto">
              <a:xfrm>
                <a:off x="3640138" y="2659063"/>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4" name="Freeform 112"/>
              <p:cNvSpPr>
                <a:spLocks noEditPoints="1"/>
              </p:cNvSpPr>
              <p:nvPr/>
            </p:nvSpPr>
            <p:spPr bwMode="auto">
              <a:xfrm>
                <a:off x="3756025" y="2495550"/>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5" name="Freeform 113"/>
              <p:cNvSpPr>
                <a:spLocks noEditPoints="1"/>
              </p:cNvSpPr>
              <p:nvPr/>
            </p:nvSpPr>
            <p:spPr bwMode="auto">
              <a:xfrm>
                <a:off x="3440113" y="2868613"/>
                <a:ext cx="122238" cy="144463"/>
              </a:xfrm>
              <a:custGeom>
                <a:avLst/>
                <a:gdLst>
                  <a:gd name="T0" fmla="*/ 27 w 55"/>
                  <a:gd name="T1" fmla="*/ 3 h 65"/>
                  <a:gd name="T2" fmla="*/ 50 w 55"/>
                  <a:gd name="T3" fmla="*/ 10 h 65"/>
                  <a:gd name="T4" fmla="*/ 27 w 55"/>
                  <a:gd name="T5" fmla="*/ 16 h 65"/>
                  <a:gd name="T6" fmla="*/ 4 w 55"/>
                  <a:gd name="T7" fmla="*/ 10 h 65"/>
                  <a:gd name="T8" fmla="*/ 27 w 55"/>
                  <a:gd name="T9" fmla="*/ 3 h 65"/>
                  <a:gd name="T10" fmla="*/ 27 w 55"/>
                  <a:gd name="T11" fmla="*/ 0 h 65"/>
                  <a:gd name="T12" fmla="*/ 17 w 55"/>
                  <a:gd name="T13" fmla="*/ 1 h 65"/>
                  <a:gd name="T14" fmla="*/ 8 w 55"/>
                  <a:gd name="T15" fmla="*/ 3 h 65"/>
                  <a:gd name="T16" fmla="*/ 2 w 55"/>
                  <a:gd name="T17" fmla="*/ 7 h 65"/>
                  <a:gd name="T18" fmla="*/ 0 w 55"/>
                  <a:gd name="T19" fmla="*/ 9 h 65"/>
                  <a:gd name="T20" fmla="*/ 0 w 55"/>
                  <a:gd name="T21" fmla="*/ 11 h 65"/>
                  <a:gd name="T22" fmla="*/ 0 w 55"/>
                  <a:gd name="T23" fmla="*/ 54 h 65"/>
                  <a:gd name="T24" fmla="*/ 0 w 55"/>
                  <a:gd name="T25" fmla="*/ 56 h 65"/>
                  <a:gd name="T26" fmla="*/ 2 w 55"/>
                  <a:gd name="T27" fmla="*/ 58 h 65"/>
                  <a:gd name="T28" fmla="*/ 8 w 55"/>
                  <a:gd name="T29" fmla="*/ 62 h 65"/>
                  <a:gd name="T30" fmla="*/ 17 w 55"/>
                  <a:gd name="T31" fmla="*/ 64 h 65"/>
                  <a:gd name="T32" fmla="*/ 27 w 55"/>
                  <a:gd name="T33" fmla="*/ 65 h 65"/>
                  <a:gd name="T34" fmla="*/ 47 w 55"/>
                  <a:gd name="T35" fmla="*/ 62 h 65"/>
                  <a:gd name="T36" fmla="*/ 52 w 55"/>
                  <a:gd name="T37" fmla="*/ 58 h 65"/>
                  <a:gd name="T38" fmla="*/ 54 w 55"/>
                  <a:gd name="T39" fmla="*/ 56 h 65"/>
                  <a:gd name="T40" fmla="*/ 55 w 55"/>
                  <a:gd name="T41" fmla="*/ 54 h 65"/>
                  <a:gd name="T42" fmla="*/ 55 w 55"/>
                  <a:gd name="T43" fmla="*/ 11 h 65"/>
                  <a:gd name="T44" fmla="*/ 52 w 55"/>
                  <a:gd name="T45" fmla="*/ 7 h 65"/>
                  <a:gd name="T46" fmla="*/ 47 w 55"/>
                  <a:gd name="T47" fmla="*/ 3 h 65"/>
                  <a:gd name="T48" fmla="*/ 38 w 55"/>
                  <a:gd name="T49" fmla="*/ 1 h 65"/>
                  <a:gd name="T50" fmla="*/ 27 w 55"/>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5">
                    <a:moveTo>
                      <a:pt x="27" y="3"/>
                    </a:moveTo>
                    <a:cubicBezTo>
                      <a:pt x="40" y="3"/>
                      <a:pt x="50" y="6"/>
                      <a:pt x="50" y="10"/>
                    </a:cubicBezTo>
                    <a:cubicBezTo>
                      <a:pt x="50" y="13"/>
                      <a:pt x="40" y="16"/>
                      <a:pt x="27" y="16"/>
                    </a:cubicBezTo>
                    <a:cubicBezTo>
                      <a:pt x="14" y="16"/>
                      <a:pt x="4" y="13"/>
                      <a:pt x="4" y="10"/>
                    </a:cubicBezTo>
                    <a:cubicBezTo>
                      <a:pt x="4" y="6"/>
                      <a:pt x="14" y="3"/>
                      <a:pt x="27" y="3"/>
                    </a:cubicBezTo>
                    <a:close/>
                    <a:moveTo>
                      <a:pt x="27" y="0"/>
                    </a:moveTo>
                    <a:cubicBezTo>
                      <a:pt x="17" y="1"/>
                      <a:pt x="17" y="1"/>
                      <a:pt x="17" y="1"/>
                    </a:cubicBezTo>
                    <a:cubicBezTo>
                      <a:pt x="8" y="3"/>
                      <a:pt x="8" y="3"/>
                      <a:pt x="8" y="3"/>
                    </a:cubicBezTo>
                    <a:cubicBezTo>
                      <a:pt x="2" y="7"/>
                      <a:pt x="2" y="7"/>
                      <a:pt x="2" y="7"/>
                    </a:cubicBezTo>
                    <a:cubicBezTo>
                      <a:pt x="0" y="9"/>
                      <a:pt x="0" y="9"/>
                      <a:pt x="0" y="9"/>
                    </a:cubicBezTo>
                    <a:cubicBezTo>
                      <a:pt x="0" y="11"/>
                      <a:pt x="0" y="11"/>
                      <a:pt x="0" y="11"/>
                    </a:cubicBezTo>
                    <a:cubicBezTo>
                      <a:pt x="0" y="54"/>
                      <a:pt x="0" y="54"/>
                      <a:pt x="0" y="54"/>
                    </a:cubicBezTo>
                    <a:cubicBezTo>
                      <a:pt x="0" y="56"/>
                      <a:pt x="0" y="56"/>
                      <a:pt x="0" y="56"/>
                    </a:cubicBezTo>
                    <a:cubicBezTo>
                      <a:pt x="2" y="58"/>
                      <a:pt x="2" y="58"/>
                      <a:pt x="2" y="58"/>
                    </a:cubicBezTo>
                    <a:cubicBezTo>
                      <a:pt x="8" y="62"/>
                      <a:pt x="8" y="62"/>
                      <a:pt x="8" y="62"/>
                    </a:cubicBezTo>
                    <a:cubicBezTo>
                      <a:pt x="17" y="64"/>
                      <a:pt x="17" y="64"/>
                      <a:pt x="17" y="64"/>
                    </a:cubicBezTo>
                    <a:cubicBezTo>
                      <a:pt x="20" y="65"/>
                      <a:pt x="23" y="65"/>
                      <a:pt x="27" y="65"/>
                    </a:cubicBezTo>
                    <a:cubicBezTo>
                      <a:pt x="35" y="65"/>
                      <a:pt x="42" y="64"/>
                      <a:pt x="47" y="62"/>
                    </a:cubicBezTo>
                    <a:cubicBezTo>
                      <a:pt x="49" y="61"/>
                      <a:pt x="51" y="60"/>
                      <a:pt x="52" y="58"/>
                    </a:cubicBezTo>
                    <a:cubicBezTo>
                      <a:pt x="53" y="58"/>
                      <a:pt x="54" y="57"/>
                      <a:pt x="54" y="56"/>
                    </a:cubicBezTo>
                    <a:cubicBezTo>
                      <a:pt x="54" y="56"/>
                      <a:pt x="55" y="55"/>
                      <a:pt x="55" y="54"/>
                    </a:cubicBezTo>
                    <a:cubicBezTo>
                      <a:pt x="55" y="11"/>
                      <a:pt x="55" y="11"/>
                      <a:pt x="55" y="11"/>
                    </a:cubicBezTo>
                    <a:cubicBezTo>
                      <a:pt x="55" y="9"/>
                      <a:pt x="54" y="8"/>
                      <a:pt x="52" y="7"/>
                    </a:cubicBezTo>
                    <a:cubicBezTo>
                      <a:pt x="51" y="5"/>
                      <a:pt x="49" y="4"/>
                      <a:pt x="47" y="3"/>
                    </a:cubicBezTo>
                    <a:cubicBezTo>
                      <a:pt x="44" y="2"/>
                      <a:pt x="41" y="2"/>
                      <a:pt x="38" y="1"/>
                    </a:cubicBezTo>
                    <a:cubicBezTo>
                      <a:pt x="35" y="0"/>
                      <a:pt x="31" y="0"/>
                      <a:pt x="2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6" name="Freeform 114"/>
              <p:cNvSpPr>
                <a:spLocks/>
              </p:cNvSpPr>
              <p:nvPr/>
            </p:nvSpPr>
            <p:spPr bwMode="auto">
              <a:xfrm>
                <a:off x="3227388" y="2566988"/>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7" name="Freeform 115"/>
              <p:cNvSpPr>
                <a:spLocks/>
              </p:cNvSpPr>
              <p:nvPr/>
            </p:nvSpPr>
            <p:spPr bwMode="auto">
              <a:xfrm>
                <a:off x="3267075" y="2541588"/>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8" name="Freeform 116"/>
              <p:cNvSpPr>
                <a:spLocks/>
              </p:cNvSpPr>
              <p:nvPr/>
            </p:nvSpPr>
            <p:spPr bwMode="auto">
              <a:xfrm>
                <a:off x="3227388" y="2595563"/>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9" name="Freeform 117"/>
              <p:cNvSpPr>
                <a:spLocks/>
              </p:cNvSpPr>
              <p:nvPr/>
            </p:nvSpPr>
            <p:spPr bwMode="auto">
              <a:xfrm>
                <a:off x="3227388" y="2622550"/>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0" name="Freeform 118"/>
              <p:cNvSpPr>
                <a:spLocks noEditPoints="1"/>
              </p:cNvSpPr>
              <p:nvPr/>
            </p:nvSpPr>
            <p:spPr bwMode="auto">
              <a:xfrm>
                <a:off x="3198813" y="2489200"/>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1" name="Freeform 119"/>
              <p:cNvSpPr>
                <a:spLocks/>
              </p:cNvSpPr>
              <p:nvPr/>
            </p:nvSpPr>
            <p:spPr bwMode="auto">
              <a:xfrm>
                <a:off x="3687763" y="2368550"/>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2" name="Freeform 120"/>
              <p:cNvSpPr>
                <a:spLocks/>
              </p:cNvSpPr>
              <p:nvPr/>
            </p:nvSpPr>
            <p:spPr bwMode="auto">
              <a:xfrm>
                <a:off x="3714750" y="2351088"/>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3" name="Freeform 121"/>
              <p:cNvSpPr>
                <a:spLocks/>
              </p:cNvSpPr>
              <p:nvPr/>
            </p:nvSpPr>
            <p:spPr bwMode="auto">
              <a:xfrm>
                <a:off x="3687763" y="2389188"/>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4" name="Freeform 122"/>
              <p:cNvSpPr>
                <a:spLocks/>
              </p:cNvSpPr>
              <p:nvPr/>
            </p:nvSpPr>
            <p:spPr bwMode="auto">
              <a:xfrm>
                <a:off x="3687763" y="2408238"/>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5" name="Freeform 123"/>
              <p:cNvSpPr>
                <a:spLocks noEditPoints="1"/>
              </p:cNvSpPr>
              <p:nvPr/>
            </p:nvSpPr>
            <p:spPr bwMode="auto">
              <a:xfrm>
                <a:off x="3665538" y="2314575"/>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6" name="Freeform 124"/>
              <p:cNvSpPr>
                <a:spLocks/>
              </p:cNvSpPr>
              <p:nvPr/>
            </p:nvSpPr>
            <p:spPr bwMode="auto">
              <a:xfrm>
                <a:off x="3402013"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7" name="Freeform 125"/>
              <p:cNvSpPr>
                <a:spLocks/>
              </p:cNvSpPr>
              <p:nvPr/>
            </p:nvSpPr>
            <p:spPr bwMode="auto">
              <a:xfrm>
                <a:off x="3457575" y="2419350"/>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8" name="Freeform 126"/>
              <p:cNvSpPr>
                <a:spLocks/>
              </p:cNvSpPr>
              <p:nvPr/>
            </p:nvSpPr>
            <p:spPr bwMode="auto">
              <a:xfrm>
                <a:off x="3406775"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9" name="Freeform 127"/>
              <p:cNvSpPr>
                <a:spLocks/>
              </p:cNvSpPr>
              <p:nvPr/>
            </p:nvSpPr>
            <p:spPr bwMode="auto">
              <a:xfrm>
                <a:off x="3514725"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0" name="Freeform 128"/>
              <p:cNvSpPr>
                <a:spLocks/>
              </p:cNvSpPr>
              <p:nvPr/>
            </p:nvSpPr>
            <p:spPr bwMode="auto">
              <a:xfrm>
                <a:off x="3570288" y="2419350"/>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1" name="Freeform 129"/>
              <p:cNvSpPr>
                <a:spLocks/>
              </p:cNvSpPr>
              <p:nvPr/>
            </p:nvSpPr>
            <p:spPr bwMode="auto">
              <a:xfrm>
                <a:off x="3517900"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2" name="Freeform 130"/>
              <p:cNvSpPr>
                <a:spLocks/>
              </p:cNvSpPr>
              <p:nvPr/>
            </p:nvSpPr>
            <p:spPr bwMode="auto">
              <a:xfrm>
                <a:off x="3457575" y="2517775"/>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3" name="Freeform 131"/>
              <p:cNvSpPr>
                <a:spLocks/>
              </p:cNvSpPr>
              <p:nvPr/>
            </p:nvSpPr>
            <p:spPr bwMode="auto">
              <a:xfrm>
                <a:off x="3514725" y="2517775"/>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4" name="Freeform 132"/>
              <p:cNvSpPr>
                <a:spLocks/>
              </p:cNvSpPr>
              <p:nvPr/>
            </p:nvSpPr>
            <p:spPr bwMode="auto">
              <a:xfrm>
                <a:off x="3462338" y="2481263"/>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5" name="Freeform 133"/>
              <p:cNvSpPr>
                <a:spLocks/>
              </p:cNvSpPr>
              <p:nvPr/>
            </p:nvSpPr>
            <p:spPr bwMode="auto">
              <a:xfrm>
                <a:off x="34115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6" name="Freeform 134"/>
              <p:cNvSpPr>
                <a:spLocks noEditPoints="1"/>
              </p:cNvSpPr>
              <p:nvPr/>
            </p:nvSpPr>
            <p:spPr bwMode="auto">
              <a:xfrm>
                <a:off x="3444875" y="2640013"/>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7" name="Freeform 135"/>
              <p:cNvSpPr>
                <a:spLocks/>
              </p:cNvSpPr>
              <p:nvPr/>
            </p:nvSpPr>
            <p:spPr bwMode="auto">
              <a:xfrm>
                <a:off x="34877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8" name="Freeform 136"/>
              <p:cNvSpPr>
                <a:spLocks noEditPoints="1"/>
              </p:cNvSpPr>
              <p:nvPr/>
            </p:nvSpPr>
            <p:spPr bwMode="auto">
              <a:xfrm>
                <a:off x="3406775" y="2700338"/>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9" name="Freeform 137"/>
              <p:cNvSpPr>
                <a:spLocks/>
              </p:cNvSpPr>
              <p:nvPr/>
            </p:nvSpPr>
            <p:spPr bwMode="auto">
              <a:xfrm>
                <a:off x="3449638" y="2700338"/>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0" name="Freeform 138"/>
              <p:cNvSpPr>
                <a:spLocks noEditPoints="1"/>
              </p:cNvSpPr>
              <p:nvPr/>
            </p:nvSpPr>
            <p:spPr bwMode="auto">
              <a:xfrm>
                <a:off x="3482975" y="2700338"/>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1" name="Freeform 139"/>
              <p:cNvSpPr>
                <a:spLocks noEditPoints="1"/>
              </p:cNvSpPr>
              <p:nvPr/>
            </p:nvSpPr>
            <p:spPr bwMode="auto">
              <a:xfrm>
                <a:off x="3406775"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2" name="Freeform 140"/>
              <p:cNvSpPr>
                <a:spLocks noEditPoints="1"/>
              </p:cNvSpPr>
              <p:nvPr/>
            </p:nvSpPr>
            <p:spPr bwMode="auto">
              <a:xfrm>
                <a:off x="3444875" y="2762250"/>
                <a:ext cx="33338" cy="44450"/>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3" name="Freeform 141"/>
              <p:cNvSpPr>
                <a:spLocks/>
              </p:cNvSpPr>
              <p:nvPr/>
            </p:nvSpPr>
            <p:spPr bwMode="auto">
              <a:xfrm>
                <a:off x="3487738" y="2762250"/>
                <a:ext cx="17463" cy="44450"/>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4" name="Freeform 142"/>
              <p:cNvSpPr>
                <a:spLocks/>
              </p:cNvSpPr>
              <p:nvPr/>
            </p:nvSpPr>
            <p:spPr bwMode="auto">
              <a:xfrm>
                <a:off x="3560763" y="2640013"/>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5" name="Freeform 143"/>
              <p:cNvSpPr>
                <a:spLocks noEditPoints="1"/>
              </p:cNvSpPr>
              <p:nvPr/>
            </p:nvSpPr>
            <p:spPr bwMode="auto">
              <a:xfrm>
                <a:off x="3559175" y="2700338"/>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6" name="Freeform 144"/>
              <p:cNvSpPr>
                <a:spLocks noEditPoints="1"/>
              </p:cNvSpPr>
              <p:nvPr/>
            </p:nvSpPr>
            <p:spPr bwMode="auto">
              <a:xfrm>
                <a:off x="3559175" y="2762250"/>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7" name="Freeform 145"/>
              <p:cNvSpPr>
                <a:spLocks noEditPoints="1"/>
              </p:cNvSpPr>
              <p:nvPr/>
            </p:nvSpPr>
            <p:spPr bwMode="auto">
              <a:xfrm>
                <a:off x="3517900" y="2640013"/>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8" name="Freeform 146"/>
              <p:cNvSpPr>
                <a:spLocks/>
              </p:cNvSpPr>
              <p:nvPr/>
            </p:nvSpPr>
            <p:spPr bwMode="auto">
              <a:xfrm>
                <a:off x="3522663" y="2700338"/>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9" name="Freeform 147"/>
              <p:cNvSpPr>
                <a:spLocks noEditPoints="1"/>
              </p:cNvSpPr>
              <p:nvPr/>
            </p:nvSpPr>
            <p:spPr bwMode="auto">
              <a:xfrm>
                <a:off x="3517900"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0" name="Freeform 148"/>
              <p:cNvSpPr>
                <a:spLocks/>
              </p:cNvSpPr>
              <p:nvPr/>
            </p:nvSpPr>
            <p:spPr bwMode="auto">
              <a:xfrm>
                <a:off x="3113088" y="2740025"/>
                <a:ext cx="793750" cy="635000"/>
              </a:xfrm>
              <a:custGeom>
                <a:avLst/>
                <a:gdLst>
                  <a:gd name="T0" fmla="*/ 115 w 357"/>
                  <a:gd name="T1" fmla="*/ 0 h 286"/>
                  <a:gd name="T2" fmla="*/ 0 w 357"/>
                  <a:gd name="T3" fmla="*/ 0 h 286"/>
                  <a:gd name="T4" fmla="*/ 0 w 357"/>
                  <a:gd name="T5" fmla="*/ 81 h 286"/>
                  <a:gd name="T6" fmla="*/ 1 w 357"/>
                  <a:gd name="T7" fmla="*/ 84 h 286"/>
                  <a:gd name="T8" fmla="*/ 135 w 357"/>
                  <a:gd name="T9" fmla="*/ 286 h 286"/>
                  <a:gd name="T10" fmla="*/ 222 w 357"/>
                  <a:gd name="T11" fmla="*/ 286 h 286"/>
                  <a:gd name="T12" fmla="*/ 356 w 357"/>
                  <a:gd name="T13" fmla="*/ 84 h 286"/>
                  <a:gd name="T14" fmla="*/ 357 w 357"/>
                  <a:gd name="T15" fmla="*/ 81 h 286"/>
                  <a:gd name="T16" fmla="*/ 357 w 357"/>
                  <a:gd name="T17" fmla="*/ 81 h 286"/>
                  <a:gd name="T18" fmla="*/ 357 w 357"/>
                  <a:gd name="T19" fmla="*/ 0 h 286"/>
                  <a:gd name="T20" fmla="*/ 115 w 35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86">
                    <a:moveTo>
                      <a:pt x="115" y="0"/>
                    </a:moveTo>
                    <a:cubicBezTo>
                      <a:pt x="0" y="0"/>
                      <a:pt x="0" y="0"/>
                      <a:pt x="0" y="0"/>
                    </a:cubicBezTo>
                    <a:cubicBezTo>
                      <a:pt x="0" y="81"/>
                      <a:pt x="0" y="81"/>
                      <a:pt x="0" y="81"/>
                    </a:cubicBezTo>
                    <a:cubicBezTo>
                      <a:pt x="1" y="84"/>
                      <a:pt x="1" y="84"/>
                      <a:pt x="1" y="84"/>
                    </a:cubicBezTo>
                    <a:cubicBezTo>
                      <a:pt x="135" y="286"/>
                      <a:pt x="135" y="286"/>
                      <a:pt x="135" y="286"/>
                    </a:cubicBezTo>
                    <a:cubicBezTo>
                      <a:pt x="222" y="286"/>
                      <a:pt x="222" y="286"/>
                      <a:pt x="222" y="286"/>
                    </a:cubicBezTo>
                    <a:cubicBezTo>
                      <a:pt x="356" y="84"/>
                      <a:pt x="356" y="84"/>
                      <a:pt x="356" y="84"/>
                    </a:cubicBezTo>
                    <a:cubicBezTo>
                      <a:pt x="356" y="83"/>
                      <a:pt x="357" y="82"/>
                      <a:pt x="357" y="81"/>
                    </a:cubicBezTo>
                    <a:cubicBezTo>
                      <a:pt x="357" y="81"/>
                      <a:pt x="357" y="81"/>
                      <a:pt x="357" y="81"/>
                    </a:cubicBezTo>
                    <a:cubicBezTo>
                      <a:pt x="357" y="0"/>
                      <a:pt x="357" y="0"/>
                      <a:pt x="357" y="0"/>
                    </a:cubicBezTo>
                    <a:cubicBezTo>
                      <a:pt x="115" y="0"/>
                      <a:pt x="115" y="0"/>
                      <a:pt x="11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1" name="Freeform 149"/>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2" name="Freeform 150"/>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3" name="Rectangle 151"/>
              <p:cNvSpPr>
                <a:spLocks noChangeArrowheads="1"/>
              </p:cNvSpPr>
              <p:nvPr/>
            </p:nvSpPr>
            <p:spPr bwMode="auto">
              <a:xfrm>
                <a:off x="3113088" y="2740025"/>
                <a:ext cx="198438" cy="179388"/>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4" name="Rectangle 152"/>
              <p:cNvSpPr>
                <a:spLocks noChangeArrowheads="1"/>
              </p:cNvSpPr>
              <p:nvPr/>
            </p:nvSpPr>
            <p:spPr bwMode="auto">
              <a:xfrm>
                <a:off x="3113088" y="2740025"/>
                <a:ext cx="198438"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5" name="Freeform 153"/>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6" name="Freeform 154"/>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7" name="Freeform 155"/>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8" name="Freeform 156"/>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9" name="Freeform 157"/>
              <p:cNvSpPr>
                <a:spLocks/>
              </p:cNvSpPr>
              <p:nvPr/>
            </p:nvSpPr>
            <p:spPr bwMode="auto">
              <a:xfrm>
                <a:off x="3905250" y="2919413"/>
                <a:ext cx="4763" cy="6350"/>
              </a:xfrm>
              <a:custGeom>
                <a:avLst/>
                <a:gdLst>
                  <a:gd name="T0" fmla="*/ 0 w 2"/>
                  <a:gd name="T1" fmla="*/ 3 h 3"/>
                  <a:gd name="T2" fmla="*/ 2 w 2"/>
                  <a:gd name="T3" fmla="*/ 0 h 3"/>
                  <a:gd name="T4" fmla="*/ 1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2" y="0"/>
                      <a:pt x="2" y="0"/>
                      <a:pt x="2" y="0"/>
                    </a:cubicBezTo>
                    <a:cubicBezTo>
                      <a:pt x="1" y="0"/>
                      <a:pt x="1" y="0"/>
                      <a:pt x="1" y="0"/>
                    </a:cubicBezTo>
                    <a:cubicBezTo>
                      <a:pt x="1" y="0"/>
                      <a:pt x="1" y="0"/>
                      <a:pt x="1" y="0"/>
                    </a:cubicBezTo>
                    <a:cubicBezTo>
                      <a:pt x="1"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0" name="Freeform 158"/>
              <p:cNvSpPr>
                <a:spLocks/>
              </p:cNvSpPr>
              <p:nvPr/>
            </p:nvSpPr>
            <p:spPr bwMode="auto">
              <a:xfrm>
                <a:off x="3100388" y="2730500"/>
                <a:ext cx="822325" cy="17463"/>
              </a:xfrm>
              <a:custGeom>
                <a:avLst/>
                <a:gdLst>
                  <a:gd name="T0" fmla="*/ 366 w 370"/>
                  <a:gd name="T1" fmla="*/ 0 h 8"/>
                  <a:gd name="T2" fmla="*/ 365 w 370"/>
                  <a:gd name="T3" fmla="*/ 0 h 8"/>
                  <a:gd name="T4" fmla="*/ 4 w 370"/>
                  <a:gd name="T5" fmla="*/ 0 h 8"/>
                  <a:gd name="T6" fmla="*/ 3 w 370"/>
                  <a:gd name="T7" fmla="*/ 0 h 8"/>
                  <a:gd name="T8" fmla="*/ 0 w 370"/>
                  <a:gd name="T9" fmla="*/ 4 h 8"/>
                  <a:gd name="T10" fmla="*/ 3 w 370"/>
                  <a:gd name="T11" fmla="*/ 8 h 8"/>
                  <a:gd name="T12" fmla="*/ 4 w 370"/>
                  <a:gd name="T13" fmla="*/ 8 h 8"/>
                  <a:gd name="T14" fmla="*/ 365 w 370"/>
                  <a:gd name="T15" fmla="*/ 8 h 8"/>
                  <a:gd name="T16" fmla="*/ 366 w 370"/>
                  <a:gd name="T17" fmla="*/ 8 h 8"/>
                  <a:gd name="T18" fmla="*/ 370 w 370"/>
                  <a:gd name="T19" fmla="*/ 4 h 8"/>
                  <a:gd name="T20" fmla="*/ 366 w 370"/>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8">
                    <a:moveTo>
                      <a:pt x="366" y="0"/>
                    </a:moveTo>
                    <a:cubicBezTo>
                      <a:pt x="365" y="0"/>
                      <a:pt x="365" y="0"/>
                      <a:pt x="365" y="0"/>
                    </a:cubicBezTo>
                    <a:cubicBezTo>
                      <a:pt x="4" y="0"/>
                      <a:pt x="4" y="0"/>
                      <a:pt x="4" y="0"/>
                    </a:cubicBezTo>
                    <a:cubicBezTo>
                      <a:pt x="3" y="0"/>
                      <a:pt x="3" y="0"/>
                      <a:pt x="3" y="0"/>
                    </a:cubicBezTo>
                    <a:cubicBezTo>
                      <a:pt x="1" y="0"/>
                      <a:pt x="0" y="2"/>
                      <a:pt x="0" y="4"/>
                    </a:cubicBezTo>
                    <a:cubicBezTo>
                      <a:pt x="0" y="6"/>
                      <a:pt x="1" y="8"/>
                      <a:pt x="3" y="8"/>
                    </a:cubicBezTo>
                    <a:cubicBezTo>
                      <a:pt x="4" y="8"/>
                      <a:pt x="4" y="8"/>
                      <a:pt x="4" y="8"/>
                    </a:cubicBezTo>
                    <a:cubicBezTo>
                      <a:pt x="365" y="8"/>
                      <a:pt x="365" y="8"/>
                      <a:pt x="365" y="8"/>
                    </a:cubicBezTo>
                    <a:cubicBezTo>
                      <a:pt x="366" y="8"/>
                      <a:pt x="366" y="8"/>
                      <a:pt x="366" y="8"/>
                    </a:cubicBezTo>
                    <a:cubicBezTo>
                      <a:pt x="368" y="8"/>
                      <a:pt x="370" y="6"/>
                      <a:pt x="370" y="4"/>
                    </a:cubicBezTo>
                    <a:cubicBezTo>
                      <a:pt x="370" y="2"/>
                      <a:pt x="368" y="0"/>
                      <a:pt x="36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1" name="Rectangle 159"/>
              <p:cNvSpPr>
                <a:spLocks noChangeArrowheads="1"/>
              </p:cNvSpPr>
              <p:nvPr/>
            </p:nvSpPr>
            <p:spPr bwMode="auto">
              <a:xfrm>
                <a:off x="3298825" y="2924175"/>
                <a:ext cx="415925" cy="149225"/>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2" name="Freeform 160"/>
              <p:cNvSpPr>
                <a:spLocks/>
              </p:cNvSpPr>
              <p:nvPr/>
            </p:nvSpPr>
            <p:spPr bwMode="auto">
              <a:xfrm>
                <a:off x="3313113" y="2941638"/>
                <a:ext cx="385763" cy="115888"/>
              </a:xfrm>
              <a:custGeom>
                <a:avLst/>
                <a:gdLst>
                  <a:gd name="T0" fmla="*/ 173 w 173"/>
                  <a:gd name="T1" fmla="*/ 0 h 52"/>
                  <a:gd name="T2" fmla="*/ 137 w 173"/>
                  <a:gd name="T3" fmla="*/ 0 h 52"/>
                  <a:gd name="T4" fmla="*/ 137 w 173"/>
                  <a:gd name="T5" fmla="*/ 22 h 52"/>
                  <a:gd name="T6" fmla="*/ 137 w 173"/>
                  <a:gd name="T7" fmla="*/ 24 h 52"/>
                  <a:gd name="T8" fmla="*/ 136 w 173"/>
                  <a:gd name="T9" fmla="*/ 26 h 52"/>
                  <a:gd name="T10" fmla="*/ 131 w 173"/>
                  <a:gd name="T11" fmla="*/ 28 h 52"/>
                  <a:gd name="T12" fmla="*/ 116 w 173"/>
                  <a:gd name="T13" fmla="*/ 31 h 52"/>
                  <a:gd name="T14" fmla="*/ 108 w 173"/>
                  <a:gd name="T15" fmla="*/ 30 h 52"/>
                  <a:gd name="T16" fmla="*/ 101 w 173"/>
                  <a:gd name="T17" fmla="*/ 28 h 52"/>
                  <a:gd name="T18" fmla="*/ 96 w 173"/>
                  <a:gd name="T19" fmla="*/ 26 h 52"/>
                  <a:gd name="T20" fmla="*/ 95 w 173"/>
                  <a:gd name="T21" fmla="*/ 24 h 52"/>
                  <a:gd name="T22" fmla="*/ 95 w 173"/>
                  <a:gd name="T23" fmla="*/ 22 h 52"/>
                  <a:gd name="T24" fmla="*/ 95 w 173"/>
                  <a:gd name="T25" fmla="*/ 0 h 52"/>
                  <a:gd name="T26" fmla="*/ 0 w 173"/>
                  <a:gd name="T27" fmla="*/ 0 h 52"/>
                  <a:gd name="T28" fmla="*/ 0 w 173"/>
                  <a:gd name="T29" fmla="*/ 52 h 52"/>
                  <a:gd name="T30" fmla="*/ 22 w 173"/>
                  <a:gd name="T31" fmla="*/ 52 h 52"/>
                  <a:gd name="T32" fmla="*/ 22 w 173"/>
                  <a:gd name="T33" fmla="*/ 23 h 52"/>
                  <a:gd name="T34" fmla="*/ 37 w 173"/>
                  <a:gd name="T35" fmla="*/ 8 h 52"/>
                  <a:gd name="T36" fmla="*/ 65 w 173"/>
                  <a:gd name="T37" fmla="*/ 8 h 52"/>
                  <a:gd name="T38" fmla="*/ 67 w 173"/>
                  <a:gd name="T39" fmla="*/ 9 h 52"/>
                  <a:gd name="T40" fmla="*/ 68 w 173"/>
                  <a:gd name="T41" fmla="*/ 10 h 52"/>
                  <a:gd name="T42" fmla="*/ 69 w 173"/>
                  <a:gd name="T43" fmla="*/ 11 h 52"/>
                  <a:gd name="T44" fmla="*/ 70 w 173"/>
                  <a:gd name="T45" fmla="*/ 13 h 52"/>
                  <a:gd name="T46" fmla="*/ 70 w 173"/>
                  <a:gd name="T47" fmla="*/ 52 h 52"/>
                  <a:gd name="T48" fmla="*/ 173 w 173"/>
                  <a:gd name="T49" fmla="*/ 52 h 52"/>
                  <a:gd name="T50" fmla="*/ 173 w 173"/>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52">
                    <a:moveTo>
                      <a:pt x="173" y="0"/>
                    </a:moveTo>
                    <a:cubicBezTo>
                      <a:pt x="137" y="0"/>
                      <a:pt x="137" y="0"/>
                      <a:pt x="137" y="0"/>
                    </a:cubicBezTo>
                    <a:cubicBezTo>
                      <a:pt x="137" y="22"/>
                      <a:pt x="137" y="22"/>
                      <a:pt x="137" y="22"/>
                    </a:cubicBezTo>
                    <a:cubicBezTo>
                      <a:pt x="137" y="23"/>
                      <a:pt x="137" y="24"/>
                      <a:pt x="137" y="24"/>
                    </a:cubicBezTo>
                    <a:cubicBezTo>
                      <a:pt x="136" y="25"/>
                      <a:pt x="136" y="25"/>
                      <a:pt x="136" y="26"/>
                    </a:cubicBezTo>
                    <a:cubicBezTo>
                      <a:pt x="134" y="27"/>
                      <a:pt x="133" y="28"/>
                      <a:pt x="131" y="28"/>
                    </a:cubicBezTo>
                    <a:cubicBezTo>
                      <a:pt x="127" y="30"/>
                      <a:pt x="122" y="31"/>
                      <a:pt x="116" y="31"/>
                    </a:cubicBezTo>
                    <a:cubicBezTo>
                      <a:pt x="113" y="31"/>
                      <a:pt x="110" y="31"/>
                      <a:pt x="108" y="30"/>
                    </a:cubicBezTo>
                    <a:cubicBezTo>
                      <a:pt x="101" y="28"/>
                      <a:pt x="101" y="28"/>
                      <a:pt x="101" y="28"/>
                    </a:cubicBezTo>
                    <a:cubicBezTo>
                      <a:pt x="96" y="26"/>
                      <a:pt x="96" y="26"/>
                      <a:pt x="96" y="26"/>
                    </a:cubicBezTo>
                    <a:cubicBezTo>
                      <a:pt x="95" y="24"/>
                      <a:pt x="95" y="24"/>
                      <a:pt x="95" y="24"/>
                    </a:cubicBezTo>
                    <a:cubicBezTo>
                      <a:pt x="95" y="22"/>
                      <a:pt x="95" y="22"/>
                      <a:pt x="95" y="22"/>
                    </a:cubicBezTo>
                    <a:cubicBezTo>
                      <a:pt x="95" y="0"/>
                      <a:pt x="95" y="0"/>
                      <a:pt x="95" y="0"/>
                    </a:cubicBezTo>
                    <a:cubicBezTo>
                      <a:pt x="0" y="0"/>
                      <a:pt x="0" y="0"/>
                      <a:pt x="0" y="0"/>
                    </a:cubicBezTo>
                    <a:cubicBezTo>
                      <a:pt x="0" y="52"/>
                      <a:pt x="0" y="52"/>
                      <a:pt x="0" y="52"/>
                    </a:cubicBezTo>
                    <a:cubicBezTo>
                      <a:pt x="22" y="52"/>
                      <a:pt x="22" y="52"/>
                      <a:pt x="22" y="52"/>
                    </a:cubicBezTo>
                    <a:cubicBezTo>
                      <a:pt x="22" y="23"/>
                      <a:pt x="22" y="23"/>
                      <a:pt x="22" y="23"/>
                    </a:cubicBezTo>
                    <a:cubicBezTo>
                      <a:pt x="37" y="8"/>
                      <a:pt x="37" y="8"/>
                      <a:pt x="37" y="8"/>
                    </a:cubicBezTo>
                    <a:cubicBezTo>
                      <a:pt x="65" y="8"/>
                      <a:pt x="65" y="8"/>
                      <a:pt x="65" y="8"/>
                    </a:cubicBezTo>
                    <a:cubicBezTo>
                      <a:pt x="67" y="9"/>
                      <a:pt x="67" y="9"/>
                      <a:pt x="67" y="9"/>
                    </a:cubicBezTo>
                    <a:cubicBezTo>
                      <a:pt x="68" y="10"/>
                      <a:pt x="68" y="10"/>
                      <a:pt x="68" y="10"/>
                    </a:cubicBezTo>
                    <a:cubicBezTo>
                      <a:pt x="69" y="11"/>
                      <a:pt x="69" y="11"/>
                      <a:pt x="69" y="11"/>
                    </a:cubicBezTo>
                    <a:cubicBezTo>
                      <a:pt x="70" y="13"/>
                      <a:pt x="70" y="13"/>
                      <a:pt x="70" y="13"/>
                    </a:cubicBezTo>
                    <a:cubicBezTo>
                      <a:pt x="70" y="52"/>
                      <a:pt x="70" y="52"/>
                      <a:pt x="70" y="52"/>
                    </a:cubicBezTo>
                    <a:cubicBezTo>
                      <a:pt x="173" y="52"/>
                      <a:pt x="173" y="52"/>
                      <a:pt x="173" y="52"/>
                    </a:cubicBezTo>
                    <a:lnTo>
                      <a:pt x="17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3" name="Freeform 161"/>
              <p:cNvSpPr>
                <a:spLocks noEditPoints="1"/>
              </p:cNvSpPr>
              <p:nvPr/>
            </p:nvSpPr>
            <p:spPr bwMode="auto">
              <a:xfrm>
                <a:off x="3371850" y="2968625"/>
                <a:ext cx="88900" cy="88900"/>
              </a:xfrm>
              <a:custGeom>
                <a:avLst/>
                <a:gdLst>
                  <a:gd name="T0" fmla="*/ 7 w 56"/>
                  <a:gd name="T1" fmla="*/ 55 h 56"/>
                  <a:gd name="T2" fmla="*/ 8 w 56"/>
                  <a:gd name="T3" fmla="*/ 52 h 56"/>
                  <a:gd name="T4" fmla="*/ 46 w 56"/>
                  <a:gd name="T5" fmla="*/ 52 h 56"/>
                  <a:gd name="T6" fmla="*/ 47 w 56"/>
                  <a:gd name="T7" fmla="*/ 52 h 56"/>
                  <a:gd name="T8" fmla="*/ 49 w 56"/>
                  <a:gd name="T9" fmla="*/ 55 h 56"/>
                  <a:gd name="T10" fmla="*/ 47 w 56"/>
                  <a:gd name="T11" fmla="*/ 56 h 56"/>
                  <a:gd name="T12" fmla="*/ 56 w 56"/>
                  <a:gd name="T13" fmla="*/ 4 h 56"/>
                  <a:gd name="T14" fmla="*/ 54 w 56"/>
                  <a:gd name="T15" fmla="*/ 1 h 56"/>
                  <a:gd name="T16" fmla="*/ 52 w 56"/>
                  <a:gd name="T17" fmla="*/ 0 h 56"/>
                  <a:gd name="T18" fmla="*/ 18 w 56"/>
                  <a:gd name="T19" fmla="*/ 13 h 56"/>
                  <a:gd name="T20" fmla="*/ 17 w 56"/>
                  <a:gd name="T21" fmla="*/ 17 h 56"/>
                  <a:gd name="T22" fmla="*/ 12 w 56"/>
                  <a:gd name="T23" fmla="*/ 18 h 56"/>
                  <a:gd name="T24" fmla="*/ 0 w 56"/>
                  <a:gd name="T25" fmla="*/ 56 h 56"/>
                  <a:gd name="T26" fmla="*/ 7 w 56"/>
                  <a:gd name="T27" fmla="*/ 56 h 56"/>
                  <a:gd name="T28" fmla="*/ 24 w 56"/>
                  <a:gd name="T29" fmla="*/ 18 h 56"/>
                  <a:gd name="T30" fmla="*/ 26 w 56"/>
                  <a:gd name="T31" fmla="*/ 17 h 56"/>
                  <a:gd name="T32" fmla="*/ 47 w 56"/>
                  <a:gd name="T33" fmla="*/ 17 h 56"/>
                  <a:gd name="T34" fmla="*/ 49 w 56"/>
                  <a:gd name="T35" fmla="*/ 18 h 56"/>
                  <a:gd name="T36" fmla="*/ 49 w 56"/>
                  <a:gd name="T37" fmla="*/ 21 h 56"/>
                  <a:gd name="T38" fmla="*/ 47 w 56"/>
                  <a:gd name="T39" fmla="*/ 22 h 56"/>
                  <a:gd name="T40" fmla="*/ 26 w 56"/>
                  <a:gd name="T41" fmla="*/ 22 h 56"/>
                  <a:gd name="T42" fmla="*/ 24 w 56"/>
                  <a:gd name="T43" fmla="*/ 22 h 56"/>
                  <a:gd name="T44" fmla="*/ 24 w 56"/>
                  <a:gd name="T45" fmla="*/ 20 h 56"/>
                  <a:gd name="T46" fmla="*/ 8 w 56"/>
                  <a:gd name="T47" fmla="*/ 29 h 56"/>
                  <a:gd name="T48" fmla="*/ 46 w 56"/>
                  <a:gd name="T49" fmla="*/ 28 h 56"/>
                  <a:gd name="T50" fmla="*/ 47 w 56"/>
                  <a:gd name="T51" fmla="*/ 29 h 56"/>
                  <a:gd name="T52" fmla="*/ 49 w 56"/>
                  <a:gd name="T53" fmla="*/ 32 h 56"/>
                  <a:gd name="T54" fmla="*/ 47 w 56"/>
                  <a:gd name="T55" fmla="*/ 34 h 56"/>
                  <a:gd name="T56" fmla="*/ 10 w 56"/>
                  <a:gd name="T57" fmla="*/ 34 h 56"/>
                  <a:gd name="T58" fmla="*/ 8 w 56"/>
                  <a:gd name="T59" fmla="*/ 34 h 56"/>
                  <a:gd name="T60" fmla="*/ 8 w 56"/>
                  <a:gd name="T61" fmla="*/ 29 h 56"/>
                  <a:gd name="T62" fmla="*/ 8 w 56"/>
                  <a:gd name="T63" fmla="*/ 41 h 56"/>
                  <a:gd name="T64" fmla="*/ 46 w 56"/>
                  <a:gd name="T65" fmla="*/ 41 h 56"/>
                  <a:gd name="T66" fmla="*/ 47 w 56"/>
                  <a:gd name="T67" fmla="*/ 41 h 56"/>
                  <a:gd name="T68" fmla="*/ 49 w 56"/>
                  <a:gd name="T69" fmla="*/ 43 h 56"/>
                  <a:gd name="T70" fmla="*/ 47 w 56"/>
                  <a:gd name="T71" fmla="*/ 45 h 56"/>
                  <a:gd name="T72" fmla="*/ 10 w 56"/>
                  <a:gd name="T73" fmla="*/ 46 h 56"/>
                  <a:gd name="T74" fmla="*/ 8 w 56"/>
                  <a:gd name="T75" fmla="*/ 45 h 56"/>
                  <a:gd name="T76" fmla="*/ 8 w 56"/>
                  <a:gd name="T7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56">
                    <a:moveTo>
                      <a:pt x="7" y="56"/>
                    </a:moveTo>
                    <a:lnTo>
                      <a:pt x="7" y="55"/>
                    </a:lnTo>
                    <a:lnTo>
                      <a:pt x="8" y="52"/>
                    </a:lnTo>
                    <a:lnTo>
                      <a:pt x="8" y="52"/>
                    </a:lnTo>
                    <a:lnTo>
                      <a:pt x="10" y="52"/>
                    </a:lnTo>
                    <a:lnTo>
                      <a:pt x="46" y="52"/>
                    </a:lnTo>
                    <a:lnTo>
                      <a:pt x="47" y="52"/>
                    </a:lnTo>
                    <a:lnTo>
                      <a:pt x="47" y="52"/>
                    </a:lnTo>
                    <a:lnTo>
                      <a:pt x="49" y="53"/>
                    </a:lnTo>
                    <a:lnTo>
                      <a:pt x="49" y="55"/>
                    </a:lnTo>
                    <a:lnTo>
                      <a:pt x="49" y="56"/>
                    </a:lnTo>
                    <a:lnTo>
                      <a:pt x="47" y="56"/>
                    </a:lnTo>
                    <a:lnTo>
                      <a:pt x="56" y="56"/>
                    </a:lnTo>
                    <a:lnTo>
                      <a:pt x="56" y="4"/>
                    </a:lnTo>
                    <a:lnTo>
                      <a:pt x="56" y="3"/>
                    </a:lnTo>
                    <a:lnTo>
                      <a:pt x="54" y="1"/>
                    </a:lnTo>
                    <a:lnTo>
                      <a:pt x="53" y="0"/>
                    </a:lnTo>
                    <a:lnTo>
                      <a:pt x="52" y="0"/>
                    </a:lnTo>
                    <a:lnTo>
                      <a:pt x="18" y="0"/>
                    </a:lnTo>
                    <a:lnTo>
                      <a:pt x="18" y="13"/>
                    </a:lnTo>
                    <a:lnTo>
                      <a:pt x="18" y="15"/>
                    </a:lnTo>
                    <a:lnTo>
                      <a:pt x="17" y="17"/>
                    </a:lnTo>
                    <a:lnTo>
                      <a:pt x="14" y="18"/>
                    </a:lnTo>
                    <a:lnTo>
                      <a:pt x="12" y="18"/>
                    </a:lnTo>
                    <a:lnTo>
                      <a:pt x="0" y="18"/>
                    </a:lnTo>
                    <a:lnTo>
                      <a:pt x="0" y="56"/>
                    </a:lnTo>
                    <a:lnTo>
                      <a:pt x="7" y="56"/>
                    </a:lnTo>
                    <a:lnTo>
                      <a:pt x="7" y="56"/>
                    </a:lnTo>
                    <a:close/>
                    <a:moveTo>
                      <a:pt x="24" y="20"/>
                    </a:moveTo>
                    <a:lnTo>
                      <a:pt x="24" y="18"/>
                    </a:lnTo>
                    <a:lnTo>
                      <a:pt x="24" y="18"/>
                    </a:lnTo>
                    <a:lnTo>
                      <a:pt x="26" y="17"/>
                    </a:lnTo>
                    <a:lnTo>
                      <a:pt x="46" y="17"/>
                    </a:lnTo>
                    <a:lnTo>
                      <a:pt x="47" y="17"/>
                    </a:lnTo>
                    <a:lnTo>
                      <a:pt x="47" y="18"/>
                    </a:lnTo>
                    <a:lnTo>
                      <a:pt x="49" y="18"/>
                    </a:lnTo>
                    <a:lnTo>
                      <a:pt x="49" y="20"/>
                    </a:lnTo>
                    <a:lnTo>
                      <a:pt x="49" y="21"/>
                    </a:lnTo>
                    <a:lnTo>
                      <a:pt x="47" y="22"/>
                    </a:lnTo>
                    <a:lnTo>
                      <a:pt x="47" y="22"/>
                    </a:lnTo>
                    <a:lnTo>
                      <a:pt x="46" y="22"/>
                    </a:lnTo>
                    <a:lnTo>
                      <a:pt x="26" y="22"/>
                    </a:lnTo>
                    <a:lnTo>
                      <a:pt x="25" y="22"/>
                    </a:lnTo>
                    <a:lnTo>
                      <a:pt x="24" y="22"/>
                    </a:lnTo>
                    <a:lnTo>
                      <a:pt x="24" y="21"/>
                    </a:lnTo>
                    <a:lnTo>
                      <a:pt x="24" y="20"/>
                    </a:lnTo>
                    <a:close/>
                    <a:moveTo>
                      <a:pt x="8" y="29"/>
                    </a:moveTo>
                    <a:lnTo>
                      <a:pt x="8" y="29"/>
                    </a:lnTo>
                    <a:lnTo>
                      <a:pt x="10" y="28"/>
                    </a:lnTo>
                    <a:lnTo>
                      <a:pt x="46" y="28"/>
                    </a:lnTo>
                    <a:lnTo>
                      <a:pt x="47" y="29"/>
                    </a:lnTo>
                    <a:lnTo>
                      <a:pt x="47" y="29"/>
                    </a:lnTo>
                    <a:lnTo>
                      <a:pt x="49" y="31"/>
                    </a:lnTo>
                    <a:lnTo>
                      <a:pt x="49" y="32"/>
                    </a:lnTo>
                    <a:lnTo>
                      <a:pt x="47" y="34"/>
                    </a:lnTo>
                    <a:lnTo>
                      <a:pt x="47" y="34"/>
                    </a:lnTo>
                    <a:lnTo>
                      <a:pt x="46" y="34"/>
                    </a:lnTo>
                    <a:lnTo>
                      <a:pt x="10" y="34"/>
                    </a:lnTo>
                    <a:lnTo>
                      <a:pt x="8" y="34"/>
                    </a:lnTo>
                    <a:lnTo>
                      <a:pt x="8" y="34"/>
                    </a:lnTo>
                    <a:lnTo>
                      <a:pt x="7" y="31"/>
                    </a:lnTo>
                    <a:lnTo>
                      <a:pt x="8" y="29"/>
                    </a:lnTo>
                    <a:close/>
                    <a:moveTo>
                      <a:pt x="8" y="41"/>
                    </a:moveTo>
                    <a:lnTo>
                      <a:pt x="8" y="41"/>
                    </a:lnTo>
                    <a:lnTo>
                      <a:pt x="10" y="41"/>
                    </a:lnTo>
                    <a:lnTo>
                      <a:pt x="46" y="41"/>
                    </a:lnTo>
                    <a:lnTo>
                      <a:pt x="47" y="41"/>
                    </a:lnTo>
                    <a:lnTo>
                      <a:pt x="47" y="41"/>
                    </a:lnTo>
                    <a:lnTo>
                      <a:pt x="49" y="42"/>
                    </a:lnTo>
                    <a:lnTo>
                      <a:pt x="49" y="43"/>
                    </a:lnTo>
                    <a:lnTo>
                      <a:pt x="47" y="45"/>
                    </a:lnTo>
                    <a:lnTo>
                      <a:pt x="47" y="45"/>
                    </a:lnTo>
                    <a:lnTo>
                      <a:pt x="46" y="46"/>
                    </a:lnTo>
                    <a:lnTo>
                      <a:pt x="10" y="46"/>
                    </a:lnTo>
                    <a:lnTo>
                      <a:pt x="8" y="45"/>
                    </a:lnTo>
                    <a:lnTo>
                      <a:pt x="8" y="45"/>
                    </a:lnTo>
                    <a:lnTo>
                      <a:pt x="7" y="43"/>
                    </a:lnTo>
                    <a:lnTo>
                      <a:pt x="8" y="4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4" name="Freeform 162"/>
              <p:cNvSpPr>
                <a:spLocks/>
              </p:cNvSpPr>
              <p:nvPr/>
            </p:nvSpPr>
            <p:spPr bwMode="auto">
              <a:xfrm>
                <a:off x="3525838" y="2941638"/>
                <a:ext cx="92075" cy="69850"/>
              </a:xfrm>
              <a:custGeom>
                <a:avLst/>
                <a:gdLst>
                  <a:gd name="T0" fmla="*/ 0 w 42"/>
                  <a:gd name="T1" fmla="*/ 24 h 31"/>
                  <a:gd name="T2" fmla="*/ 1 w 42"/>
                  <a:gd name="T3" fmla="*/ 26 h 31"/>
                  <a:gd name="T4" fmla="*/ 6 w 42"/>
                  <a:gd name="T5" fmla="*/ 28 h 31"/>
                  <a:gd name="T6" fmla="*/ 13 w 42"/>
                  <a:gd name="T7" fmla="*/ 30 h 31"/>
                  <a:gd name="T8" fmla="*/ 21 w 42"/>
                  <a:gd name="T9" fmla="*/ 31 h 31"/>
                  <a:gd name="T10" fmla="*/ 36 w 42"/>
                  <a:gd name="T11" fmla="*/ 28 h 31"/>
                  <a:gd name="T12" fmla="*/ 41 w 42"/>
                  <a:gd name="T13" fmla="*/ 26 h 31"/>
                  <a:gd name="T14" fmla="*/ 42 w 42"/>
                  <a:gd name="T15" fmla="*/ 24 h 31"/>
                  <a:gd name="T16" fmla="*/ 42 w 42"/>
                  <a:gd name="T17" fmla="*/ 22 h 31"/>
                  <a:gd name="T18" fmla="*/ 42 w 42"/>
                  <a:gd name="T19" fmla="*/ 0 h 31"/>
                  <a:gd name="T20" fmla="*/ 0 w 42"/>
                  <a:gd name="T21" fmla="*/ 0 h 31"/>
                  <a:gd name="T22" fmla="*/ 0 w 42"/>
                  <a:gd name="T23" fmla="*/ 22 h 31"/>
                  <a:gd name="T24" fmla="*/ 0 w 42"/>
                  <a:gd name="T25"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31">
                    <a:moveTo>
                      <a:pt x="0" y="24"/>
                    </a:moveTo>
                    <a:cubicBezTo>
                      <a:pt x="1" y="26"/>
                      <a:pt x="1" y="26"/>
                      <a:pt x="1" y="26"/>
                    </a:cubicBezTo>
                    <a:cubicBezTo>
                      <a:pt x="6" y="28"/>
                      <a:pt x="6" y="28"/>
                      <a:pt x="6" y="28"/>
                    </a:cubicBezTo>
                    <a:cubicBezTo>
                      <a:pt x="13" y="30"/>
                      <a:pt x="13" y="30"/>
                      <a:pt x="13" y="30"/>
                    </a:cubicBezTo>
                    <a:cubicBezTo>
                      <a:pt x="15" y="31"/>
                      <a:pt x="18" y="31"/>
                      <a:pt x="21" y="31"/>
                    </a:cubicBezTo>
                    <a:cubicBezTo>
                      <a:pt x="27" y="31"/>
                      <a:pt x="32" y="30"/>
                      <a:pt x="36" y="28"/>
                    </a:cubicBezTo>
                    <a:cubicBezTo>
                      <a:pt x="38" y="28"/>
                      <a:pt x="39" y="27"/>
                      <a:pt x="41" y="26"/>
                    </a:cubicBezTo>
                    <a:cubicBezTo>
                      <a:pt x="41" y="25"/>
                      <a:pt x="41" y="25"/>
                      <a:pt x="42" y="24"/>
                    </a:cubicBezTo>
                    <a:cubicBezTo>
                      <a:pt x="42" y="24"/>
                      <a:pt x="42" y="23"/>
                      <a:pt x="42" y="22"/>
                    </a:cubicBezTo>
                    <a:cubicBezTo>
                      <a:pt x="42" y="0"/>
                      <a:pt x="42" y="0"/>
                      <a:pt x="42" y="0"/>
                    </a:cubicBezTo>
                    <a:cubicBezTo>
                      <a:pt x="0" y="0"/>
                      <a:pt x="0" y="0"/>
                      <a:pt x="0" y="0"/>
                    </a:cubicBezTo>
                    <a:cubicBezTo>
                      <a:pt x="0" y="22"/>
                      <a:pt x="0" y="22"/>
                      <a:pt x="0" y="22"/>
                    </a:cubicBezTo>
                    <a:lnTo>
                      <a:pt x="0" y="2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5" name="Freeform 163"/>
              <p:cNvSpPr>
                <a:spLocks/>
              </p:cNvSpPr>
              <p:nvPr/>
            </p:nvSpPr>
            <p:spPr bwMode="auto">
              <a:xfrm>
                <a:off x="3382963" y="3013075"/>
                <a:ext cx="66675" cy="9525"/>
              </a:xfrm>
              <a:custGeom>
                <a:avLst/>
                <a:gdLst>
                  <a:gd name="T0" fmla="*/ 1 w 42"/>
                  <a:gd name="T1" fmla="*/ 6 h 6"/>
                  <a:gd name="T2" fmla="*/ 3 w 42"/>
                  <a:gd name="T3" fmla="*/ 6 h 6"/>
                  <a:gd name="T4" fmla="*/ 39 w 42"/>
                  <a:gd name="T5" fmla="*/ 6 h 6"/>
                  <a:gd name="T6" fmla="*/ 40 w 42"/>
                  <a:gd name="T7" fmla="*/ 6 h 6"/>
                  <a:gd name="T8" fmla="*/ 40 w 42"/>
                  <a:gd name="T9" fmla="*/ 6 h 6"/>
                  <a:gd name="T10" fmla="*/ 42 w 42"/>
                  <a:gd name="T11" fmla="*/ 4 h 6"/>
                  <a:gd name="T12" fmla="*/ 42 w 42"/>
                  <a:gd name="T13" fmla="*/ 3 h 6"/>
                  <a:gd name="T14" fmla="*/ 40 w 42"/>
                  <a:gd name="T15" fmla="*/ 1 h 6"/>
                  <a:gd name="T16" fmla="*/ 40 w 42"/>
                  <a:gd name="T17" fmla="*/ 1 h 6"/>
                  <a:gd name="T18" fmla="*/ 39 w 42"/>
                  <a:gd name="T19" fmla="*/ 0 h 6"/>
                  <a:gd name="T20" fmla="*/ 3 w 42"/>
                  <a:gd name="T21" fmla="*/ 0 h 6"/>
                  <a:gd name="T22" fmla="*/ 1 w 42"/>
                  <a:gd name="T23" fmla="*/ 1 h 6"/>
                  <a:gd name="T24" fmla="*/ 1 w 42"/>
                  <a:gd name="T25" fmla="*/ 1 h 6"/>
                  <a:gd name="T26" fmla="*/ 0 w 42"/>
                  <a:gd name="T27" fmla="*/ 3 h 6"/>
                  <a:gd name="T28" fmla="*/ 1 w 42"/>
                  <a:gd name="T29" fmla="*/ 6 h 6"/>
                  <a:gd name="T30" fmla="*/ 1 w 42"/>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6">
                    <a:moveTo>
                      <a:pt x="1" y="6"/>
                    </a:moveTo>
                    <a:lnTo>
                      <a:pt x="3" y="6"/>
                    </a:lnTo>
                    <a:lnTo>
                      <a:pt x="39" y="6"/>
                    </a:lnTo>
                    <a:lnTo>
                      <a:pt x="40" y="6"/>
                    </a:lnTo>
                    <a:lnTo>
                      <a:pt x="40" y="6"/>
                    </a:lnTo>
                    <a:lnTo>
                      <a:pt x="42" y="4"/>
                    </a:lnTo>
                    <a:lnTo>
                      <a:pt x="42" y="3"/>
                    </a:lnTo>
                    <a:lnTo>
                      <a:pt x="40" y="1"/>
                    </a:lnTo>
                    <a:lnTo>
                      <a:pt x="40" y="1"/>
                    </a:lnTo>
                    <a:lnTo>
                      <a:pt x="39" y="0"/>
                    </a:lnTo>
                    <a:lnTo>
                      <a:pt x="3" y="0"/>
                    </a:lnTo>
                    <a:lnTo>
                      <a:pt x="1" y="1"/>
                    </a:lnTo>
                    <a:lnTo>
                      <a:pt x="1" y="1"/>
                    </a:lnTo>
                    <a:lnTo>
                      <a:pt x="0" y="3"/>
                    </a:lnTo>
                    <a:lnTo>
                      <a:pt x="1" y="6"/>
                    </a:lnTo>
                    <a:lnTo>
                      <a:pt x="1"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6" name="Freeform 164"/>
              <p:cNvSpPr>
                <a:spLocks/>
              </p:cNvSpPr>
              <p:nvPr/>
            </p:nvSpPr>
            <p:spPr bwMode="auto">
              <a:xfrm>
                <a:off x="3409950" y="2995613"/>
                <a:ext cx="39688" cy="7938"/>
              </a:xfrm>
              <a:custGeom>
                <a:avLst/>
                <a:gdLst>
                  <a:gd name="T0" fmla="*/ 1 w 25"/>
                  <a:gd name="T1" fmla="*/ 5 h 5"/>
                  <a:gd name="T2" fmla="*/ 2 w 25"/>
                  <a:gd name="T3" fmla="*/ 5 h 5"/>
                  <a:gd name="T4" fmla="*/ 22 w 25"/>
                  <a:gd name="T5" fmla="*/ 5 h 5"/>
                  <a:gd name="T6" fmla="*/ 23 w 25"/>
                  <a:gd name="T7" fmla="*/ 5 h 5"/>
                  <a:gd name="T8" fmla="*/ 23 w 25"/>
                  <a:gd name="T9" fmla="*/ 5 h 5"/>
                  <a:gd name="T10" fmla="*/ 25 w 25"/>
                  <a:gd name="T11" fmla="*/ 4 h 5"/>
                  <a:gd name="T12" fmla="*/ 25 w 25"/>
                  <a:gd name="T13" fmla="*/ 3 h 5"/>
                  <a:gd name="T14" fmla="*/ 25 w 25"/>
                  <a:gd name="T15" fmla="*/ 1 h 5"/>
                  <a:gd name="T16" fmla="*/ 23 w 25"/>
                  <a:gd name="T17" fmla="*/ 1 h 5"/>
                  <a:gd name="T18" fmla="*/ 23 w 25"/>
                  <a:gd name="T19" fmla="*/ 0 h 5"/>
                  <a:gd name="T20" fmla="*/ 22 w 25"/>
                  <a:gd name="T21" fmla="*/ 0 h 5"/>
                  <a:gd name="T22" fmla="*/ 2 w 25"/>
                  <a:gd name="T23" fmla="*/ 0 h 5"/>
                  <a:gd name="T24" fmla="*/ 0 w 25"/>
                  <a:gd name="T25" fmla="*/ 1 h 5"/>
                  <a:gd name="T26" fmla="*/ 0 w 25"/>
                  <a:gd name="T27" fmla="*/ 1 h 5"/>
                  <a:gd name="T28" fmla="*/ 0 w 25"/>
                  <a:gd name="T29" fmla="*/ 3 h 5"/>
                  <a:gd name="T30" fmla="*/ 0 w 25"/>
                  <a:gd name="T31" fmla="*/ 4 h 5"/>
                  <a:gd name="T32" fmla="*/ 0 w 25"/>
                  <a:gd name="T33" fmla="*/ 5 h 5"/>
                  <a:gd name="T34" fmla="*/ 1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1" y="5"/>
                    </a:moveTo>
                    <a:lnTo>
                      <a:pt x="2" y="5"/>
                    </a:lnTo>
                    <a:lnTo>
                      <a:pt x="22" y="5"/>
                    </a:lnTo>
                    <a:lnTo>
                      <a:pt x="23" y="5"/>
                    </a:lnTo>
                    <a:lnTo>
                      <a:pt x="23" y="5"/>
                    </a:lnTo>
                    <a:lnTo>
                      <a:pt x="25" y="4"/>
                    </a:lnTo>
                    <a:lnTo>
                      <a:pt x="25" y="3"/>
                    </a:lnTo>
                    <a:lnTo>
                      <a:pt x="25" y="1"/>
                    </a:lnTo>
                    <a:lnTo>
                      <a:pt x="23" y="1"/>
                    </a:lnTo>
                    <a:lnTo>
                      <a:pt x="23" y="0"/>
                    </a:lnTo>
                    <a:lnTo>
                      <a:pt x="22" y="0"/>
                    </a:lnTo>
                    <a:lnTo>
                      <a:pt x="2" y="0"/>
                    </a:lnTo>
                    <a:lnTo>
                      <a:pt x="0" y="1"/>
                    </a:lnTo>
                    <a:lnTo>
                      <a:pt x="0" y="1"/>
                    </a:lnTo>
                    <a:lnTo>
                      <a:pt x="0" y="3"/>
                    </a:lnTo>
                    <a:lnTo>
                      <a:pt x="0" y="4"/>
                    </a:lnTo>
                    <a:lnTo>
                      <a:pt x="0" y="5"/>
                    </a:lnTo>
                    <a:lnTo>
                      <a:pt x="1"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7" name="Freeform 165"/>
              <p:cNvSpPr>
                <a:spLocks/>
              </p:cNvSpPr>
              <p:nvPr/>
            </p:nvSpPr>
            <p:spPr bwMode="auto">
              <a:xfrm>
                <a:off x="3382963" y="3033713"/>
                <a:ext cx="66675" cy="7938"/>
              </a:xfrm>
              <a:custGeom>
                <a:avLst/>
                <a:gdLst>
                  <a:gd name="T0" fmla="*/ 1 w 42"/>
                  <a:gd name="T1" fmla="*/ 4 h 5"/>
                  <a:gd name="T2" fmla="*/ 3 w 42"/>
                  <a:gd name="T3" fmla="*/ 5 h 5"/>
                  <a:gd name="T4" fmla="*/ 39 w 42"/>
                  <a:gd name="T5" fmla="*/ 5 h 5"/>
                  <a:gd name="T6" fmla="*/ 40 w 42"/>
                  <a:gd name="T7" fmla="*/ 4 h 5"/>
                  <a:gd name="T8" fmla="*/ 40 w 42"/>
                  <a:gd name="T9" fmla="*/ 4 h 5"/>
                  <a:gd name="T10" fmla="*/ 42 w 42"/>
                  <a:gd name="T11" fmla="*/ 2 h 5"/>
                  <a:gd name="T12" fmla="*/ 42 w 42"/>
                  <a:gd name="T13" fmla="*/ 1 h 5"/>
                  <a:gd name="T14" fmla="*/ 40 w 42"/>
                  <a:gd name="T15" fmla="*/ 0 h 5"/>
                  <a:gd name="T16" fmla="*/ 40 w 42"/>
                  <a:gd name="T17" fmla="*/ 0 h 5"/>
                  <a:gd name="T18" fmla="*/ 39 w 42"/>
                  <a:gd name="T19" fmla="*/ 0 h 5"/>
                  <a:gd name="T20" fmla="*/ 3 w 42"/>
                  <a:gd name="T21" fmla="*/ 0 h 5"/>
                  <a:gd name="T22" fmla="*/ 1 w 42"/>
                  <a:gd name="T23" fmla="*/ 0 h 5"/>
                  <a:gd name="T24" fmla="*/ 1 w 42"/>
                  <a:gd name="T25" fmla="*/ 0 h 5"/>
                  <a:gd name="T26" fmla="*/ 0 w 42"/>
                  <a:gd name="T27" fmla="*/ 2 h 5"/>
                  <a:gd name="T28" fmla="*/ 1 w 42"/>
                  <a:gd name="T29" fmla="*/ 4 h 5"/>
                  <a:gd name="T30" fmla="*/ 1 w 42"/>
                  <a:gd name="T3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1" y="4"/>
                    </a:moveTo>
                    <a:lnTo>
                      <a:pt x="3" y="5"/>
                    </a:lnTo>
                    <a:lnTo>
                      <a:pt x="39" y="5"/>
                    </a:lnTo>
                    <a:lnTo>
                      <a:pt x="40" y="4"/>
                    </a:lnTo>
                    <a:lnTo>
                      <a:pt x="40" y="4"/>
                    </a:lnTo>
                    <a:lnTo>
                      <a:pt x="42" y="2"/>
                    </a:lnTo>
                    <a:lnTo>
                      <a:pt x="42" y="1"/>
                    </a:lnTo>
                    <a:lnTo>
                      <a:pt x="40" y="0"/>
                    </a:lnTo>
                    <a:lnTo>
                      <a:pt x="40" y="0"/>
                    </a:lnTo>
                    <a:lnTo>
                      <a:pt x="39" y="0"/>
                    </a:lnTo>
                    <a:lnTo>
                      <a:pt x="3" y="0"/>
                    </a:lnTo>
                    <a:lnTo>
                      <a:pt x="1" y="0"/>
                    </a:lnTo>
                    <a:lnTo>
                      <a:pt x="1" y="0"/>
                    </a:lnTo>
                    <a:lnTo>
                      <a:pt x="0" y="2"/>
                    </a:lnTo>
                    <a:lnTo>
                      <a:pt x="1" y="4"/>
                    </a:lnTo>
                    <a:lnTo>
                      <a:pt x="1"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8" name="Freeform 166"/>
              <p:cNvSpPr>
                <a:spLocks/>
              </p:cNvSpPr>
              <p:nvPr/>
            </p:nvSpPr>
            <p:spPr bwMode="auto">
              <a:xfrm>
                <a:off x="3382963" y="3057525"/>
                <a:ext cx="63500" cy="1588"/>
              </a:xfrm>
              <a:custGeom>
                <a:avLst/>
                <a:gdLst>
                  <a:gd name="T0" fmla="*/ 1 w 40"/>
                  <a:gd name="T1" fmla="*/ 0 h 1"/>
                  <a:gd name="T2" fmla="*/ 1 w 40"/>
                  <a:gd name="T3" fmla="*/ 1 h 1"/>
                  <a:gd name="T4" fmla="*/ 3 w 40"/>
                  <a:gd name="T5" fmla="*/ 1 h 1"/>
                  <a:gd name="T6" fmla="*/ 39 w 40"/>
                  <a:gd name="T7" fmla="*/ 1 h 1"/>
                  <a:gd name="T8" fmla="*/ 40 w 40"/>
                  <a:gd name="T9" fmla="*/ 1 h 1"/>
                  <a:gd name="T10" fmla="*/ 40 w 40"/>
                  <a:gd name="T11" fmla="*/ 0 h 1"/>
                  <a:gd name="T12" fmla="*/ 40 w 40"/>
                  <a:gd name="T13" fmla="*/ 0 h 1"/>
                  <a:gd name="T14" fmla="*/ 0 w 40"/>
                  <a:gd name="T15" fmla="*/ 0 h 1"/>
                  <a:gd name="T16" fmla="*/ 1 w 40"/>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
                    <a:moveTo>
                      <a:pt x="1" y="0"/>
                    </a:moveTo>
                    <a:lnTo>
                      <a:pt x="1" y="1"/>
                    </a:lnTo>
                    <a:lnTo>
                      <a:pt x="3" y="1"/>
                    </a:lnTo>
                    <a:lnTo>
                      <a:pt x="39" y="1"/>
                    </a:lnTo>
                    <a:lnTo>
                      <a:pt x="40" y="1"/>
                    </a:lnTo>
                    <a:lnTo>
                      <a:pt x="40" y="0"/>
                    </a:lnTo>
                    <a:lnTo>
                      <a:pt x="40" y="0"/>
                    </a:lnTo>
                    <a:lnTo>
                      <a:pt x="0" y="0"/>
                    </a:lnTo>
                    <a:lnTo>
                      <a:pt x="1"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9" name="Freeform 167"/>
              <p:cNvSpPr>
                <a:spLocks/>
              </p:cNvSpPr>
              <p:nvPr/>
            </p:nvSpPr>
            <p:spPr bwMode="auto">
              <a:xfrm>
                <a:off x="3382963" y="3051175"/>
                <a:ext cx="66675" cy="6350"/>
              </a:xfrm>
              <a:custGeom>
                <a:avLst/>
                <a:gdLst>
                  <a:gd name="T0" fmla="*/ 42 w 42"/>
                  <a:gd name="T1" fmla="*/ 3 h 4"/>
                  <a:gd name="T2" fmla="*/ 42 w 42"/>
                  <a:gd name="T3" fmla="*/ 1 h 4"/>
                  <a:gd name="T4" fmla="*/ 40 w 42"/>
                  <a:gd name="T5" fmla="*/ 0 h 4"/>
                  <a:gd name="T6" fmla="*/ 40 w 42"/>
                  <a:gd name="T7" fmla="*/ 0 h 4"/>
                  <a:gd name="T8" fmla="*/ 39 w 42"/>
                  <a:gd name="T9" fmla="*/ 0 h 4"/>
                  <a:gd name="T10" fmla="*/ 3 w 42"/>
                  <a:gd name="T11" fmla="*/ 0 h 4"/>
                  <a:gd name="T12" fmla="*/ 1 w 42"/>
                  <a:gd name="T13" fmla="*/ 0 h 4"/>
                  <a:gd name="T14" fmla="*/ 1 w 42"/>
                  <a:gd name="T15" fmla="*/ 0 h 4"/>
                  <a:gd name="T16" fmla="*/ 0 w 42"/>
                  <a:gd name="T17" fmla="*/ 3 h 4"/>
                  <a:gd name="T18" fmla="*/ 0 w 42"/>
                  <a:gd name="T19" fmla="*/ 4 h 4"/>
                  <a:gd name="T20" fmla="*/ 0 w 42"/>
                  <a:gd name="T21" fmla="*/ 4 h 4"/>
                  <a:gd name="T22" fmla="*/ 40 w 42"/>
                  <a:gd name="T23" fmla="*/ 4 h 4"/>
                  <a:gd name="T24" fmla="*/ 42 w 42"/>
                  <a:gd name="T25" fmla="*/ 4 h 4"/>
                  <a:gd name="T26" fmla="*/ 42 w 42"/>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
                    <a:moveTo>
                      <a:pt x="42" y="3"/>
                    </a:moveTo>
                    <a:lnTo>
                      <a:pt x="42" y="1"/>
                    </a:lnTo>
                    <a:lnTo>
                      <a:pt x="40" y="0"/>
                    </a:lnTo>
                    <a:lnTo>
                      <a:pt x="40" y="0"/>
                    </a:lnTo>
                    <a:lnTo>
                      <a:pt x="39" y="0"/>
                    </a:lnTo>
                    <a:lnTo>
                      <a:pt x="3" y="0"/>
                    </a:lnTo>
                    <a:lnTo>
                      <a:pt x="1" y="0"/>
                    </a:lnTo>
                    <a:lnTo>
                      <a:pt x="1" y="0"/>
                    </a:lnTo>
                    <a:lnTo>
                      <a:pt x="0" y="3"/>
                    </a:lnTo>
                    <a:lnTo>
                      <a:pt x="0" y="4"/>
                    </a:lnTo>
                    <a:lnTo>
                      <a:pt x="0" y="4"/>
                    </a:lnTo>
                    <a:lnTo>
                      <a:pt x="40" y="4"/>
                    </a:lnTo>
                    <a:lnTo>
                      <a:pt x="42" y="4"/>
                    </a:lnTo>
                    <a:lnTo>
                      <a:pt x="42" y="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0" name="Freeform 168"/>
              <p:cNvSpPr>
                <a:spLocks/>
              </p:cNvSpPr>
              <p:nvPr/>
            </p:nvSpPr>
            <p:spPr bwMode="auto">
              <a:xfrm>
                <a:off x="3362325" y="2959100"/>
                <a:ext cx="106363" cy="98425"/>
              </a:xfrm>
              <a:custGeom>
                <a:avLst/>
                <a:gdLst>
                  <a:gd name="T0" fmla="*/ 66 w 67"/>
                  <a:gd name="T1" fmla="*/ 5 h 62"/>
                  <a:gd name="T2" fmla="*/ 65 w 67"/>
                  <a:gd name="T3" fmla="*/ 3 h 62"/>
                  <a:gd name="T4" fmla="*/ 63 w 67"/>
                  <a:gd name="T5" fmla="*/ 2 h 62"/>
                  <a:gd name="T6" fmla="*/ 60 w 67"/>
                  <a:gd name="T7" fmla="*/ 0 h 62"/>
                  <a:gd name="T8" fmla="*/ 21 w 67"/>
                  <a:gd name="T9" fmla="*/ 0 h 62"/>
                  <a:gd name="T10" fmla="*/ 0 w 67"/>
                  <a:gd name="T11" fmla="*/ 21 h 62"/>
                  <a:gd name="T12" fmla="*/ 0 w 67"/>
                  <a:gd name="T13" fmla="*/ 62 h 62"/>
                  <a:gd name="T14" fmla="*/ 6 w 67"/>
                  <a:gd name="T15" fmla="*/ 62 h 62"/>
                  <a:gd name="T16" fmla="*/ 6 w 67"/>
                  <a:gd name="T17" fmla="*/ 24 h 62"/>
                  <a:gd name="T18" fmla="*/ 18 w 67"/>
                  <a:gd name="T19" fmla="*/ 24 h 62"/>
                  <a:gd name="T20" fmla="*/ 20 w 67"/>
                  <a:gd name="T21" fmla="*/ 24 h 62"/>
                  <a:gd name="T22" fmla="*/ 23 w 67"/>
                  <a:gd name="T23" fmla="*/ 23 h 62"/>
                  <a:gd name="T24" fmla="*/ 24 w 67"/>
                  <a:gd name="T25" fmla="*/ 21 h 62"/>
                  <a:gd name="T26" fmla="*/ 24 w 67"/>
                  <a:gd name="T27" fmla="*/ 19 h 62"/>
                  <a:gd name="T28" fmla="*/ 24 w 67"/>
                  <a:gd name="T29" fmla="*/ 6 h 62"/>
                  <a:gd name="T30" fmla="*/ 58 w 67"/>
                  <a:gd name="T31" fmla="*/ 6 h 62"/>
                  <a:gd name="T32" fmla="*/ 59 w 67"/>
                  <a:gd name="T33" fmla="*/ 6 h 62"/>
                  <a:gd name="T34" fmla="*/ 60 w 67"/>
                  <a:gd name="T35" fmla="*/ 7 h 62"/>
                  <a:gd name="T36" fmla="*/ 62 w 67"/>
                  <a:gd name="T37" fmla="*/ 9 h 62"/>
                  <a:gd name="T38" fmla="*/ 62 w 67"/>
                  <a:gd name="T39" fmla="*/ 10 h 62"/>
                  <a:gd name="T40" fmla="*/ 62 w 67"/>
                  <a:gd name="T41" fmla="*/ 62 h 62"/>
                  <a:gd name="T42" fmla="*/ 67 w 67"/>
                  <a:gd name="T43" fmla="*/ 62 h 62"/>
                  <a:gd name="T44" fmla="*/ 67 w 67"/>
                  <a:gd name="T45" fmla="*/ 7 h 62"/>
                  <a:gd name="T46" fmla="*/ 66 w 67"/>
                  <a:gd name="T47"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2">
                    <a:moveTo>
                      <a:pt x="66" y="5"/>
                    </a:moveTo>
                    <a:lnTo>
                      <a:pt x="65" y="3"/>
                    </a:lnTo>
                    <a:lnTo>
                      <a:pt x="63" y="2"/>
                    </a:lnTo>
                    <a:lnTo>
                      <a:pt x="60" y="0"/>
                    </a:lnTo>
                    <a:lnTo>
                      <a:pt x="21" y="0"/>
                    </a:lnTo>
                    <a:lnTo>
                      <a:pt x="0" y="21"/>
                    </a:lnTo>
                    <a:lnTo>
                      <a:pt x="0" y="62"/>
                    </a:lnTo>
                    <a:lnTo>
                      <a:pt x="6" y="62"/>
                    </a:lnTo>
                    <a:lnTo>
                      <a:pt x="6" y="24"/>
                    </a:lnTo>
                    <a:lnTo>
                      <a:pt x="18" y="24"/>
                    </a:lnTo>
                    <a:lnTo>
                      <a:pt x="20" y="24"/>
                    </a:lnTo>
                    <a:lnTo>
                      <a:pt x="23" y="23"/>
                    </a:lnTo>
                    <a:lnTo>
                      <a:pt x="24" y="21"/>
                    </a:lnTo>
                    <a:lnTo>
                      <a:pt x="24" y="19"/>
                    </a:lnTo>
                    <a:lnTo>
                      <a:pt x="24" y="6"/>
                    </a:lnTo>
                    <a:lnTo>
                      <a:pt x="58" y="6"/>
                    </a:lnTo>
                    <a:lnTo>
                      <a:pt x="59" y="6"/>
                    </a:lnTo>
                    <a:lnTo>
                      <a:pt x="60" y="7"/>
                    </a:lnTo>
                    <a:lnTo>
                      <a:pt x="62" y="9"/>
                    </a:lnTo>
                    <a:lnTo>
                      <a:pt x="62" y="10"/>
                    </a:lnTo>
                    <a:lnTo>
                      <a:pt x="62" y="62"/>
                    </a:lnTo>
                    <a:lnTo>
                      <a:pt x="67" y="62"/>
                    </a:lnTo>
                    <a:lnTo>
                      <a:pt x="67" y="7"/>
                    </a:lnTo>
                    <a:lnTo>
                      <a:pt x="66"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1" name="Rectangle 169"/>
              <p:cNvSpPr>
                <a:spLocks noChangeArrowheads="1"/>
              </p:cNvSpPr>
              <p:nvPr/>
            </p:nvSpPr>
            <p:spPr bwMode="auto">
              <a:xfrm>
                <a:off x="3411538" y="3375025"/>
                <a:ext cx="195263" cy="666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5" name="Freeform 193"/>
              <p:cNvSpPr>
                <a:spLocks noEditPoints="1"/>
              </p:cNvSpPr>
              <p:nvPr/>
            </p:nvSpPr>
            <p:spPr bwMode="auto">
              <a:xfrm>
                <a:off x="3276600" y="2284413"/>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94" name="Rectangle 212"/>
            <p:cNvSpPr>
              <a:spLocks noChangeArrowheads="1"/>
            </p:cNvSpPr>
            <p:nvPr/>
          </p:nvSpPr>
          <p:spPr bwMode="auto">
            <a:xfrm>
              <a:off x="1731071" y="3236788"/>
              <a:ext cx="746125" cy="4810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6" name="Freeform 214"/>
            <p:cNvSpPr>
              <a:spLocks noEditPoints="1"/>
            </p:cNvSpPr>
            <p:nvPr/>
          </p:nvSpPr>
          <p:spPr bwMode="auto">
            <a:xfrm>
              <a:off x="1702496" y="3209801"/>
              <a:ext cx="796925" cy="612775"/>
            </a:xfrm>
            <a:custGeom>
              <a:avLst/>
              <a:gdLst>
                <a:gd name="T0" fmla="*/ 348 w 359"/>
                <a:gd name="T1" fmla="*/ 0 h 276"/>
                <a:gd name="T2" fmla="*/ 12 w 359"/>
                <a:gd name="T3" fmla="*/ 0 h 276"/>
                <a:gd name="T4" fmla="*/ 0 w 359"/>
                <a:gd name="T5" fmla="*/ 10 h 276"/>
                <a:gd name="T6" fmla="*/ 0 w 359"/>
                <a:gd name="T7" fmla="*/ 229 h 276"/>
                <a:gd name="T8" fmla="*/ 12 w 359"/>
                <a:gd name="T9" fmla="*/ 239 h 276"/>
                <a:gd name="T10" fmla="*/ 123 w 359"/>
                <a:gd name="T11" fmla="*/ 239 h 276"/>
                <a:gd name="T12" fmla="*/ 123 w 359"/>
                <a:gd name="T13" fmla="*/ 255 h 276"/>
                <a:gd name="T14" fmla="*/ 98 w 359"/>
                <a:gd name="T15" fmla="*/ 276 h 276"/>
                <a:gd name="T16" fmla="*/ 268 w 359"/>
                <a:gd name="T17" fmla="*/ 276 h 276"/>
                <a:gd name="T18" fmla="*/ 244 w 359"/>
                <a:gd name="T19" fmla="*/ 255 h 276"/>
                <a:gd name="T20" fmla="*/ 244 w 359"/>
                <a:gd name="T21" fmla="*/ 239 h 276"/>
                <a:gd name="T22" fmla="*/ 348 w 359"/>
                <a:gd name="T23" fmla="*/ 239 h 276"/>
                <a:gd name="T24" fmla="*/ 359 w 359"/>
                <a:gd name="T25" fmla="*/ 229 h 276"/>
                <a:gd name="T26" fmla="*/ 359 w 359"/>
                <a:gd name="T27" fmla="*/ 10 h 276"/>
                <a:gd name="T28" fmla="*/ 348 w 359"/>
                <a:gd name="T29" fmla="*/ 0 h 276"/>
                <a:gd name="T30" fmla="*/ 339 w 359"/>
                <a:gd name="T31" fmla="*/ 212 h 276"/>
                <a:gd name="T32" fmla="*/ 329 w 359"/>
                <a:gd name="T33" fmla="*/ 221 h 276"/>
                <a:gd name="T34" fmla="*/ 31 w 359"/>
                <a:gd name="T35" fmla="*/ 221 h 276"/>
                <a:gd name="T36" fmla="*/ 21 w 359"/>
                <a:gd name="T37" fmla="*/ 212 h 276"/>
                <a:gd name="T38" fmla="*/ 21 w 359"/>
                <a:gd name="T39" fmla="*/ 27 h 276"/>
                <a:gd name="T40" fmla="*/ 31 w 359"/>
                <a:gd name="T41" fmla="*/ 18 h 276"/>
                <a:gd name="T42" fmla="*/ 329 w 359"/>
                <a:gd name="T43" fmla="*/ 18 h 276"/>
                <a:gd name="T44" fmla="*/ 339 w 359"/>
                <a:gd name="T45" fmla="*/ 27 h 276"/>
                <a:gd name="T46" fmla="*/ 339 w 359"/>
                <a:gd name="T47" fmla="*/ 212 h 276"/>
                <a:gd name="T48" fmla="*/ 339 w 359"/>
                <a:gd name="T49" fmla="*/ 21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9" h="276">
                  <a:moveTo>
                    <a:pt x="348" y="0"/>
                  </a:moveTo>
                  <a:cubicBezTo>
                    <a:pt x="12" y="0"/>
                    <a:pt x="12" y="0"/>
                    <a:pt x="12" y="0"/>
                  </a:cubicBezTo>
                  <a:cubicBezTo>
                    <a:pt x="6" y="0"/>
                    <a:pt x="0" y="4"/>
                    <a:pt x="0" y="10"/>
                  </a:cubicBezTo>
                  <a:cubicBezTo>
                    <a:pt x="0" y="229"/>
                    <a:pt x="0" y="229"/>
                    <a:pt x="0" y="229"/>
                  </a:cubicBezTo>
                  <a:cubicBezTo>
                    <a:pt x="0" y="234"/>
                    <a:pt x="6" y="239"/>
                    <a:pt x="12" y="239"/>
                  </a:cubicBezTo>
                  <a:cubicBezTo>
                    <a:pt x="123" y="239"/>
                    <a:pt x="123" y="239"/>
                    <a:pt x="123" y="239"/>
                  </a:cubicBezTo>
                  <a:cubicBezTo>
                    <a:pt x="123" y="255"/>
                    <a:pt x="123" y="255"/>
                    <a:pt x="123" y="255"/>
                  </a:cubicBezTo>
                  <a:cubicBezTo>
                    <a:pt x="98" y="276"/>
                    <a:pt x="98" y="276"/>
                    <a:pt x="98" y="276"/>
                  </a:cubicBezTo>
                  <a:cubicBezTo>
                    <a:pt x="268" y="276"/>
                    <a:pt x="268" y="276"/>
                    <a:pt x="268" y="276"/>
                  </a:cubicBezTo>
                  <a:cubicBezTo>
                    <a:pt x="244" y="255"/>
                    <a:pt x="244" y="255"/>
                    <a:pt x="244" y="255"/>
                  </a:cubicBezTo>
                  <a:cubicBezTo>
                    <a:pt x="244" y="239"/>
                    <a:pt x="244" y="239"/>
                    <a:pt x="244" y="239"/>
                  </a:cubicBezTo>
                  <a:cubicBezTo>
                    <a:pt x="348" y="239"/>
                    <a:pt x="348" y="239"/>
                    <a:pt x="348" y="239"/>
                  </a:cubicBezTo>
                  <a:cubicBezTo>
                    <a:pt x="354" y="239"/>
                    <a:pt x="359" y="234"/>
                    <a:pt x="359" y="229"/>
                  </a:cubicBezTo>
                  <a:cubicBezTo>
                    <a:pt x="359" y="10"/>
                    <a:pt x="359" y="10"/>
                    <a:pt x="359" y="10"/>
                  </a:cubicBezTo>
                  <a:cubicBezTo>
                    <a:pt x="359" y="4"/>
                    <a:pt x="354" y="0"/>
                    <a:pt x="348" y="0"/>
                  </a:cubicBezTo>
                  <a:close/>
                  <a:moveTo>
                    <a:pt x="339" y="212"/>
                  </a:moveTo>
                  <a:cubicBezTo>
                    <a:pt x="339" y="217"/>
                    <a:pt x="335" y="221"/>
                    <a:pt x="329" y="221"/>
                  </a:cubicBezTo>
                  <a:cubicBezTo>
                    <a:pt x="31" y="221"/>
                    <a:pt x="31" y="221"/>
                    <a:pt x="31" y="221"/>
                  </a:cubicBezTo>
                  <a:cubicBezTo>
                    <a:pt x="25" y="221"/>
                    <a:pt x="21" y="217"/>
                    <a:pt x="21" y="212"/>
                  </a:cubicBezTo>
                  <a:cubicBezTo>
                    <a:pt x="21" y="27"/>
                    <a:pt x="21" y="27"/>
                    <a:pt x="21" y="27"/>
                  </a:cubicBezTo>
                  <a:cubicBezTo>
                    <a:pt x="21" y="22"/>
                    <a:pt x="25" y="18"/>
                    <a:pt x="31" y="18"/>
                  </a:cubicBezTo>
                  <a:cubicBezTo>
                    <a:pt x="329" y="18"/>
                    <a:pt x="329" y="18"/>
                    <a:pt x="329" y="18"/>
                  </a:cubicBezTo>
                  <a:cubicBezTo>
                    <a:pt x="335" y="18"/>
                    <a:pt x="339" y="22"/>
                    <a:pt x="339" y="27"/>
                  </a:cubicBezTo>
                  <a:cubicBezTo>
                    <a:pt x="339" y="212"/>
                    <a:pt x="339" y="212"/>
                    <a:pt x="339" y="212"/>
                  </a:cubicBezTo>
                  <a:cubicBezTo>
                    <a:pt x="339" y="212"/>
                    <a:pt x="339" y="212"/>
                    <a:pt x="339" y="212"/>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389" name="Group 388"/>
          <p:cNvGrpSpPr/>
          <p:nvPr/>
        </p:nvGrpSpPr>
        <p:grpSpPr>
          <a:xfrm>
            <a:off x="1326936" y="4005533"/>
            <a:ext cx="1865207" cy="2801634"/>
            <a:chOff x="1300172" y="3927350"/>
            <a:chExt cx="1828800" cy="2746949"/>
          </a:xfrm>
        </p:grpSpPr>
        <p:sp>
          <p:nvSpPr>
            <p:cNvPr id="6" name="TextBox 5"/>
            <p:cNvSpPr txBox="1"/>
            <p:nvPr/>
          </p:nvSpPr>
          <p:spPr>
            <a:xfrm>
              <a:off x="1300172" y="5446462"/>
              <a:ext cx="1828800" cy="1227837"/>
            </a:xfrm>
            <a:prstGeom prst="rect">
              <a:avLst/>
            </a:prstGeom>
            <a:noFill/>
          </p:spPr>
          <p:txBody>
            <a:bodyPr wrap="square" lIns="93260" tIns="149217" rIns="186521" bIns="149217" rtlCol="0">
              <a:spAutoFit/>
            </a:bodyPr>
            <a:lstStyle/>
            <a:p>
              <a:pPr algn="ctr">
                <a:lnSpc>
                  <a:spcPct val="90000"/>
                </a:lnSpc>
                <a:spcAft>
                  <a:spcPts val="1224"/>
                </a:spcAft>
              </a:pPr>
              <a:r>
                <a:rPr lang="en-US" sz="2244" dirty="0">
                  <a:solidFill>
                    <a:schemeClr val="tx2"/>
                  </a:solidFill>
                  <a:latin typeface="+mj-lt"/>
                  <a:cs typeface="Segoe UI"/>
                </a:rPr>
                <a:t>Loosely coupled components</a:t>
              </a:r>
            </a:p>
          </p:txBody>
        </p:sp>
        <p:cxnSp>
          <p:nvCxnSpPr>
            <p:cNvPr id="3" name="Straight Arrow Connector 2"/>
            <p:cNvCxnSpPr/>
            <p:nvPr/>
          </p:nvCxnSpPr>
          <p:spPr>
            <a:xfrm>
              <a:off x="2107309" y="3927350"/>
              <a:ext cx="26077" cy="389227"/>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1" name="Freeform 109"/>
            <p:cNvSpPr>
              <a:spLocks noEditPoints="1"/>
            </p:cNvSpPr>
            <p:nvPr/>
          </p:nvSpPr>
          <p:spPr bwMode="auto">
            <a:xfrm>
              <a:off x="2381328" y="4611742"/>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2" name="Freeform 110"/>
            <p:cNvSpPr>
              <a:spLocks noEditPoints="1"/>
            </p:cNvSpPr>
            <p:nvPr/>
          </p:nvSpPr>
          <p:spPr bwMode="auto">
            <a:xfrm>
              <a:off x="2497595" y="4771259"/>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3" name="Freeform 111"/>
            <p:cNvSpPr>
              <a:spLocks noEditPoints="1"/>
            </p:cNvSpPr>
            <p:nvPr/>
          </p:nvSpPr>
          <p:spPr bwMode="auto">
            <a:xfrm>
              <a:off x="2375357" y="5212056"/>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4" name="Freeform 112"/>
            <p:cNvSpPr>
              <a:spLocks noEditPoints="1"/>
            </p:cNvSpPr>
            <p:nvPr/>
          </p:nvSpPr>
          <p:spPr bwMode="auto">
            <a:xfrm>
              <a:off x="2452856" y="4941888"/>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383" name="Group 382"/>
            <p:cNvGrpSpPr/>
            <p:nvPr/>
          </p:nvGrpSpPr>
          <p:grpSpPr>
            <a:xfrm>
              <a:off x="1766902" y="4991182"/>
              <a:ext cx="155575" cy="190500"/>
              <a:chOff x="2833697" y="4784581"/>
              <a:chExt cx="155575" cy="190500"/>
            </a:xfrm>
          </p:grpSpPr>
          <p:sp>
            <p:nvSpPr>
              <p:cNvPr id="326" name="Freeform 114"/>
              <p:cNvSpPr>
                <a:spLocks/>
              </p:cNvSpPr>
              <p:nvPr/>
            </p:nvSpPr>
            <p:spPr bwMode="auto">
              <a:xfrm>
                <a:off x="2862272" y="4862369"/>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7" name="Freeform 115"/>
              <p:cNvSpPr>
                <a:spLocks/>
              </p:cNvSpPr>
              <p:nvPr/>
            </p:nvSpPr>
            <p:spPr bwMode="auto">
              <a:xfrm>
                <a:off x="2901959" y="4836969"/>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8" name="Freeform 116"/>
              <p:cNvSpPr>
                <a:spLocks/>
              </p:cNvSpPr>
              <p:nvPr/>
            </p:nvSpPr>
            <p:spPr bwMode="auto">
              <a:xfrm>
                <a:off x="2862272" y="4890944"/>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9" name="Freeform 117"/>
              <p:cNvSpPr>
                <a:spLocks/>
              </p:cNvSpPr>
              <p:nvPr/>
            </p:nvSpPr>
            <p:spPr bwMode="auto">
              <a:xfrm>
                <a:off x="2862272" y="4917931"/>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0" name="Freeform 118"/>
              <p:cNvSpPr>
                <a:spLocks noEditPoints="1"/>
              </p:cNvSpPr>
              <p:nvPr/>
            </p:nvSpPr>
            <p:spPr bwMode="auto">
              <a:xfrm>
                <a:off x="2833697" y="4784581"/>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384" name="Group 383"/>
            <p:cNvGrpSpPr/>
            <p:nvPr/>
          </p:nvGrpSpPr>
          <p:grpSpPr>
            <a:xfrm>
              <a:off x="2127639" y="4556847"/>
              <a:ext cx="111125" cy="133350"/>
              <a:chOff x="3300422" y="4609956"/>
              <a:chExt cx="111125" cy="133350"/>
            </a:xfrm>
          </p:grpSpPr>
          <p:sp>
            <p:nvSpPr>
              <p:cNvPr id="331" name="Freeform 119"/>
              <p:cNvSpPr>
                <a:spLocks/>
              </p:cNvSpPr>
              <p:nvPr/>
            </p:nvSpPr>
            <p:spPr bwMode="auto">
              <a:xfrm>
                <a:off x="3322647" y="4663931"/>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2" name="Freeform 120"/>
              <p:cNvSpPr>
                <a:spLocks/>
              </p:cNvSpPr>
              <p:nvPr/>
            </p:nvSpPr>
            <p:spPr bwMode="auto">
              <a:xfrm>
                <a:off x="3349634" y="4646469"/>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3" name="Freeform 121"/>
              <p:cNvSpPr>
                <a:spLocks/>
              </p:cNvSpPr>
              <p:nvPr/>
            </p:nvSpPr>
            <p:spPr bwMode="auto">
              <a:xfrm>
                <a:off x="3322647" y="4684569"/>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4" name="Freeform 122"/>
              <p:cNvSpPr>
                <a:spLocks/>
              </p:cNvSpPr>
              <p:nvPr/>
            </p:nvSpPr>
            <p:spPr bwMode="auto">
              <a:xfrm>
                <a:off x="3322647" y="4703619"/>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5" name="Freeform 123"/>
              <p:cNvSpPr>
                <a:spLocks noEditPoints="1"/>
              </p:cNvSpPr>
              <p:nvPr/>
            </p:nvSpPr>
            <p:spPr bwMode="auto">
              <a:xfrm>
                <a:off x="3300422" y="4609956"/>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386" name="Group 385"/>
            <p:cNvGrpSpPr/>
            <p:nvPr/>
          </p:nvGrpSpPr>
          <p:grpSpPr>
            <a:xfrm>
              <a:off x="2042601" y="4857202"/>
              <a:ext cx="209550" cy="206375"/>
              <a:chOff x="3036897" y="4681394"/>
              <a:chExt cx="209550" cy="206375"/>
            </a:xfrm>
          </p:grpSpPr>
          <p:sp>
            <p:nvSpPr>
              <p:cNvPr id="336" name="Freeform 124"/>
              <p:cNvSpPr>
                <a:spLocks/>
              </p:cNvSpPr>
              <p:nvPr/>
            </p:nvSpPr>
            <p:spPr bwMode="auto">
              <a:xfrm>
                <a:off x="3036897"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7" name="Freeform 125"/>
              <p:cNvSpPr>
                <a:spLocks/>
              </p:cNvSpPr>
              <p:nvPr/>
            </p:nvSpPr>
            <p:spPr bwMode="auto">
              <a:xfrm>
                <a:off x="3092459" y="4714731"/>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8" name="Freeform 126"/>
              <p:cNvSpPr>
                <a:spLocks/>
              </p:cNvSpPr>
              <p:nvPr/>
            </p:nvSpPr>
            <p:spPr bwMode="auto">
              <a:xfrm>
                <a:off x="3041659"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9" name="Freeform 127"/>
              <p:cNvSpPr>
                <a:spLocks/>
              </p:cNvSpPr>
              <p:nvPr/>
            </p:nvSpPr>
            <p:spPr bwMode="auto">
              <a:xfrm>
                <a:off x="3149609"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0" name="Freeform 128"/>
              <p:cNvSpPr>
                <a:spLocks/>
              </p:cNvSpPr>
              <p:nvPr/>
            </p:nvSpPr>
            <p:spPr bwMode="auto">
              <a:xfrm>
                <a:off x="3205172" y="4714731"/>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1" name="Freeform 129"/>
              <p:cNvSpPr>
                <a:spLocks/>
              </p:cNvSpPr>
              <p:nvPr/>
            </p:nvSpPr>
            <p:spPr bwMode="auto">
              <a:xfrm>
                <a:off x="3152784"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2" name="Freeform 130"/>
              <p:cNvSpPr>
                <a:spLocks/>
              </p:cNvSpPr>
              <p:nvPr/>
            </p:nvSpPr>
            <p:spPr bwMode="auto">
              <a:xfrm>
                <a:off x="3092459" y="4813156"/>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3" name="Freeform 131"/>
              <p:cNvSpPr>
                <a:spLocks/>
              </p:cNvSpPr>
              <p:nvPr/>
            </p:nvSpPr>
            <p:spPr bwMode="auto">
              <a:xfrm>
                <a:off x="3149609" y="4813156"/>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4" name="Freeform 132"/>
              <p:cNvSpPr>
                <a:spLocks/>
              </p:cNvSpPr>
              <p:nvPr/>
            </p:nvSpPr>
            <p:spPr bwMode="auto">
              <a:xfrm>
                <a:off x="3097222" y="4776644"/>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387" name="Group 386"/>
            <p:cNvGrpSpPr/>
            <p:nvPr/>
          </p:nvGrpSpPr>
          <p:grpSpPr>
            <a:xfrm>
              <a:off x="1980688" y="5301500"/>
              <a:ext cx="182563" cy="104775"/>
              <a:chOff x="3041659" y="4935394"/>
              <a:chExt cx="182563" cy="104775"/>
            </a:xfrm>
          </p:grpSpPr>
          <p:sp>
            <p:nvSpPr>
              <p:cNvPr id="345" name="Freeform 133"/>
              <p:cNvSpPr>
                <a:spLocks/>
              </p:cNvSpPr>
              <p:nvPr/>
            </p:nvSpPr>
            <p:spPr bwMode="auto">
              <a:xfrm>
                <a:off x="30464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6" name="Freeform 134"/>
              <p:cNvSpPr>
                <a:spLocks noEditPoints="1"/>
              </p:cNvSpPr>
              <p:nvPr/>
            </p:nvSpPr>
            <p:spPr bwMode="auto">
              <a:xfrm>
                <a:off x="3079759" y="4935394"/>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7" name="Freeform 135"/>
              <p:cNvSpPr>
                <a:spLocks/>
              </p:cNvSpPr>
              <p:nvPr/>
            </p:nvSpPr>
            <p:spPr bwMode="auto">
              <a:xfrm>
                <a:off x="31226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8" name="Freeform 136"/>
              <p:cNvSpPr>
                <a:spLocks noEditPoints="1"/>
              </p:cNvSpPr>
              <p:nvPr/>
            </p:nvSpPr>
            <p:spPr bwMode="auto">
              <a:xfrm>
                <a:off x="3041659" y="4995719"/>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9" name="Freeform 137"/>
              <p:cNvSpPr>
                <a:spLocks/>
              </p:cNvSpPr>
              <p:nvPr/>
            </p:nvSpPr>
            <p:spPr bwMode="auto">
              <a:xfrm>
                <a:off x="3084522" y="4995719"/>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0" name="Freeform 138"/>
              <p:cNvSpPr>
                <a:spLocks noEditPoints="1"/>
              </p:cNvSpPr>
              <p:nvPr/>
            </p:nvSpPr>
            <p:spPr bwMode="auto">
              <a:xfrm>
                <a:off x="3117859" y="4995719"/>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4" name="Freeform 142"/>
              <p:cNvSpPr>
                <a:spLocks/>
              </p:cNvSpPr>
              <p:nvPr/>
            </p:nvSpPr>
            <p:spPr bwMode="auto">
              <a:xfrm>
                <a:off x="3195647" y="4935394"/>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5" name="Freeform 143"/>
              <p:cNvSpPr>
                <a:spLocks noEditPoints="1"/>
              </p:cNvSpPr>
              <p:nvPr/>
            </p:nvSpPr>
            <p:spPr bwMode="auto">
              <a:xfrm>
                <a:off x="3194059" y="4995719"/>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7" name="Freeform 145"/>
              <p:cNvSpPr>
                <a:spLocks noEditPoints="1"/>
              </p:cNvSpPr>
              <p:nvPr/>
            </p:nvSpPr>
            <p:spPr bwMode="auto">
              <a:xfrm>
                <a:off x="3152784" y="4935394"/>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8" name="Freeform 146"/>
              <p:cNvSpPr>
                <a:spLocks/>
              </p:cNvSpPr>
              <p:nvPr/>
            </p:nvSpPr>
            <p:spPr bwMode="auto">
              <a:xfrm>
                <a:off x="3157547" y="4995719"/>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382" name="Freeform 193"/>
            <p:cNvSpPr>
              <a:spLocks noEditPoints="1"/>
            </p:cNvSpPr>
            <p:nvPr/>
          </p:nvSpPr>
          <p:spPr bwMode="auto">
            <a:xfrm>
              <a:off x="1767583" y="4589477"/>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38803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086" y="57784"/>
            <a:ext cx="10726460" cy="1351952"/>
          </a:xfrm>
        </p:spPr>
        <p:txBody>
          <a:bodyPr/>
          <a:lstStyle/>
          <a:p>
            <a:r>
              <a:rPr lang="en-US" dirty="0"/>
              <a:t>Benefits of “</a:t>
            </a:r>
            <a:r>
              <a:rPr lang="en-US" dirty="0" err="1"/>
              <a:t>serverless</a:t>
            </a:r>
            <a:r>
              <a:rPr lang="en-US" dirty="0"/>
              <a:t>”</a:t>
            </a:r>
          </a:p>
        </p:txBody>
      </p:sp>
      <p:grpSp>
        <p:nvGrpSpPr>
          <p:cNvPr id="174" name="Group 173"/>
          <p:cNvGrpSpPr/>
          <p:nvPr/>
        </p:nvGrpSpPr>
        <p:grpSpPr>
          <a:xfrm>
            <a:off x="7986846" y="1483560"/>
            <a:ext cx="4176514" cy="5278172"/>
            <a:chOff x="7830087" y="1454603"/>
            <a:chExt cx="4094993" cy="5175148"/>
          </a:xfrm>
        </p:grpSpPr>
        <p:sp>
          <p:nvSpPr>
            <p:cNvPr id="8" name="TextBox 7"/>
            <p:cNvSpPr txBox="1"/>
            <p:nvPr/>
          </p:nvSpPr>
          <p:spPr>
            <a:xfrm>
              <a:off x="8963184" y="5401914"/>
              <a:ext cx="1828800" cy="1227837"/>
            </a:xfrm>
            <a:prstGeom prst="rect">
              <a:avLst/>
            </a:prstGeom>
            <a:noFill/>
          </p:spPr>
          <p:txBody>
            <a:bodyPr wrap="square" lIns="93260" tIns="149217" rIns="186521" bIns="149217" rtlCol="0">
              <a:spAutoFit/>
            </a:bodyPr>
            <a:lstStyle/>
            <a:p>
              <a:pPr algn="ctr">
                <a:lnSpc>
                  <a:spcPct val="90000"/>
                </a:lnSpc>
                <a:spcAft>
                  <a:spcPts val="1224"/>
                </a:spcAft>
              </a:pPr>
              <a:r>
                <a:rPr lang="en-US" sz="2244" dirty="0">
                  <a:solidFill>
                    <a:schemeClr val="tx2"/>
                  </a:solidFill>
                  <a:latin typeface="+mj-lt"/>
                  <a:cs typeface="Segoe UI"/>
                </a:rPr>
                <a:t>Focus on business logic</a:t>
              </a:r>
            </a:p>
          </p:txBody>
        </p:sp>
        <p:pic>
          <p:nvPicPr>
            <p:cNvPr id="9" name="Picture 8"/>
            <p:cNvPicPr>
              <a:picLocks noChangeAspect="1"/>
            </p:cNvPicPr>
            <p:nvPr/>
          </p:nvPicPr>
          <p:blipFill>
            <a:blip r:embed="rId3"/>
            <a:stretch>
              <a:fillRect/>
            </a:stretch>
          </p:blipFill>
          <p:spPr>
            <a:xfrm>
              <a:off x="7830087" y="1454603"/>
              <a:ext cx="4094993" cy="4094993"/>
            </a:xfrm>
            <a:prstGeom prst="rect">
              <a:avLst/>
            </a:prstGeom>
          </p:spPr>
        </p:pic>
      </p:grpSp>
      <p:grpSp>
        <p:nvGrpSpPr>
          <p:cNvPr id="172" name="Group 171"/>
          <p:cNvGrpSpPr/>
          <p:nvPr/>
        </p:nvGrpSpPr>
        <p:grpSpPr>
          <a:xfrm>
            <a:off x="1001067" y="1676487"/>
            <a:ext cx="3354818" cy="4295856"/>
            <a:chOff x="980663" y="1643764"/>
            <a:chExt cx="3289336" cy="4212006"/>
          </a:xfrm>
        </p:grpSpPr>
        <p:sp>
          <p:nvSpPr>
            <p:cNvPr id="6" name="TextBox 5"/>
            <p:cNvSpPr txBox="1"/>
            <p:nvPr/>
          </p:nvSpPr>
          <p:spPr>
            <a:xfrm>
              <a:off x="1784677" y="5249514"/>
              <a:ext cx="1828800" cy="606256"/>
            </a:xfrm>
            <a:prstGeom prst="rect">
              <a:avLst/>
            </a:prstGeom>
            <a:noFill/>
          </p:spPr>
          <p:txBody>
            <a:bodyPr wrap="square" lIns="93260" tIns="149217" rIns="186521" bIns="149217" rtlCol="0">
              <a:spAutoFit/>
            </a:bodyPr>
            <a:lstStyle/>
            <a:p>
              <a:pPr algn="ctr">
                <a:lnSpc>
                  <a:spcPct val="90000"/>
                </a:lnSpc>
                <a:spcAft>
                  <a:spcPts val="1224"/>
                </a:spcAft>
              </a:pPr>
              <a:r>
                <a:rPr lang="en-US" sz="2244" dirty="0">
                  <a:solidFill>
                    <a:schemeClr val="tx2"/>
                  </a:solidFill>
                  <a:latin typeface="+mj-lt"/>
                  <a:cs typeface="Segoe UI"/>
                </a:rPr>
                <a:t>Ship faster</a:t>
              </a:r>
            </a:p>
          </p:txBody>
        </p:sp>
        <p:pic>
          <p:nvPicPr>
            <p:cNvPr id="10" name="Picture 9"/>
            <p:cNvPicPr>
              <a:picLocks noChangeAspect="1"/>
            </p:cNvPicPr>
            <p:nvPr/>
          </p:nvPicPr>
          <p:blipFill>
            <a:blip r:embed="rId4"/>
            <a:stretch>
              <a:fillRect/>
            </a:stretch>
          </p:blipFill>
          <p:spPr>
            <a:xfrm>
              <a:off x="980663" y="1643764"/>
              <a:ext cx="3289336" cy="3289336"/>
            </a:xfrm>
            <a:prstGeom prst="rect">
              <a:avLst/>
            </a:prstGeom>
          </p:spPr>
        </p:pic>
      </p:grpSp>
      <p:grpSp>
        <p:nvGrpSpPr>
          <p:cNvPr id="173" name="Group 172"/>
          <p:cNvGrpSpPr/>
          <p:nvPr/>
        </p:nvGrpSpPr>
        <p:grpSpPr>
          <a:xfrm>
            <a:off x="5556025" y="1861969"/>
            <a:ext cx="1907304" cy="4582785"/>
            <a:chOff x="5446713" y="1825626"/>
            <a:chExt cx="1870076" cy="4493334"/>
          </a:xfrm>
        </p:grpSpPr>
        <p:sp>
          <p:nvSpPr>
            <p:cNvPr id="7" name="TextBox 6"/>
            <p:cNvSpPr txBox="1"/>
            <p:nvPr/>
          </p:nvSpPr>
          <p:spPr>
            <a:xfrm>
              <a:off x="5463904" y="5401914"/>
              <a:ext cx="1828800" cy="917046"/>
            </a:xfrm>
            <a:prstGeom prst="rect">
              <a:avLst/>
            </a:prstGeom>
            <a:noFill/>
          </p:spPr>
          <p:txBody>
            <a:bodyPr wrap="square" lIns="93260" tIns="149217" rIns="186521" bIns="149217" rtlCol="0">
              <a:spAutoFit/>
            </a:bodyPr>
            <a:lstStyle/>
            <a:p>
              <a:pPr algn="ctr">
                <a:lnSpc>
                  <a:spcPct val="90000"/>
                </a:lnSpc>
                <a:spcAft>
                  <a:spcPts val="1224"/>
                </a:spcAft>
              </a:pPr>
              <a:r>
                <a:rPr lang="en-US" sz="2244" dirty="0">
                  <a:solidFill>
                    <a:schemeClr val="tx2"/>
                  </a:solidFill>
                  <a:latin typeface="+mj-lt"/>
                  <a:cs typeface="Segoe UI"/>
                </a:rPr>
                <a:t>Reduced dev ops</a:t>
              </a:r>
            </a:p>
          </p:txBody>
        </p:sp>
        <p:sp>
          <p:nvSpPr>
            <p:cNvPr id="13" name="Freeform 5"/>
            <p:cNvSpPr>
              <a:spLocks/>
            </p:cNvSpPr>
            <p:nvPr/>
          </p:nvSpPr>
          <p:spPr bwMode="auto">
            <a:xfrm>
              <a:off x="5757863" y="2082801"/>
              <a:ext cx="577850" cy="657225"/>
            </a:xfrm>
            <a:custGeom>
              <a:avLst/>
              <a:gdLst>
                <a:gd name="T0" fmla="*/ 364 w 364"/>
                <a:gd name="T1" fmla="*/ 412 h 414"/>
                <a:gd name="T2" fmla="*/ 2 w 364"/>
                <a:gd name="T3" fmla="*/ 414 h 414"/>
                <a:gd name="T4" fmla="*/ 0 w 364"/>
                <a:gd name="T5" fmla="*/ 2 h 414"/>
                <a:gd name="T6" fmla="*/ 360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60"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Freeform 6"/>
            <p:cNvSpPr>
              <a:spLocks/>
            </p:cNvSpPr>
            <p:nvPr/>
          </p:nvSpPr>
          <p:spPr bwMode="auto">
            <a:xfrm>
              <a:off x="6086476" y="1825626"/>
              <a:ext cx="574675" cy="657225"/>
            </a:xfrm>
            <a:custGeom>
              <a:avLst/>
              <a:gdLst>
                <a:gd name="T0" fmla="*/ 362 w 362"/>
                <a:gd name="T1" fmla="*/ 409 h 414"/>
                <a:gd name="T2" fmla="*/ 2 w 362"/>
                <a:gd name="T3" fmla="*/ 414 h 414"/>
                <a:gd name="T4" fmla="*/ 0 w 362"/>
                <a:gd name="T5" fmla="*/ 3 h 414"/>
                <a:gd name="T6" fmla="*/ 359 w 362"/>
                <a:gd name="T7" fmla="*/ 0 h 414"/>
                <a:gd name="T8" fmla="*/ 362 w 362"/>
                <a:gd name="T9" fmla="*/ 409 h 414"/>
              </a:gdLst>
              <a:ahLst/>
              <a:cxnLst>
                <a:cxn ang="0">
                  <a:pos x="T0" y="T1"/>
                </a:cxn>
                <a:cxn ang="0">
                  <a:pos x="T2" y="T3"/>
                </a:cxn>
                <a:cxn ang="0">
                  <a:pos x="T4" y="T5"/>
                </a:cxn>
                <a:cxn ang="0">
                  <a:pos x="T6" y="T7"/>
                </a:cxn>
                <a:cxn ang="0">
                  <a:pos x="T8" y="T9"/>
                </a:cxn>
              </a:cxnLst>
              <a:rect l="0" t="0" r="r" b="b"/>
              <a:pathLst>
                <a:path w="362" h="414">
                  <a:moveTo>
                    <a:pt x="362" y="409"/>
                  </a:moveTo>
                  <a:lnTo>
                    <a:pt x="2" y="414"/>
                  </a:lnTo>
                  <a:lnTo>
                    <a:pt x="0" y="3"/>
                  </a:lnTo>
                  <a:lnTo>
                    <a:pt x="359" y="0"/>
                  </a:lnTo>
                  <a:lnTo>
                    <a:pt x="362" y="40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7"/>
            <p:cNvSpPr>
              <a:spLocks/>
            </p:cNvSpPr>
            <p:nvPr/>
          </p:nvSpPr>
          <p:spPr bwMode="auto">
            <a:xfrm>
              <a:off x="6403976" y="2082801"/>
              <a:ext cx="577850" cy="657225"/>
            </a:xfrm>
            <a:custGeom>
              <a:avLst/>
              <a:gdLst>
                <a:gd name="T0" fmla="*/ 364 w 364"/>
                <a:gd name="T1" fmla="*/ 412 h 414"/>
                <a:gd name="T2" fmla="*/ 2 w 364"/>
                <a:gd name="T3" fmla="*/ 414 h 414"/>
                <a:gd name="T4" fmla="*/ 0 w 364"/>
                <a:gd name="T5" fmla="*/ 2 h 414"/>
                <a:gd name="T6" fmla="*/ 359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59"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Rectangle 8"/>
            <p:cNvSpPr>
              <a:spLocks noChangeArrowheads="1"/>
            </p:cNvSpPr>
            <p:nvPr/>
          </p:nvSpPr>
          <p:spPr bwMode="auto">
            <a:xfrm>
              <a:off x="5607051" y="2479676"/>
              <a:ext cx="768350" cy="213677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Rectangle 9"/>
            <p:cNvSpPr>
              <a:spLocks noChangeArrowheads="1"/>
            </p:cNvSpPr>
            <p:nvPr/>
          </p:nvSpPr>
          <p:spPr bwMode="auto">
            <a:xfrm>
              <a:off x="5683251" y="2557463"/>
              <a:ext cx="617538" cy="1927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Rectangle 10"/>
            <p:cNvSpPr>
              <a:spLocks noChangeArrowheads="1"/>
            </p:cNvSpPr>
            <p:nvPr/>
          </p:nvSpPr>
          <p:spPr bwMode="auto">
            <a:xfrm>
              <a:off x="5718176" y="2600326"/>
              <a:ext cx="546100" cy="139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Rectangle 11"/>
            <p:cNvSpPr>
              <a:spLocks noChangeArrowheads="1"/>
            </p:cNvSpPr>
            <p:nvPr/>
          </p:nvSpPr>
          <p:spPr bwMode="auto">
            <a:xfrm>
              <a:off x="5740401"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Rectangle 12"/>
            <p:cNvSpPr>
              <a:spLocks noChangeArrowheads="1"/>
            </p:cNvSpPr>
            <p:nvPr/>
          </p:nvSpPr>
          <p:spPr bwMode="auto">
            <a:xfrm>
              <a:off x="576897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Rectangle 13"/>
            <p:cNvSpPr>
              <a:spLocks noChangeArrowheads="1"/>
            </p:cNvSpPr>
            <p:nvPr/>
          </p:nvSpPr>
          <p:spPr bwMode="auto">
            <a:xfrm>
              <a:off x="580072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Rectangle 14"/>
            <p:cNvSpPr>
              <a:spLocks noChangeArrowheads="1"/>
            </p:cNvSpPr>
            <p:nvPr/>
          </p:nvSpPr>
          <p:spPr bwMode="auto">
            <a:xfrm>
              <a:off x="583247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Rectangle 15"/>
            <p:cNvSpPr>
              <a:spLocks noChangeArrowheads="1"/>
            </p:cNvSpPr>
            <p:nvPr/>
          </p:nvSpPr>
          <p:spPr bwMode="auto">
            <a:xfrm>
              <a:off x="586422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Rectangle 16"/>
            <p:cNvSpPr>
              <a:spLocks noChangeArrowheads="1"/>
            </p:cNvSpPr>
            <p:nvPr/>
          </p:nvSpPr>
          <p:spPr bwMode="auto">
            <a:xfrm>
              <a:off x="5892801" y="2622551"/>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Oval 17"/>
            <p:cNvSpPr>
              <a:spLocks noChangeArrowheads="1"/>
            </p:cNvSpPr>
            <p:nvPr/>
          </p:nvSpPr>
          <p:spPr bwMode="auto">
            <a:xfrm>
              <a:off x="6181726" y="2651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8"/>
            <p:cNvSpPr>
              <a:spLocks noChangeArrowheads="1"/>
            </p:cNvSpPr>
            <p:nvPr/>
          </p:nvSpPr>
          <p:spPr bwMode="auto">
            <a:xfrm>
              <a:off x="5718176" y="2779713"/>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Rectangle 19"/>
            <p:cNvSpPr>
              <a:spLocks noChangeArrowheads="1"/>
            </p:cNvSpPr>
            <p:nvPr/>
          </p:nvSpPr>
          <p:spPr bwMode="auto">
            <a:xfrm>
              <a:off x="5740401"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Rectangle 20"/>
            <p:cNvSpPr>
              <a:spLocks noChangeArrowheads="1"/>
            </p:cNvSpPr>
            <p:nvPr/>
          </p:nvSpPr>
          <p:spPr bwMode="auto">
            <a:xfrm>
              <a:off x="576897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21"/>
            <p:cNvSpPr>
              <a:spLocks noChangeArrowheads="1"/>
            </p:cNvSpPr>
            <p:nvPr/>
          </p:nvSpPr>
          <p:spPr bwMode="auto">
            <a:xfrm>
              <a:off x="580072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Rectangle 22"/>
            <p:cNvSpPr>
              <a:spLocks noChangeArrowheads="1"/>
            </p:cNvSpPr>
            <p:nvPr/>
          </p:nvSpPr>
          <p:spPr bwMode="auto">
            <a:xfrm>
              <a:off x="583247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Rectangle 23"/>
            <p:cNvSpPr>
              <a:spLocks noChangeArrowheads="1"/>
            </p:cNvSpPr>
            <p:nvPr/>
          </p:nvSpPr>
          <p:spPr bwMode="auto">
            <a:xfrm>
              <a:off x="586422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24"/>
            <p:cNvSpPr>
              <a:spLocks noChangeArrowheads="1"/>
            </p:cNvSpPr>
            <p:nvPr/>
          </p:nvSpPr>
          <p:spPr bwMode="auto">
            <a:xfrm>
              <a:off x="5892801" y="280352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Oval 25"/>
            <p:cNvSpPr>
              <a:spLocks noChangeArrowheads="1"/>
            </p:cNvSpPr>
            <p:nvPr/>
          </p:nvSpPr>
          <p:spPr bwMode="auto">
            <a:xfrm>
              <a:off x="6181726" y="283210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Rectangle 26"/>
            <p:cNvSpPr>
              <a:spLocks noChangeArrowheads="1"/>
            </p:cNvSpPr>
            <p:nvPr/>
          </p:nvSpPr>
          <p:spPr bwMode="auto">
            <a:xfrm>
              <a:off x="5718176" y="29575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Rectangle 27"/>
            <p:cNvSpPr>
              <a:spLocks noChangeArrowheads="1"/>
            </p:cNvSpPr>
            <p:nvPr/>
          </p:nvSpPr>
          <p:spPr bwMode="auto">
            <a:xfrm>
              <a:off x="5740401"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Rectangle 28"/>
            <p:cNvSpPr>
              <a:spLocks noChangeArrowheads="1"/>
            </p:cNvSpPr>
            <p:nvPr/>
          </p:nvSpPr>
          <p:spPr bwMode="auto">
            <a:xfrm>
              <a:off x="576897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Rectangle 29"/>
            <p:cNvSpPr>
              <a:spLocks noChangeArrowheads="1"/>
            </p:cNvSpPr>
            <p:nvPr/>
          </p:nvSpPr>
          <p:spPr bwMode="auto">
            <a:xfrm>
              <a:off x="580072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Rectangle 30"/>
            <p:cNvSpPr>
              <a:spLocks noChangeArrowheads="1"/>
            </p:cNvSpPr>
            <p:nvPr/>
          </p:nvSpPr>
          <p:spPr bwMode="auto">
            <a:xfrm>
              <a:off x="583247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Rectangle 31"/>
            <p:cNvSpPr>
              <a:spLocks noChangeArrowheads="1"/>
            </p:cNvSpPr>
            <p:nvPr/>
          </p:nvSpPr>
          <p:spPr bwMode="auto">
            <a:xfrm>
              <a:off x="586422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32"/>
            <p:cNvSpPr>
              <a:spLocks noChangeArrowheads="1"/>
            </p:cNvSpPr>
            <p:nvPr/>
          </p:nvSpPr>
          <p:spPr bwMode="auto">
            <a:xfrm>
              <a:off x="5892801" y="2982913"/>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1" name="Oval 33"/>
            <p:cNvSpPr>
              <a:spLocks noChangeArrowheads="1"/>
            </p:cNvSpPr>
            <p:nvPr/>
          </p:nvSpPr>
          <p:spPr bwMode="auto">
            <a:xfrm>
              <a:off x="6181726" y="30114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2" name="Rectangle 34"/>
            <p:cNvSpPr>
              <a:spLocks noChangeArrowheads="1"/>
            </p:cNvSpPr>
            <p:nvPr/>
          </p:nvSpPr>
          <p:spPr bwMode="auto">
            <a:xfrm>
              <a:off x="5718176" y="3140076"/>
              <a:ext cx="546100" cy="138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3" name="Rectangle 35"/>
            <p:cNvSpPr>
              <a:spLocks noChangeArrowheads="1"/>
            </p:cNvSpPr>
            <p:nvPr/>
          </p:nvSpPr>
          <p:spPr bwMode="auto">
            <a:xfrm>
              <a:off x="5740401"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4" name="Rectangle 36"/>
            <p:cNvSpPr>
              <a:spLocks noChangeArrowheads="1"/>
            </p:cNvSpPr>
            <p:nvPr/>
          </p:nvSpPr>
          <p:spPr bwMode="auto">
            <a:xfrm>
              <a:off x="576897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5" name="Rectangle 37"/>
            <p:cNvSpPr>
              <a:spLocks noChangeArrowheads="1"/>
            </p:cNvSpPr>
            <p:nvPr/>
          </p:nvSpPr>
          <p:spPr bwMode="auto">
            <a:xfrm>
              <a:off x="580072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6" name="Rectangle 38"/>
            <p:cNvSpPr>
              <a:spLocks noChangeArrowheads="1"/>
            </p:cNvSpPr>
            <p:nvPr/>
          </p:nvSpPr>
          <p:spPr bwMode="auto">
            <a:xfrm>
              <a:off x="583247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7" name="Rectangle 39"/>
            <p:cNvSpPr>
              <a:spLocks noChangeArrowheads="1"/>
            </p:cNvSpPr>
            <p:nvPr/>
          </p:nvSpPr>
          <p:spPr bwMode="auto">
            <a:xfrm>
              <a:off x="586422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8" name="Rectangle 40"/>
            <p:cNvSpPr>
              <a:spLocks noChangeArrowheads="1"/>
            </p:cNvSpPr>
            <p:nvPr/>
          </p:nvSpPr>
          <p:spPr bwMode="auto">
            <a:xfrm>
              <a:off x="5892801" y="3160713"/>
              <a:ext cx="19050"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9" name="Oval 41"/>
            <p:cNvSpPr>
              <a:spLocks noChangeArrowheads="1"/>
            </p:cNvSpPr>
            <p:nvPr/>
          </p:nvSpPr>
          <p:spPr bwMode="auto">
            <a:xfrm>
              <a:off x="6181726" y="318928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0" name="Rectangle 42"/>
            <p:cNvSpPr>
              <a:spLocks noChangeArrowheads="1"/>
            </p:cNvSpPr>
            <p:nvPr/>
          </p:nvSpPr>
          <p:spPr bwMode="auto">
            <a:xfrm>
              <a:off x="5718176" y="33178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1" name="Rectangle 43"/>
            <p:cNvSpPr>
              <a:spLocks noChangeArrowheads="1"/>
            </p:cNvSpPr>
            <p:nvPr/>
          </p:nvSpPr>
          <p:spPr bwMode="auto">
            <a:xfrm>
              <a:off x="5740401"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2" name="Rectangle 44"/>
            <p:cNvSpPr>
              <a:spLocks noChangeArrowheads="1"/>
            </p:cNvSpPr>
            <p:nvPr/>
          </p:nvSpPr>
          <p:spPr bwMode="auto">
            <a:xfrm>
              <a:off x="576897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3" name="Rectangle 45"/>
            <p:cNvSpPr>
              <a:spLocks noChangeArrowheads="1"/>
            </p:cNvSpPr>
            <p:nvPr/>
          </p:nvSpPr>
          <p:spPr bwMode="auto">
            <a:xfrm>
              <a:off x="580072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4" name="Rectangle 46"/>
            <p:cNvSpPr>
              <a:spLocks noChangeArrowheads="1"/>
            </p:cNvSpPr>
            <p:nvPr/>
          </p:nvSpPr>
          <p:spPr bwMode="auto">
            <a:xfrm>
              <a:off x="583247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5" name="Rectangle 47"/>
            <p:cNvSpPr>
              <a:spLocks noChangeArrowheads="1"/>
            </p:cNvSpPr>
            <p:nvPr/>
          </p:nvSpPr>
          <p:spPr bwMode="auto">
            <a:xfrm>
              <a:off x="586422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6" name="Rectangle 48"/>
            <p:cNvSpPr>
              <a:spLocks noChangeArrowheads="1"/>
            </p:cNvSpPr>
            <p:nvPr/>
          </p:nvSpPr>
          <p:spPr bwMode="auto">
            <a:xfrm>
              <a:off x="5892801" y="3343276"/>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7" name="Oval 49"/>
            <p:cNvSpPr>
              <a:spLocks noChangeArrowheads="1"/>
            </p:cNvSpPr>
            <p:nvPr/>
          </p:nvSpPr>
          <p:spPr bwMode="auto">
            <a:xfrm>
              <a:off x="6181726" y="3371851"/>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8" name="Rectangle 50"/>
            <p:cNvSpPr>
              <a:spLocks noChangeArrowheads="1"/>
            </p:cNvSpPr>
            <p:nvPr/>
          </p:nvSpPr>
          <p:spPr bwMode="auto">
            <a:xfrm>
              <a:off x="5718176" y="34956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9" name="Rectangle 51"/>
            <p:cNvSpPr>
              <a:spLocks noChangeArrowheads="1"/>
            </p:cNvSpPr>
            <p:nvPr/>
          </p:nvSpPr>
          <p:spPr bwMode="auto">
            <a:xfrm>
              <a:off x="5740401"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0" name="Rectangle 52"/>
            <p:cNvSpPr>
              <a:spLocks noChangeArrowheads="1"/>
            </p:cNvSpPr>
            <p:nvPr/>
          </p:nvSpPr>
          <p:spPr bwMode="auto">
            <a:xfrm>
              <a:off x="576897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1" name="Rectangle 53"/>
            <p:cNvSpPr>
              <a:spLocks noChangeArrowheads="1"/>
            </p:cNvSpPr>
            <p:nvPr/>
          </p:nvSpPr>
          <p:spPr bwMode="auto">
            <a:xfrm>
              <a:off x="580072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2" name="Rectangle 54"/>
            <p:cNvSpPr>
              <a:spLocks noChangeArrowheads="1"/>
            </p:cNvSpPr>
            <p:nvPr/>
          </p:nvSpPr>
          <p:spPr bwMode="auto">
            <a:xfrm>
              <a:off x="583247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3" name="Rectangle 55"/>
            <p:cNvSpPr>
              <a:spLocks noChangeArrowheads="1"/>
            </p:cNvSpPr>
            <p:nvPr/>
          </p:nvSpPr>
          <p:spPr bwMode="auto">
            <a:xfrm>
              <a:off x="586422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4" name="Rectangle 56"/>
            <p:cNvSpPr>
              <a:spLocks noChangeArrowheads="1"/>
            </p:cNvSpPr>
            <p:nvPr/>
          </p:nvSpPr>
          <p:spPr bwMode="auto">
            <a:xfrm>
              <a:off x="5892801" y="352107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5" name="Oval 57"/>
            <p:cNvSpPr>
              <a:spLocks noChangeArrowheads="1"/>
            </p:cNvSpPr>
            <p:nvPr/>
          </p:nvSpPr>
          <p:spPr bwMode="auto">
            <a:xfrm>
              <a:off x="6181726" y="354965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6" name="Rectangle 58"/>
            <p:cNvSpPr>
              <a:spLocks noChangeArrowheads="1"/>
            </p:cNvSpPr>
            <p:nvPr/>
          </p:nvSpPr>
          <p:spPr bwMode="auto">
            <a:xfrm>
              <a:off x="5718176" y="367506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7" name="Rectangle 59"/>
            <p:cNvSpPr>
              <a:spLocks noChangeArrowheads="1"/>
            </p:cNvSpPr>
            <p:nvPr/>
          </p:nvSpPr>
          <p:spPr bwMode="auto">
            <a:xfrm>
              <a:off x="5740401"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8" name="Rectangle 60"/>
            <p:cNvSpPr>
              <a:spLocks noChangeArrowheads="1"/>
            </p:cNvSpPr>
            <p:nvPr/>
          </p:nvSpPr>
          <p:spPr bwMode="auto">
            <a:xfrm>
              <a:off x="576897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9" name="Rectangle 61"/>
            <p:cNvSpPr>
              <a:spLocks noChangeArrowheads="1"/>
            </p:cNvSpPr>
            <p:nvPr/>
          </p:nvSpPr>
          <p:spPr bwMode="auto">
            <a:xfrm>
              <a:off x="580072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0" name="Rectangle 62"/>
            <p:cNvSpPr>
              <a:spLocks noChangeArrowheads="1"/>
            </p:cNvSpPr>
            <p:nvPr/>
          </p:nvSpPr>
          <p:spPr bwMode="auto">
            <a:xfrm>
              <a:off x="583247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1" name="Rectangle 63"/>
            <p:cNvSpPr>
              <a:spLocks noChangeArrowheads="1"/>
            </p:cNvSpPr>
            <p:nvPr/>
          </p:nvSpPr>
          <p:spPr bwMode="auto">
            <a:xfrm>
              <a:off x="586422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2" name="Rectangle 64"/>
            <p:cNvSpPr>
              <a:spLocks noChangeArrowheads="1"/>
            </p:cNvSpPr>
            <p:nvPr/>
          </p:nvSpPr>
          <p:spPr bwMode="auto">
            <a:xfrm>
              <a:off x="5892801" y="3700463"/>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3" name="Oval 65"/>
            <p:cNvSpPr>
              <a:spLocks noChangeArrowheads="1"/>
            </p:cNvSpPr>
            <p:nvPr/>
          </p:nvSpPr>
          <p:spPr bwMode="auto">
            <a:xfrm>
              <a:off x="6181726" y="372903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4" name="Rectangle 66"/>
            <p:cNvSpPr>
              <a:spLocks noChangeArrowheads="1"/>
            </p:cNvSpPr>
            <p:nvPr/>
          </p:nvSpPr>
          <p:spPr bwMode="auto">
            <a:xfrm>
              <a:off x="6418263" y="2794001"/>
              <a:ext cx="655638" cy="1512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 name="Rectangle 67"/>
            <p:cNvSpPr>
              <a:spLocks noChangeArrowheads="1"/>
            </p:cNvSpPr>
            <p:nvPr/>
          </p:nvSpPr>
          <p:spPr bwMode="auto">
            <a:xfrm>
              <a:off x="6464301" y="2832101"/>
              <a:ext cx="563563" cy="13811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 name="Rectangle 68"/>
            <p:cNvSpPr>
              <a:spLocks noChangeArrowheads="1"/>
            </p:cNvSpPr>
            <p:nvPr/>
          </p:nvSpPr>
          <p:spPr bwMode="auto">
            <a:xfrm>
              <a:off x="6499226" y="28717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7" name="Rectangle 69"/>
            <p:cNvSpPr>
              <a:spLocks noChangeArrowheads="1"/>
            </p:cNvSpPr>
            <p:nvPr/>
          </p:nvSpPr>
          <p:spPr bwMode="auto">
            <a:xfrm>
              <a:off x="6521451"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8" name="Rectangle 70"/>
            <p:cNvSpPr>
              <a:spLocks noChangeArrowheads="1"/>
            </p:cNvSpPr>
            <p:nvPr/>
          </p:nvSpPr>
          <p:spPr bwMode="auto">
            <a:xfrm>
              <a:off x="655002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9" name="Rectangle 71"/>
            <p:cNvSpPr>
              <a:spLocks noChangeArrowheads="1"/>
            </p:cNvSpPr>
            <p:nvPr/>
          </p:nvSpPr>
          <p:spPr bwMode="auto">
            <a:xfrm>
              <a:off x="658177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0" name="Rectangle 72"/>
            <p:cNvSpPr>
              <a:spLocks noChangeArrowheads="1"/>
            </p:cNvSpPr>
            <p:nvPr/>
          </p:nvSpPr>
          <p:spPr bwMode="auto">
            <a:xfrm>
              <a:off x="6613526"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1" name="Rectangle 73"/>
            <p:cNvSpPr>
              <a:spLocks noChangeArrowheads="1"/>
            </p:cNvSpPr>
            <p:nvPr/>
          </p:nvSpPr>
          <p:spPr bwMode="auto">
            <a:xfrm>
              <a:off x="6646863"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2" name="Rectangle 74"/>
            <p:cNvSpPr>
              <a:spLocks noChangeArrowheads="1"/>
            </p:cNvSpPr>
            <p:nvPr/>
          </p:nvSpPr>
          <p:spPr bwMode="auto">
            <a:xfrm>
              <a:off x="6675438"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3" name="Oval 75"/>
            <p:cNvSpPr>
              <a:spLocks noChangeArrowheads="1"/>
            </p:cNvSpPr>
            <p:nvPr/>
          </p:nvSpPr>
          <p:spPr bwMode="auto">
            <a:xfrm>
              <a:off x="6910388" y="292576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4" name="Rectangle 76"/>
            <p:cNvSpPr>
              <a:spLocks noChangeArrowheads="1"/>
            </p:cNvSpPr>
            <p:nvPr/>
          </p:nvSpPr>
          <p:spPr bwMode="auto">
            <a:xfrm>
              <a:off x="6499226" y="30495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5" name="Rectangle 77"/>
            <p:cNvSpPr>
              <a:spLocks noChangeArrowheads="1"/>
            </p:cNvSpPr>
            <p:nvPr/>
          </p:nvSpPr>
          <p:spPr bwMode="auto">
            <a:xfrm>
              <a:off x="6521451"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6" name="Rectangle 78"/>
            <p:cNvSpPr>
              <a:spLocks noChangeArrowheads="1"/>
            </p:cNvSpPr>
            <p:nvPr/>
          </p:nvSpPr>
          <p:spPr bwMode="auto">
            <a:xfrm>
              <a:off x="655002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7" name="Rectangle 79"/>
            <p:cNvSpPr>
              <a:spLocks noChangeArrowheads="1"/>
            </p:cNvSpPr>
            <p:nvPr/>
          </p:nvSpPr>
          <p:spPr bwMode="auto">
            <a:xfrm>
              <a:off x="658177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8" name="Rectangle 80"/>
            <p:cNvSpPr>
              <a:spLocks noChangeArrowheads="1"/>
            </p:cNvSpPr>
            <p:nvPr/>
          </p:nvSpPr>
          <p:spPr bwMode="auto">
            <a:xfrm>
              <a:off x="6613526"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9" name="Rectangle 81"/>
            <p:cNvSpPr>
              <a:spLocks noChangeArrowheads="1"/>
            </p:cNvSpPr>
            <p:nvPr/>
          </p:nvSpPr>
          <p:spPr bwMode="auto">
            <a:xfrm>
              <a:off x="6646863"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0" name="Rectangle 82"/>
            <p:cNvSpPr>
              <a:spLocks noChangeArrowheads="1"/>
            </p:cNvSpPr>
            <p:nvPr/>
          </p:nvSpPr>
          <p:spPr bwMode="auto">
            <a:xfrm>
              <a:off x="6675438"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1" name="Oval 83"/>
            <p:cNvSpPr>
              <a:spLocks noChangeArrowheads="1"/>
            </p:cNvSpPr>
            <p:nvPr/>
          </p:nvSpPr>
          <p:spPr bwMode="auto">
            <a:xfrm>
              <a:off x="6910388" y="3103563"/>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2" name="Rectangle 84"/>
            <p:cNvSpPr>
              <a:spLocks noChangeArrowheads="1"/>
            </p:cNvSpPr>
            <p:nvPr/>
          </p:nvSpPr>
          <p:spPr bwMode="auto">
            <a:xfrm>
              <a:off x="6499226" y="32321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3" name="Rectangle 85"/>
            <p:cNvSpPr>
              <a:spLocks noChangeArrowheads="1"/>
            </p:cNvSpPr>
            <p:nvPr/>
          </p:nvSpPr>
          <p:spPr bwMode="auto">
            <a:xfrm>
              <a:off x="6521451"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4" name="Rectangle 86"/>
            <p:cNvSpPr>
              <a:spLocks noChangeArrowheads="1"/>
            </p:cNvSpPr>
            <p:nvPr/>
          </p:nvSpPr>
          <p:spPr bwMode="auto">
            <a:xfrm>
              <a:off x="655002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5" name="Rectangle 87"/>
            <p:cNvSpPr>
              <a:spLocks noChangeArrowheads="1"/>
            </p:cNvSpPr>
            <p:nvPr/>
          </p:nvSpPr>
          <p:spPr bwMode="auto">
            <a:xfrm>
              <a:off x="658177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6" name="Rectangle 88"/>
            <p:cNvSpPr>
              <a:spLocks noChangeArrowheads="1"/>
            </p:cNvSpPr>
            <p:nvPr/>
          </p:nvSpPr>
          <p:spPr bwMode="auto">
            <a:xfrm>
              <a:off x="6613526"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7" name="Rectangle 89"/>
            <p:cNvSpPr>
              <a:spLocks noChangeArrowheads="1"/>
            </p:cNvSpPr>
            <p:nvPr/>
          </p:nvSpPr>
          <p:spPr bwMode="auto">
            <a:xfrm>
              <a:off x="6646863"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8" name="Rectangle 90"/>
            <p:cNvSpPr>
              <a:spLocks noChangeArrowheads="1"/>
            </p:cNvSpPr>
            <p:nvPr/>
          </p:nvSpPr>
          <p:spPr bwMode="auto">
            <a:xfrm>
              <a:off x="6675438"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9" name="Oval 91"/>
            <p:cNvSpPr>
              <a:spLocks noChangeArrowheads="1"/>
            </p:cNvSpPr>
            <p:nvPr/>
          </p:nvSpPr>
          <p:spPr bwMode="auto">
            <a:xfrm>
              <a:off x="6910388" y="3286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0" name="Rectangle 92"/>
            <p:cNvSpPr>
              <a:spLocks noChangeArrowheads="1"/>
            </p:cNvSpPr>
            <p:nvPr/>
          </p:nvSpPr>
          <p:spPr bwMode="auto">
            <a:xfrm>
              <a:off x="6499226" y="34099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1" name="Rectangle 93"/>
            <p:cNvSpPr>
              <a:spLocks noChangeArrowheads="1"/>
            </p:cNvSpPr>
            <p:nvPr/>
          </p:nvSpPr>
          <p:spPr bwMode="auto">
            <a:xfrm>
              <a:off x="6521451"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2" name="Rectangle 94"/>
            <p:cNvSpPr>
              <a:spLocks noChangeArrowheads="1"/>
            </p:cNvSpPr>
            <p:nvPr/>
          </p:nvSpPr>
          <p:spPr bwMode="auto">
            <a:xfrm>
              <a:off x="655002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3" name="Rectangle 95"/>
            <p:cNvSpPr>
              <a:spLocks noChangeArrowheads="1"/>
            </p:cNvSpPr>
            <p:nvPr/>
          </p:nvSpPr>
          <p:spPr bwMode="auto">
            <a:xfrm>
              <a:off x="658177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4" name="Rectangle 96"/>
            <p:cNvSpPr>
              <a:spLocks noChangeArrowheads="1"/>
            </p:cNvSpPr>
            <p:nvPr/>
          </p:nvSpPr>
          <p:spPr bwMode="auto">
            <a:xfrm>
              <a:off x="6613526"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5" name="Rectangle 97"/>
            <p:cNvSpPr>
              <a:spLocks noChangeArrowheads="1"/>
            </p:cNvSpPr>
            <p:nvPr/>
          </p:nvSpPr>
          <p:spPr bwMode="auto">
            <a:xfrm>
              <a:off x="6646863"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6" name="Rectangle 98"/>
            <p:cNvSpPr>
              <a:spLocks noChangeArrowheads="1"/>
            </p:cNvSpPr>
            <p:nvPr/>
          </p:nvSpPr>
          <p:spPr bwMode="auto">
            <a:xfrm>
              <a:off x="6675438"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7" name="Oval 99"/>
            <p:cNvSpPr>
              <a:spLocks noChangeArrowheads="1"/>
            </p:cNvSpPr>
            <p:nvPr/>
          </p:nvSpPr>
          <p:spPr bwMode="auto">
            <a:xfrm>
              <a:off x="6910388" y="3463926"/>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8" name="Rectangle 100"/>
            <p:cNvSpPr>
              <a:spLocks noChangeArrowheads="1"/>
            </p:cNvSpPr>
            <p:nvPr/>
          </p:nvSpPr>
          <p:spPr bwMode="auto">
            <a:xfrm>
              <a:off x="6499226" y="358933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9" name="Rectangle 101"/>
            <p:cNvSpPr>
              <a:spLocks noChangeArrowheads="1"/>
            </p:cNvSpPr>
            <p:nvPr/>
          </p:nvSpPr>
          <p:spPr bwMode="auto">
            <a:xfrm>
              <a:off x="6521451"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0" name="Rectangle 102"/>
            <p:cNvSpPr>
              <a:spLocks noChangeArrowheads="1"/>
            </p:cNvSpPr>
            <p:nvPr/>
          </p:nvSpPr>
          <p:spPr bwMode="auto">
            <a:xfrm>
              <a:off x="655002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1" name="Rectangle 103"/>
            <p:cNvSpPr>
              <a:spLocks noChangeArrowheads="1"/>
            </p:cNvSpPr>
            <p:nvPr/>
          </p:nvSpPr>
          <p:spPr bwMode="auto">
            <a:xfrm>
              <a:off x="658177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2" name="Rectangle 104"/>
            <p:cNvSpPr>
              <a:spLocks noChangeArrowheads="1"/>
            </p:cNvSpPr>
            <p:nvPr/>
          </p:nvSpPr>
          <p:spPr bwMode="auto">
            <a:xfrm>
              <a:off x="6613526"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3" name="Rectangle 105"/>
            <p:cNvSpPr>
              <a:spLocks noChangeArrowheads="1"/>
            </p:cNvSpPr>
            <p:nvPr/>
          </p:nvSpPr>
          <p:spPr bwMode="auto">
            <a:xfrm>
              <a:off x="6646863"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4" name="Rectangle 106"/>
            <p:cNvSpPr>
              <a:spLocks noChangeArrowheads="1"/>
            </p:cNvSpPr>
            <p:nvPr/>
          </p:nvSpPr>
          <p:spPr bwMode="auto">
            <a:xfrm>
              <a:off x="6675438"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5" name="Oval 107"/>
            <p:cNvSpPr>
              <a:spLocks noChangeArrowheads="1"/>
            </p:cNvSpPr>
            <p:nvPr/>
          </p:nvSpPr>
          <p:spPr bwMode="auto">
            <a:xfrm>
              <a:off x="6910388" y="36433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6" name="Rectangle 108"/>
            <p:cNvSpPr>
              <a:spLocks noChangeArrowheads="1"/>
            </p:cNvSpPr>
            <p:nvPr/>
          </p:nvSpPr>
          <p:spPr bwMode="auto">
            <a:xfrm>
              <a:off x="6499226" y="3771901"/>
              <a:ext cx="493713"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2" name="Rectangle 124"/>
            <p:cNvSpPr>
              <a:spLocks noChangeArrowheads="1"/>
            </p:cNvSpPr>
            <p:nvPr/>
          </p:nvSpPr>
          <p:spPr bwMode="auto">
            <a:xfrm>
              <a:off x="6418263" y="2257426"/>
              <a:ext cx="481013" cy="493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3" name="Rectangle 125"/>
            <p:cNvSpPr>
              <a:spLocks noChangeArrowheads="1"/>
            </p:cNvSpPr>
            <p:nvPr/>
          </p:nvSpPr>
          <p:spPr bwMode="auto">
            <a:xfrm>
              <a:off x="6453188" y="2286001"/>
              <a:ext cx="411163" cy="396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4" name="Rectangle 126"/>
            <p:cNvSpPr>
              <a:spLocks noChangeArrowheads="1"/>
            </p:cNvSpPr>
            <p:nvPr/>
          </p:nvSpPr>
          <p:spPr bwMode="auto">
            <a:xfrm>
              <a:off x="6481763" y="2314576"/>
              <a:ext cx="354013" cy="3365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5" name="Rectangle 127"/>
            <p:cNvSpPr>
              <a:spLocks noChangeArrowheads="1"/>
            </p:cNvSpPr>
            <p:nvPr/>
          </p:nvSpPr>
          <p:spPr bwMode="auto">
            <a:xfrm>
              <a:off x="6496051"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6" name="Rectangle 128"/>
            <p:cNvSpPr>
              <a:spLocks noChangeArrowheads="1"/>
            </p:cNvSpPr>
            <p:nvPr/>
          </p:nvSpPr>
          <p:spPr bwMode="auto">
            <a:xfrm>
              <a:off x="6521451"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7" name="Rectangle 129"/>
            <p:cNvSpPr>
              <a:spLocks noChangeArrowheads="1"/>
            </p:cNvSpPr>
            <p:nvPr/>
          </p:nvSpPr>
          <p:spPr bwMode="auto">
            <a:xfrm>
              <a:off x="6546851" y="2336801"/>
              <a:ext cx="9525"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8" name="Rectangle 130"/>
            <p:cNvSpPr>
              <a:spLocks noChangeArrowheads="1"/>
            </p:cNvSpPr>
            <p:nvPr/>
          </p:nvSpPr>
          <p:spPr bwMode="auto">
            <a:xfrm>
              <a:off x="6570663"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9" name="Rectangle 131"/>
            <p:cNvSpPr>
              <a:spLocks noChangeArrowheads="1"/>
            </p:cNvSpPr>
            <p:nvPr/>
          </p:nvSpPr>
          <p:spPr bwMode="auto">
            <a:xfrm>
              <a:off x="65928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0" name="Rectangle 132"/>
            <p:cNvSpPr>
              <a:spLocks noChangeArrowheads="1"/>
            </p:cNvSpPr>
            <p:nvPr/>
          </p:nvSpPr>
          <p:spPr bwMode="auto">
            <a:xfrm>
              <a:off x="66182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1" name="Oval 133"/>
            <p:cNvSpPr>
              <a:spLocks noChangeArrowheads="1"/>
            </p:cNvSpPr>
            <p:nvPr/>
          </p:nvSpPr>
          <p:spPr bwMode="auto">
            <a:xfrm>
              <a:off x="6770688" y="2357438"/>
              <a:ext cx="28575" cy="285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2" name="Rectangle 134"/>
            <p:cNvSpPr>
              <a:spLocks noChangeArrowheads="1"/>
            </p:cNvSpPr>
            <p:nvPr/>
          </p:nvSpPr>
          <p:spPr bwMode="auto">
            <a:xfrm>
              <a:off x="5486401" y="3429001"/>
              <a:ext cx="1620838" cy="1355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3" name="Freeform 135"/>
            <p:cNvSpPr>
              <a:spLocks/>
            </p:cNvSpPr>
            <p:nvPr/>
          </p:nvSpPr>
          <p:spPr bwMode="auto">
            <a:xfrm>
              <a:off x="5454651" y="3481388"/>
              <a:ext cx="1719263" cy="1296988"/>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4" name="Rectangle 136"/>
            <p:cNvSpPr>
              <a:spLocks noChangeArrowheads="1"/>
            </p:cNvSpPr>
            <p:nvPr/>
          </p:nvSpPr>
          <p:spPr bwMode="auto">
            <a:xfrm>
              <a:off x="5492751" y="3524251"/>
              <a:ext cx="1638300" cy="9207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5" name="Freeform 137"/>
            <p:cNvSpPr>
              <a:spLocks/>
            </p:cNvSpPr>
            <p:nvPr/>
          </p:nvSpPr>
          <p:spPr bwMode="auto">
            <a:xfrm>
              <a:off x="5535613" y="4260851"/>
              <a:ext cx="800100" cy="184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6" name="Freeform 138"/>
            <p:cNvSpPr>
              <a:spLocks/>
            </p:cNvSpPr>
            <p:nvPr/>
          </p:nvSpPr>
          <p:spPr bwMode="auto">
            <a:xfrm>
              <a:off x="5907088" y="4089401"/>
              <a:ext cx="1223963" cy="355600"/>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7" name="Freeform 139"/>
            <p:cNvSpPr>
              <a:spLocks/>
            </p:cNvSpPr>
            <p:nvPr/>
          </p:nvSpPr>
          <p:spPr bwMode="auto">
            <a:xfrm>
              <a:off x="6375401" y="4289426"/>
              <a:ext cx="669925" cy="155575"/>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0" name="Freeform 152"/>
            <p:cNvSpPr>
              <a:spLocks/>
            </p:cNvSpPr>
            <p:nvPr/>
          </p:nvSpPr>
          <p:spPr bwMode="auto">
            <a:xfrm>
              <a:off x="6892926" y="4821238"/>
              <a:ext cx="177800" cy="88900"/>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1" name="Freeform 153"/>
            <p:cNvSpPr>
              <a:spLocks/>
            </p:cNvSpPr>
            <p:nvPr/>
          </p:nvSpPr>
          <p:spPr bwMode="auto">
            <a:xfrm>
              <a:off x="5492751" y="4813301"/>
              <a:ext cx="1339850" cy="93663"/>
            </a:xfrm>
            <a:custGeom>
              <a:avLst/>
              <a:gdLst>
                <a:gd name="T0" fmla="*/ 844 w 844"/>
                <a:gd name="T1" fmla="*/ 59 h 59"/>
                <a:gd name="T2" fmla="*/ 0 w 844"/>
                <a:gd name="T3" fmla="*/ 59 h 59"/>
                <a:gd name="T4" fmla="*/ 0 w 844"/>
                <a:gd name="T5" fmla="*/ 34 h 59"/>
                <a:gd name="T6" fmla="*/ 88 w 844"/>
                <a:gd name="T7" fmla="*/ 0 h 59"/>
                <a:gd name="T8" fmla="*/ 758 w 844"/>
                <a:gd name="T9" fmla="*/ 0 h 59"/>
                <a:gd name="T10" fmla="*/ 844 w 844"/>
                <a:gd name="T11" fmla="*/ 34 h 59"/>
                <a:gd name="T12" fmla="*/ 844 w 84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844" h="59">
                  <a:moveTo>
                    <a:pt x="844" y="59"/>
                  </a:moveTo>
                  <a:lnTo>
                    <a:pt x="0" y="59"/>
                  </a:lnTo>
                  <a:lnTo>
                    <a:pt x="0" y="34"/>
                  </a:lnTo>
                  <a:lnTo>
                    <a:pt x="88" y="0"/>
                  </a:lnTo>
                  <a:lnTo>
                    <a:pt x="758" y="0"/>
                  </a:lnTo>
                  <a:lnTo>
                    <a:pt x="844" y="34"/>
                  </a:lnTo>
                  <a:lnTo>
                    <a:pt x="844" y="5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2" name="Freeform 154"/>
            <p:cNvSpPr>
              <a:spLocks/>
            </p:cNvSpPr>
            <p:nvPr/>
          </p:nvSpPr>
          <p:spPr bwMode="auto">
            <a:xfrm>
              <a:off x="6538913" y="4756151"/>
              <a:ext cx="446088" cy="131763"/>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3" name="Freeform 155"/>
            <p:cNvSpPr>
              <a:spLocks/>
            </p:cNvSpPr>
            <p:nvPr/>
          </p:nvSpPr>
          <p:spPr bwMode="auto">
            <a:xfrm>
              <a:off x="5772151"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4" name="Freeform 156"/>
            <p:cNvSpPr>
              <a:spLocks/>
            </p:cNvSpPr>
            <p:nvPr/>
          </p:nvSpPr>
          <p:spPr bwMode="auto">
            <a:xfrm>
              <a:off x="6264276" y="3435351"/>
              <a:ext cx="136525" cy="68263"/>
            </a:xfrm>
            <a:custGeom>
              <a:avLst/>
              <a:gdLst>
                <a:gd name="T0" fmla="*/ 19 w 38"/>
                <a:gd name="T1" fmla="*/ 0 h 19"/>
                <a:gd name="T2" fmla="*/ 0 w 38"/>
                <a:gd name="T3" fmla="*/ 19 h 19"/>
                <a:gd name="T4" fmla="*/ 38 w 38"/>
                <a:gd name="T5" fmla="*/ 19 h 19"/>
                <a:gd name="T6" fmla="*/ 19 w 38"/>
                <a:gd name="T7" fmla="*/ 0 h 19"/>
              </a:gdLst>
              <a:ahLst/>
              <a:cxnLst>
                <a:cxn ang="0">
                  <a:pos x="T0" y="T1"/>
                </a:cxn>
                <a:cxn ang="0">
                  <a:pos x="T2" y="T3"/>
                </a:cxn>
                <a:cxn ang="0">
                  <a:pos x="T4" y="T5"/>
                </a:cxn>
                <a:cxn ang="0">
                  <a:pos x="T6" y="T7"/>
                </a:cxn>
              </a:cxnLst>
              <a:rect l="0" t="0" r="r" b="b"/>
              <a:pathLst>
                <a:path w="38" h="19">
                  <a:moveTo>
                    <a:pt x="19" y="0"/>
                  </a:moveTo>
                  <a:cubicBezTo>
                    <a:pt x="8" y="0"/>
                    <a:pt x="0" y="9"/>
                    <a:pt x="0" y="19"/>
                  </a:cubicBezTo>
                  <a:cubicBezTo>
                    <a:pt x="38" y="19"/>
                    <a:pt x="38" y="19"/>
                    <a:pt x="38" y="19"/>
                  </a:cubicBezTo>
                  <a:cubicBezTo>
                    <a:pt x="38"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5" name="Freeform 157"/>
            <p:cNvSpPr>
              <a:spLocks/>
            </p:cNvSpPr>
            <p:nvPr/>
          </p:nvSpPr>
          <p:spPr bwMode="auto">
            <a:xfrm>
              <a:off x="6753226"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6" name="Freeform 158"/>
            <p:cNvSpPr>
              <a:spLocks/>
            </p:cNvSpPr>
            <p:nvPr/>
          </p:nvSpPr>
          <p:spPr bwMode="auto">
            <a:xfrm>
              <a:off x="5900738" y="2403476"/>
              <a:ext cx="177800" cy="9048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7" name="Freeform 159"/>
            <p:cNvSpPr>
              <a:spLocks/>
            </p:cNvSpPr>
            <p:nvPr/>
          </p:nvSpPr>
          <p:spPr bwMode="auto">
            <a:xfrm>
              <a:off x="6599238" y="2197101"/>
              <a:ext cx="119063" cy="60325"/>
            </a:xfrm>
            <a:custGeom>
              <a:avLst/>
              <a:gdLst>
                <a:gd name="T0" fmla="*/ 16 w 33"/>
                <a:gd name="T1" fmla="*/ 0 h 17"/>
                <a:gd name="T2" fmla="*/ 0 w 33"/>
                <a:gd name="T3" fmla="*/ 17 h 17"/>
                <a:gd name="T4" fmla="*/ 33 w 33"/>
                <a:gd name="T5" fmla="*/ 17 h 17"/>
                <a:gd name="T6" fmla="*/ 16 w 33"/>
                <a:gd name="T7" fmla="*/ 0 h 17"/>
              </a:gdLst>
              <a:ahLst/>
              <a:cxnLst>
                <a:cxn ang="0">
                  <a:pos x="T0" y="T1"/>
                </a:cxn>
                <a:cxn ang="0">
                  <a:pos x="T2" y="T3"/>
                </a:cxn>
                <a:cxn ang="0">
                  <a:pos x="T4" y="T5"/>
                </a:cxn>
                <a:cxn ang="0">
                  <a:pos x="T6" y="T7"/>
                </a:cxn>
              </a:cxnLst>
              <a:rect l="0" t="0" r="r" b="b"/>
              <a:pathLst>
                <a:path w="33" h="17">
                  <a:moveTo>
                    <a:pt x="16" y="0"/>
                  </a:moveTo>
                  <a:cubicBezTo>
                    <a:pt x="8" y="0"/>
                    <a:pt x="0" y="8"/>
                    <a:pt x="0" y="17"/>
                  </a:cubicBezTo>
                  <a:cubicBezTo>
                    <a:pt x="33" y="17"/>
                    <a:pt x="33" y="17"/>
                    <a:pt x="33" y="17"/>
                  </a:cubicBezTo>
                  <a:cubicBezTo>
                    <a:pt x="33" y="8"/>
                    <a:pt x="25" y="0"/>
                    <a:pt x="1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8" name="Freeform 160"/>
            <p:cNvSpPr>
              <a:spLocks/>
            </p:cNvSpPr>
            <p:nvPr/>
          </p:nvSpPr>
          <p:spPr bwMode="auto">
            <a:xfrm>
              <a:off x="6956426" y="2736851"/>
              <a:ext cx="117475" cy="5715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8"/>
                    <a:pt x="0" y="16"/>
                  </a:cubicBezTo>
                  <a:cubicBezTo>
                    <a:pt x="33" y="16"/>
                    <a:pt x="33" y="16"/>
                    <a:pt x="33" y="16"/>
                  </a:cubicBezTo>
                  <a:cubicBezTo>
                    <a:pt x="33" y="8"/>
                    <a:pt x="25" y="0"/>
                    <a:pt x="1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9" name="Freeform 161"/>
            <p:cNvSpPr>
              <a:spLocks/>
            </p:cNvSpPr>
            <p:nvPr/>
          </p:nvSpPr>
          <p:spPr bwMode="auto">
            <a:xfrm>
              <a:off x="5446713" y="2379663"/>
              <a:ext cx="560388" cy="1101725"/>
            </a:xfrm>
            <a:custGeom>
              <a:avLst/>
              <a:gdLst>
                <a:gd name="T0" fmla="*/ 110 w 157"/>
                <a:gd name="T1" fmla="*/ 309 h 309"/>
                <a:gd name="T2" fmla="*/ 107 w 157"/>
                <a:gd name="T3" fmla="*/ 307 h 309"/>
                <a:gd name="T4" fmla="*/ 55 w 157"/>
                <a:gd name="T5" fmla="*/ 24 h 309"/>
                <a:gd name="T6" fmla="*/ 154 w 157"/>
                <a:gd name="T7" fmla="*/ 16 h 309"/>
                <a:gd name="T8" fmla="*/ 156 w 157"/>
                <a:gd name="T9" fmla="*/ 21 h 309"/>
                <a:gd name="T10" fmla="*/ 151 w 157"/>
                <a:gd name="T11" fmla="*/ 23 h 309"/>
                <a:gd name="T12" fmla="*/ 61 w 157"/>
                <a:gd name="T13" fmla="*/ 29 h 309"/>
                <a:gd name="T14" fmla="*/ 114 w 157"/>
                <a:gd name="T15" fmla="*/ 304 h 309"/>
                <a:gd name="T16" fmla="*/ 112 w 157"/>
                <a:gd name="T17" fmla="*/ 309 h 309"/>
                <a:gd name="T18" fmla="*/ 110 w 157"/>
                <a:gd name="T19"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309">
                  <a:moveTo>
                    <a:pt x="110" y="309"/>
                  </a:moveTo>
                  <a:cubicBezTo>
                    <a:pt x="109" y="309"/>
                    <a:pt x="108" y="309"/>
                    <a:pt x="107" y="307"/>
                  </a:cubicBezTo>
                  <a:cubicBezTo>
                    <a:pt x="103" y="298"/>
                    <a:pt x="0" y="87"/>
                    <a:pt x="55" y="24"/>
                  </a:cubicBezTo>
                  <a:cubicBezTo>
                    <a:pt x="74" y="3"/>
                    <a:pt x="107" y="0"/>
                    <a:pt x="154" y="16"/>
                  </a:cubicBezTo>
                  <a:cubicBezTo>
                    <a:pt x="156" y="17"/>
                    <a:pt x="157" y="19"/>
                    <a:pt x="156" y="21"/>
                  </a:cubicBezTo>
                  <a:cubicBezTo>
                    <a:pt x="155" y="23"/>
                    <a:pt x="153" y="24"/>
                    <a:pt x="151" y="23"/>
                  </a:cubicBezTo>
                  <a:cubicBezTo>
                    <a:pt x="108" y="8"/>
                    <a:pt x="77" y="10"/>
                    <a:pt x="61" y="29"/>
                  </a:cubicBezTo>
                  <a:cubicBezTo>
                    <a:pt x="9" y="89"/>
                    <a:pt x="113" y="302"/>
                    <a:pt x="114" y="304"/>
                  </a:cubicBezTo>
                  <a:cubicBezTo>
                    <a:pt x="115" y="306"/>
                    <a:pt x="114" y="308"/>
                    <a:pt x="112" y="309"/>
                  </a:cubicBezTo>
                  <a:cubicBezTo>
                    <a:pt x="112" y="309"/>
                    <a:pt x="111" y="309"/>
                    <a:pt x="110" y="30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0" name="Freeform 162"/>
            <p:cNvSpPr>
              <a:spLocks/>
            </p:cNvSpPr>
            <p:nvPr/>
          </p:nvSpPr>
          <p:spPr bwMode="auto">
            <a:xfrm>
              <a:off x="6813551" y="2725738"/>
              <a:ext cx="503238" cy="755650"/>
            </a:xfrm>
            <a:custGeom>
              <a:avLst/>
              <a:gdLst>
                <a:gd name="T0" fmla="*/ 5 w 141"/>
                <a:gd name="T1" fmla="*/ 212 h 212"/>
                <a:gd name="T2" fmla="*/ 2 w 141"/>
                <a:gd name="T3" fmla="*/ 212 h 212"/>
                <a:gd name="T4" fmla="*/ 2 w 141"/>
                <a:gd name="T5" fmla="*/ 206 h 212"/>
                <a:gd name="T6" fmla="*/ 108 w 141"/>
                <a:gd name="T7" fmla="*/ 19 h 212"/>
                <a:gd name="T8" fmla="*/ 55 w 141"/>
                <a:gd name="T9" fmla="*/ 18 h 212"/>
                <a:gd name="T10" fmla="*/ 51 w 141"/>
                <a:gd name="T11" fmla="*/ 15 h 212"/>
                <a:gd name="T12" fmla="*/ 53 w 141"/>
                <a:gd name="T13" fmla="*/ 10 h 212"/>
                <a:gd name="T14" fmla="*/ 114 w 141"/>
                <a:gd name="T15" fmla="*/ 14 h 212"/>
                <a:gd name="T16" fmla="*/ 8 w 141"/>
                <a:gd name="T17" fmla="*/ 211 h 212"/>
                <a:gd name="T18" fmla="*/ 5 w 141"/>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212">
                  <a:moveTo>
                    <a:pt x="5" y="212"/>
                  </a:moveTo>
                  <a:cubicBezTo>
                    <a:pt x="4" y="212"/>
                    <a:pt x="3" y="212"/>
                    <a:pt x="2" y="212"/>
                  </a:cubicBezTo>
                  <a:cubicBezTo>
                    <a:pt x="1" y="210"/>
                    <a:pt x="0" y="208"/>
                    <a:pt x="2" y="206"/>
                  </a:cubicBezTo>
                  <a:cubicBezTo>
                    <a:pt x="38" y="164"/>
                    <a:pt x="128" y="49"/>
                    <a:pt x="108" y="19"/>
                  </a:cubicBezTo>
                  <a:cubicBezTo>
                    <a:pt x="102" y="9"/>
                    <a:pt x="84" y="9"/>
                    <a:pt x="55" y="18"/>
                  </a:cubicBezTo>
                  <a:cubicBezTo>
                    <a:pt x="53" y="18"/>
                    <a:pt x="51" y="17"/>
                    <a:pt x="51" y="15"/>
                  </a:cubicBezTo>
                  <a:cubicBezTo>
                    <a:pt x="50" y="13"/>
                    <a:pt x="51" y="11"/>
                    <a:pt x="53" y="10"/>
                  </a:cubicBezTo>
                  <a:cubicBezTo>
                    <a:pt x="86" y="0"/>
                    <a:pt x="106" y="2"/>
                    <a:pt x="114" y="14"/>
                  </a:cubicBezTo>
                  <a:cubicBezTo>
                    <a:pt x="141" y="55"/>
                    <a:pt x="21" y="195"/>
                    <a:pt x="8" y="211"/>
                  </a:cubicBezTo>
                  <a:cubicBezTo>
                    <a:pt x="7" y="212"/>
                    <a:pt x="6" y="212"/>
                    <a:pt x="5" y="2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1" name="Freeform 163"/>
            <p:cNvSpPr>
              <a:spLocks/>
            </p:cNvSpPr>
            <p:nvPr/>
          </p:nvSpPr>
          <p:spPr bwMode="auto">
            <a:xfrm>
              <a:off x="6046788" y="2165351"/>
              <a:ext cx="628650" cy="1316038"/>
            </a:xfrm>
            <a:custGeom>
              <a:avLst/>
              <a:gdLst>
                <a:gd name="T0" fmla="*/ 82 w 176"/>
                <a:gd name="T1" fmla="*/ 369 h 369"/>
                <a:gd name="T2" fmla="*/ 78 w 176"/>
                <a:gd name="T3" fmla="*/ 367 h 369"/>
                <a:gd name="T4" fmla="*/ 76 w 176"/>
                <a:gd name="T5" fmla="*/ 25 h 369"/>
                <a:gd name="T6" fmla="*/ 173 w 176"/>
                <a:gd name="T7" fmla="*/ 14 h 369"/>
                <a:gd name="T8" fmla="*/ 176 w 176"/>
                <a:gd name="T9" fmla="*/ 19 h 369"/>
                <a:gd name="T10" fmla="*/ 171 w 176"/>
                <a:gd name="T11" fmla="*/ 21 h 369"/>
                <a:gd name="T12" fmla="*/ 81 w 176"/>
                <a:gd name="T13" fmla="*/ 31 h 369"/>
                <a:gd name="T14" fmla="*/ 86 w 176"/>
                <a:gd name="T15" fmla="*/ 365 h 369"/>
                <a:gd name="T16" fmla="*/ 83 w 176"/>
                <a:gd name="T17" fmla="*/ 369 h 369"/>
                <a:gd name="T18" fmla="*/ 82 w 176"/>
                <a:gd name="T1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369">
                  <a:moveTo>
                    <a:pt x="82" y="369"/>
                  </a:moveTo>
                  <a:cubicBezTo>
                    <a:pt x="80" y="369"/>
                    <a:pt x="79" y="368"/>
                    <a:pt x="78" y="367"/>
                  </a:cubicBezTo>
                  <a:cubicBezTo>
                    <a:pt x="75" y="356"/>
                    <a:pt x="0" y="99"/>
                    <a:pt x="76" y="25"/>
                  </a:cubicBezTo>
                  <a:cubicBezTo>
                    <a:pt x="98" y="4"/>
                    <a:pt x="131" y="0"/>
                    <a:pt x="173" y="14"/>
                  </a:cubicBezTo>
                  <a:cubicBezTo>
                    <a:pt x="175" y="14"/>
                    <a:pt x="176" y="17"/>
                    <a:pt x="176" y="19"/>
                  </a:cubicBezTo>
                  <a:cubicBezTo>
                    <a:pt x="175" y="21"/>
                    <a:pt x="173" y="22"/>
                    <a:pt x="171" y="21"/>
                  </a:cubicBezTo>
                  <a:cubicBezTo>
                    <a:pt x="131" y="8"/>
                    <a:pt x="101" y="11"/>
                    <a:pt x="81" y="31"/>
                  </a:cubicBezTo>
                  <a:cubicBezTo>
                    <a:pt x="8" y="101"/>
                    <a:pt x="85" y="362"/>
                    <a:pt x="86" y="365"/>
                  </a:cubicBezTo>
                  <a:cubicBezTo>
                    <a:pt x="86" y="367"/>
                    <a:pt x="85" y="369"/>
                    <a:pt x="83" y="369"/>
                  </a:cubicBezTo>
                  <a:cubicBezTo>
                    <a:pt x="83" y="369"/>
                    <a:pt x="82" y="369"/>
                    <a:pt x="82" y="36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138590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Signs that a </a:t>
            </a:r>
            <a:r>
              <a:rPr lang="en-US" dirty="0" err="1"/>
              <a:t>serverless</a:t>
            </a:r>
            <a:r>
              <a:rPr lang="en-US" dirty="0"/>
              <a:t> pattern might be useful for a given scenario</a:t>
            </a:r>
          </a:p>
        </p:txBody>
      </p:sp>
      <p:sp>
        <p:nvSpPr>
          <p:cNvPr id="3" name="Text Placeholder 2"/>
          <p:cNvSpPr>
            <a:spLocks noGrp="1"/>
          </p:cNvSpPr>
          <p:nvPr>
            <p:ph type="body" sz="quarter" idx="10"/>
          </p:nvPr>
        </p:nvSpPr>
        <p:spPr>
          <a:xfrm>
            <a:off x="275482" y="1872497"/>
            <a:ext cx="11885514" cy="3449866"/>
          </a:xfrm>
        </p:spPr>
        <p:txBody>
          <a:bodyPr/>
          <a:lstStyle/>
          <a:p>
            <a:pPr marL="757735" indent="-757735">
              <a:buAutoNum type="arabicPeriod"/>
            </a:pPr>
            <a:r>
              <a:rPr lang="en-US" dirty="0"/>
              <a:t>Stateless </a:t>
            </a:r>
            <a:r>
              <a:rPr lang="en-US" dirty="0">
                <a:sym typeface="Wingdings" panose="05000000000000000000" pitchFamily="2" charset="2"/>
              </a:rPr>
              <a:t> Scale</a:t>
            </a:r>
            <a:endParaRPr lang="en-US" dirty="0"/>
          </a:p>
          <a:p>
            <a:pPr marL="757735" indent="-757735">
              <a:buAutoNum type="arabicPeriod"/>
            </a:pPr>
            <a:r>
              <a:rPr lang="en-US" dirty="0"/>
              <a:t>Not worth deploying a traditional backend</a:t>
            </a:r>
          </a:p>
          <a:p>
            <a:pPr marL="757735" indent="-757735">
              <a:buAutoNum type="arabicPeriod"/>
            </a:pPr>
            <a:r>
              <a:rPr lang="en-US" dirty="0"/>
              <a:t>Workload is sporadic (very low &amp; high scale)</a:t>
            </a:r>
          </a:p>
          <a:p>
            <a:pPr marL="757735" indent="-757735">
              <a:buAutoNum type="arabicPeriod"/>
            </a:pPr>
            <a:r>
              <a:rPr lang="en-US" dirty="0"/>
              <a:t>Dev ops favored versus dedicated ops</a:t>
            </a:r>
          </a:p>
          <a:p>
            <a:pPr marL="757735" indent="-757735">
              <a:buAutoNum type="arabicPeriod"/>
            </a:pPr>
            <a:r>
              <a:rPr lang="en-US" dirty="0"/>
              <a:t>Lots of different services involved that need “glue”</a:t>
            </a:r>
          </a:p>
        </p:txBody>
      </p:sp>
    </p:spTree>
    <p:extLst>
      <p:ext uri="{BB962C8B-B14F-4D97-AF65-F5344CB8AC3E}">
        <p14:creationId xmlns:p14="http://schemas.microsoft.com/office/powerpoint/2010/main" val="728226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241720" y="2486942"/>
            <a:ext cx="7953034" cy="2020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3" name="Group 2"/>
          <p:cNvGrpSpPr/>
          <p:nvPr/>
        </p:nvGrpSpPr>
        <p:grpSpPr>
          <a:xfrm>
            <a:off x="2244958" y="2763809"/>
            <a:ext cx="1732441" cy="1697498"/>
            <a:chOff x="2200275" y="2709863"/>
            <a:chExt cx="1698626" cy="1664365"/>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4" name="Rectangle 92"/>
            <p:cNvSpPr>
              <a:spLocks noChangeArrowheads="1"/>
            </p:cNvSpPr>
            <p:nvPr/>
          </p:nvSpPr>
          <p:spPr bwMode="auto">
            <a:xfrm>
              <a:off x="2200275" y="4154488"/>
              <a:ext cx="267702"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Eve</a:t>
              </a:r>
              <a:endParaRPr lang="en-US" altLang="en-US" sz="1836" kern="0"/>
            </a:p>
          </p:txBody>
        </p:sp>
        <p:sp>
          <p:nvSpPr>
            <p:cNvPr id="95" name="Rectangle 93"/>
            <p:cNvSpPr>
              <a:spLocks noChangeArrowheads="1"/>
            </p:cNvSpPr>
            <p:nvPr/>
          </p:nvSpPr>
          <p:spPr bwMode="auto">
            <a:xfrm>
              <a:off x="2463800" y="4154488"/>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r</a:t>
              </a:r>
              <a:endParaRPr lang="en-US" altLang="en-US" sz="1836" kern="0"/>
            </a:p>
          </p:txBody>
        </p:sp>
        <p:sp>
          <p:nvSpPr>
            <p:cNvPr id="96" name="Rectangle 94"/>
            <p:cNvSpPr>
              <a:spLocks noChangeArrowheads="1"/>
            </p:cNvSpPr>
            <p:nvPr/>
          </p:nvSpPr>
          <p:spPr bwMode="auto">
            <a:xfrm>
              <a:off x="2535238" y="4154488"/>
              <a:ext cx="944169"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y 15 minutes</a:t>
              </a:r>
              <a:endParaRPr lang="en-US" altLang="en-US" sz="1836" kern="0"/>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4" name="Group 3"/>
          <p:cNvGrpSpPr/>
          <p:nvPr/>
        </p:nvGrpSpPr>
        <p:grpSpPr>
          <a:xfrm>
            <a:off x="7976584" y="2483704"/>
            <a:ext cx="2221410" cy="1977604"/>
            <a:chOff x="7820025" y="2435225"/>
            <a:chExt cx="2178051" cy="1939003"/>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8" name="Rectangle 96"/>
            <p:cNvSpPr>
              <a:spLocks noChangeArrowheads="1"/>
            </p:cNvSpPr>
            <p:nvPr/>
          </p:nvSpPr>
          <p:spPr bwMode="auto">
            <a:xfrm>
              <a:off x="8751888" y="4154488"/>
              <a:ext cx="857607"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Clean table</a:t>
              </a:r>
              <a:endParaRPr lang="en-US" altLang="en-US" sz="1836" kern="0"/>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2" name="Group 1"/>
          <p:cNvGrpSpPr/>
          <p:nvPr/>
        </p:nvGrpSpPr>
        <p:grpSpPr>
          <a:xfrm>
            <a:off x="4100450" y="2483704"/>
            <a:ext cx="3615458" cy="1977604"/>
            <a:chOff x="4019550" y="2435225"/>
            <a:chExt cx="3544888" cy="1939003"/>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7" name="Rectangle 95"/>
            <p:cNvSpPr>
              <a:spLocks noChangeArrowheads="1"/>
            </p:cNvSpPr>
            <p:nvPr/>
          </p:nvSpPr>
          <p:spPr bwMode="auto">
            <a:xfrm>
              <a:off x="4800600" y="4154488"/>
              <a:ext cx="2031005"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Find and clean invalid data</a:t>
              </a:r>
              <a:endParaRPr lang="en-US" altLang="en-US" sz="1836" kern="0"/>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106" name="Title 1"/>
          <p:cNvSpPr txBox="1">
            <a:spLocks/>
          </p:cNvSpPr>
          <p:nvPr/>
        </p:nvSpPr>
        <p:spPr>
          <a:xfrm>
            <a:off x="275481" y="295274"/>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spc="-102">
                <a:gradFill>
                  <a:gsLst>
                    <a:gs pos="1250">
                      <a:srgbClr val="505050"/>
                    </a:gs>
                    <a:gs pos="100000">
                      <a:srgbClr val="505050"/>
                    </a:gs>
                  </a:gsLst>
                  <a:lin ang="5400000" scaled="0"/>
                </a:gradFill>
                <a:latin typeface="Segoe UI Light"/>
              </a:rPr>
              <a:t>Applications</a:t>
            </a:r>
            <a:endParaRPr lang="en-US" sz="4799" spc="-102" dirty="0">
              <a:gradFill>
                <a:gsLst>
                  <a:gs pos="1250">
                    <a:srgbClr val="505050"/>
                  </a:gs>
                  <a:gs pos="100000">
                    <a:srgbClr val="505050"/>
                  </a:gs>
                </a:gsLst>
                <a:lin ang="5400000" scaled="0"/>
              </a:gradFill>
              <a:latin typeface="Segoe UI Light"/>
            </a:endParaRPr>
          </a:p>
        </p:txBody>
      </p:sp>
      <p:sp>
        <p:nvSpPr>
          <p:cNvPr id="107" name="Text Placeholder 2"/>
          <p:cNvSpPr txBox="1">
            <a:spLocks/>
          </p:cNvSpPr>
          <p:nvPr/>
        </p:nvSpPr>
        <p:spPr>
          <a:xfrm>
            <a:off x="275481" y="1212850"/>
            <a:ext cx="11885514" cy="753238"/>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3999" dirty="0">
                <a:gradFill>
                  <a:gsLst>
                    <a:gs pos="1250">
                      <a:srgbClr val="0078D7"/>
                    </a:gs>
                    <a:gs pos="99000">
                      <a:srgbClr val="0078D7"/>
                    </a:gs>
                  </a:gsLst>
                  <a:lin ang="5400000" scaled="0"/>
                </a:gradFill>
                <a:latin typeface="Segoe UI Light"/>
              </a:rPr>
              <a:t>Example: Timer based processing</a:t>
            </a:r>
          </a:p>
        </p:txBody>
      </p:sp>
    </p:spTree>
    <p:extLst>
      <p:ext uri="{BB962C8B-B14F-4D97-AF65-F5344CB8AC3E}">
        <p14:creationId xmlns:p14="http://schemas.microsoft.com/office/powerpoint/2010/main" val="11297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76572" y="1942923"/>
            <a:ext cx="8283331" cy="310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2" name="Group 1"/>
          <p:cNvGrpSpPr/>
          <p:nvPr/>
        </p:nvGrpSpPr>
        <p:grpSpPr>
          <a:xfrm>
            <a:off x="2076571" y="1946162"/>
            <a:ext cx="1806919" cy="3065641"/>
            <a:chOff x="2035175" y="1908175"/>
            <a:chExt cx="1771650" cy="3005803"/>
          </a:xfrm>
        </p:grpSpPr>
        <p:sp>
          <p:nvSpPr>
            <p:cNvPr id="6" name="Rectangle 5"/>
            <p:cNvSpPr>
              <a:spLocks noChangeArrowheads="1"/>
            </p:cNvSpPr>
            <p:nvPr/>
          </p:nvSpPr>
          <p:spPr bwMode="auto">
            <a:xfrm>
              <a:off x="2147888" y="4475163"/>
              <a:ext cx="998671"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File added to</a:t>
              </a:r>
              <a:endParaRPr lang="en-US" altLang="en-US" sz="1836" kern="0"/>
            </a:p>
          </p:txBody>
        </p:sp>
        <p:sp>
          <p:nvSpPr>
            <p:cNvPr id="7" name="Rectangle 6"/>
            <p:cNvSpPr>
              <a:spLocks noChangeArrowheads="1"/>
            </p:cNvSpPr>
            <p:nvPr/>
          </p:nvSpPr>
          <p:spPr bwMode="auto">
            <a:xfrm>
              <a:off x="2155825" y="4694238"/>
              <a:ext cx="985847"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Blob Storage</a:t>
              </a:r>
              <a:endParaRPr lang="en-US" altLang="en-US" sz="1836" kern="0"/>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3" name="Group 2"/>
          <p:cNvGrpSpPr/>
          <p:nvPr/>
        </p:nvGrpSpPr>
        <p:grpSpPr>
          <a:xfrm>
            <a:off x="4006543" y="2814001"/>
            <a:ext cx="3991089" cy="1974365"/>
            <a:chOff x="3927475" y="2759075"/>
            <a:chExt cx="3913188" cy="193582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 name="Rectangle 56"/>
            <p:cNvSpPr>
              <a:spLocks noChangeArrowheads="1"/>
            </p:cNvSpPr>
            <p:nvPr/>
          </p:nvSpPr>
          <p:spPr bwMode="auto">
            <a:xfrm>
              <a:off x="4854575" y="4475163"/>
              <a:ext cx="9297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T</a:t>
              </a:r>
              <a:endParaRPr lang="en-US" altLang="en-US" sz="1836" kern="0"/>
            </a:p>
          </p:txBody>
        </p:sp>
        <p:sp>
          <p:nvSpPr>
            <p:cNvPr id="58" name="Rectangle 57"/>
            <p:cNvSpPr>
              <a:spLocks noChangeArrowheads="1"/>
            </p:cNvSpPr>
            <p:nvPr/>
          </p:nvSpPr>
          <p:spPr bwMode="auto">
            <a:xfrm>
              <a:off x="4922838" y="4475163"/>
              <a:ext cx="47288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ransfo</a:t>
              </a:r>
              <a:endParaRPr lang="en-US" altLang="en-US" sz="1836" kern="0"/>
            </a:p>
          </p:txBody>
        </p:sp>
        <p:sp>
          <p:nvSpPr>
            <p:cNvPr id="59" name="Rectangle 58"/>
            <p:cNvSpPr>
              <a:spLocks noChangeArrowheads="1"/>
            </p:cNvSpPr>
            <p:nvPr/>
          </p:nvSpPr>
          <p:spPr bwMode="auto">
            <a:xfrm>
              <a:off x="5387975" y="4475163"/>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60" name="Rectangle 59"/>
            <p:cNvSpPr>
              <a:spLocks noChangeArrowheads="1"/>
            </p:cNvSpPr>
            <p:nvPr/>
          </p:nvSpPr>
          <p:spPr bwMode="auto">
            <a:xfrm>
              <a:off x="5448300" y="4475163"/>
              <a:ext cx="1109278"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m CSV to data</a:t>
              </a:r>
              <a:endParaRPr lang="en-US" altLang="en-US" sz="1836" kern="0"/>
            </a:p>
          </p:txBody>
        </p:sp>
        <p:sp>
          <p:nvSpPr>
            <p:cNvPr id="61" name="Rectangle 60"/>
            <p:cNvSpPr>
              <a:spLocks noChangeArrowheads="1"/>
            </p:cNvSpPr>
            <p:nvPr/>
          </p:nvSpPr>
          <p:spPr bwMode="auto">
            <a:xfrm>
              <a:off x="6589713" y="4475163"/>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62" name="Rectangle 61"/>
            <p:cNvSpPr>
              <a:spLocks noChangeArrowheads="1"/>
            </p:cNvSpPr>
            <p:nvPr/>
          </p:nvSpPr>
          <p:spPr bwMode="auto">
            <a:xfrm>
              <a:off x="6646863" y="4475163"/>
              <a:ext cx="29655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ows</a:t>
              </a:r>
              <a:endParaRPr lang="en-US" altLang="en-US" sz="1836" kern="0"/>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 name="Rectangle 79"/>
            <p:cNvSpPr>
              <a:spLocks noChangeArrowheads="1"/>
            </p:cNvSpPr>
            <p:nvPr/>
          </p:nvSpPr>
          <p:spPr bwMode="auto">
            <a:xfrm>
              <a:off x="4821238" y="3549650"/>
              <a:ext cx="299762" cy="188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224" b="1" kern="0">
                  <a:solidFill>
                    <a:srgbClr val="0072C6"/>
                  </a:solidFill>
                  <a:latin typeface="Segoe UI Black" panose="020B0A02040204020203" pitchFamily="34" charset="0"/>
                </a:rPr>
                <a:t>CSV</a:t>
              </a:r>
              <a:endParaRPr lang="en-US" altLang="en-US" sz="1836" kern="0"/>
            </a:p>
          </p:txBody>
        </p:sp>
      </p:grpSp>
      <p:grpSp>
        <p:nvGrpSpPr>
          <p:cNvPr id="92" name="Group 91"/>
          <p:cNvGrpSpPr/>
          <p:nvPr/>
        </p:nvGrpSpPr>
        <p:grpSpPr>
          <a:xfrm>
            <a:off x="8143351" y="2814001"/>
            <a:ext cx="2219790" cy="2197802"/>
            <a:chOff x="7983538" y="2759075"/>
            <a:chExt cx="2176462" cy="215490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 name="Rectangle 8"/>
            <p:cNvSpPr>
              <a:spLocks noChangeArrowheads="1"/>
            </p:cNvSpPr>
            <p:nvPr/>
          </p:nvSpPr>
          <p:spPr bwMode="auto">
            <a:xfrm>
              <a:off x="9012238" y="4475163"/>
              <a:ext cx="9938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P</a:t>
              </a:r>
              <a:endParaRPr lang="en-US" altLang="en-US" sz="1836" kern="0"/>
            </a:p>
          </p:txBody>
        </p:sp>
        <p:sp>
          <p:nvSpPr>
            <p:cNvPr id="10" name="Rectangle 9"/>
            <p:cNvSpPr>
              <a:spLocks noChangeArrowheads="1"/>
            </p:cNvSpPr>
            <p:nvPr/>
          </p:nvSpPr>
          <p:spPr bwMode="auto">
            <a:xfrm>
              <a:off x="9097963" y="4475163"/>
              <a:ext cx="570669"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ower BI</a:t>
              </a:r>
              <a:endParaRPr lang="en-US" altLang="en-US" sz="1836" kern="0"/>
            </a:p>
          </p:txBody>
        </p:sp>
        <p:sp>
          <p:nvSpPr>
            <p:cNvPr id="11" name="Rectangle 10"/>
            <p:cNvSpPr>
              <a:spLocks noChangeArrowheads="1"/>
            </p:cNvSpPr>
            <p:nvPr/>
          </p:nvSpPr>
          <p:spPr bwMode="auto">
            <a:xfrm>
              <a:off x="8820150" y="4694238"/>
              <a:ext cx="301365"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Cha</a:t>
              </a:r>
              <a:endParaRPr lang="en-US" altLang="en-US" sz="1836" kern="0"/>
            </a:p>
          </p:txBody>
        </p:sp>
        <p:sp>
          <p:nvSpPr>
            <p:cNvPr id="12" name="Rectangle 11"/>
            <p:cNvSpPr>
              <a:spLocks noChangeArrowheads="1"/>
            </p:cNvSpPr>
            <p:nvPr/>
          </p:nvSpPr>
          <p:spPr bwMode="auto">
            <a:xfrm>
              <a:off x="9117013" y="4694238"/>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13" name="Rectangle 12"/>
            <p:cNvSpPr>
              <a:spLocks noChangeArrowheads="1"/>
            </p:cNvSpPr>
            <p:nvPr/>
          </p:nvSpPr>
          <p:spPr bwMode="auto">
            <a:xfrm>
              <a:off x="9185275" y="4694238"/>
              <a:ext cx="676467"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t graphic</a:t>
              </a:r>
              <a:endParaRPr lang="en-US" altLang="en-US" sz="1836" kern="0"/>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90" name="Title 1"/>
          <p:cNvSpPr txBox="1">
            <a:spLocks/>
          </p:cNvSpPr>
          <p:nvPr/>
        </p:nvSpPr>
        <p:spPr>
          <a:xfrm>
            <a:off x="275481" y="295274"/>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spc="-102">
                <a:gradFill>
                  <a:gsLst>
                    <a:gs pos="1250">
                      <a:srgbClr val="505050"/>
                    </a:gs>
                    <a:gs pos="100000">
                      <a:srgbClr val="505050"/>
                    </a:gs>
                  </a:gsLst>
                  <a:lin ang="5400000" scaled="0"/>
                </a:gradFill>
                <a:latin typeface="Segoe UI Light"/>
              </a:rPr>
              <a:t>Applications</a:t>
            </a:r>
            <a:endParaRPr lang="en-US" sz="4799" spc="-102" dirty="0">
              <a:gradFill>
                <a:gsLst>
                  <a:gs pos="1250">
                    <a:srgbClr val="505050"/>
                  </a:gs>
                  <a:gs pos="100000">
                    <a:srgbClr val="505050"/>
                  </a:gs>
                </a:gsLst>
                <a:lin ang="5400000" scaled="0"/>
              </a:gradFill>
              <a:latin typeface="Segoe UI Light"/>
            </a:endParaRPr>
          </a:p>
        </p:txBody>
      </p:sp>
      <p:sp>
        <p:nvSpPr>
          <p:cNvPr id="91" name="Text Placeholder 2"/>
          <p:cNvSpPr txBox="1">
            <a:spLocks/>
          </p:cNvSpPr>
          <p:nvPr/>
        </p:nvSpPr>
        <p:spPr>
          <a:xfrm>
            <a:off x="275481" y="1212850"/>
            <a:ext cx="11885514" cy="753238"/>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3999" dirty="0">
                <a:gradFill>
                  <a:gsLst>
                    <a:gs pos="1250">
                      <a:srgbClr val="0078D7"/>
                    </a:gs>
                    <a:gs pos="99000">
                      <a:srgbClr val="0078D7"/>
                    </a:gs>
                  </a:gsLst>
                  <a:lin ang="5400000" scaled="0"/>
                </a:gradFill>
                <a:latin typeface="Segoe UI Light"/>
              </a:rPr>
              <a:t>Example: Azure service event processing</a:t>
            </a:r>
          </a:p>
        </p:txBody>
      </p:sp>
    </p:spTree>
    <p:extLst>
      <p:ext uri="{BB962C8B-B14F-4D97-AF65-F5344CB8AC3E}">
        <p14:creationId xmlns:p14="http://schemas.microsoft.com/office/powerpoint/2010/main" val="115190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44574" y="2326652"/>
            <a:ext cx="8147326" cy="2341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2" name="Group 1"/>
          <p:cNvGrpSpPr/>
          <p:nvPr/>
        </p:nvGrpSpPr>
        <p:grpSpPr>
          <a:xfrm>
            <a:off x="2141336" y="2318557"/>
            <a:ext cx="1933209" cy="2304661"/>
            <a:chOff x="2098675" y="2273301"/>
            <a:chExt cx="1895475" cy="2259677"/>
          </a:xfrm>
        </p:grpSpPr>
        <p:sp>
          <p:nvSpPr>
            <p:cNvPr id="5" name="Rectangle 5"/>
            <p:cNvSpPr>
              <a:spLocks noChangeArrowheads="1"/>
            </p:cNvSpPr>
            <p:nvPr/>
          </p:nvSpPr>
          <p:spPr bwMode="auto">
            <a:xfrm>
              <a:off x="2098675" y="4098926"/>
              <a:ext cx="138018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Loaded web page</a:t>
              </a:r>
              <a:endParaRPr lang="en-US" altLang="en-US" sz="1836" kern="0"/>
            </a:p>
          </p:txBody>
        </p:sp>
        <p:sp>
          <p:nvSpPr>
            <p:cNvPr id="6" name="Rectangle 6"/>
            <p:cNvSpPr>
              <a:spLocks noChangeArrowheads="1"/>
            </p:cNvSpPr>
            <p:nvPr/>
          </p:nvSpPr>
          <p:spPr bwMode="auto">
            <a:xfrm>
              <a:off x="2222500" y="4313238"/>
              <a:ext cx="315792"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calls</a:t>
              </a:r>
              <a:endParaRPr lang="en-US" altLang="en-US" sz="1836" kern="0"/>
            </a:p>
          </p:txBody>
        </p:sp>
        <p:sp>
          <p:nvSpPr>
            <p:cNvPr id="7" name="Rectangle 7"/>
            <p:cNvSpPr>
              <a:spLocks noChangeArrowheads="1"/>
            </p:cNvSpPr>
            <p:nvPr/>
          </p:nvSpPr>
          <p:spPr bwMode="auto">
            <a:xfrm>
              <a:off x="2586038" y="4313238"/>
              <a:ext cx="16350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W</a:t>
              </a:r>
              <a:endParaRPr lang="en-US" altLang="en-US" sz="1836" kern="0"/>
            </a:p>
          </p:txBody>
        </p:sp>
        <p:sp>
          <p:nvSpPr>
            <p:cNvPr id="8" name="Rectangle 8"/>
            <p:cNvSpPr>
              <a:spLocks noChangeArrowheads="1"/>
            </p:cNvSpPr>
            <p:nvPr/>
          </p:nvSpPr>
          <p:spPr bwMode="auto">
            <a:xfrm>
              <a:off x="2740025" y="4313238"/>
              <a:ext cx="605935"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ebHook</a:t>
              </a:r>
              <a:endParaRPr lang="en-US" altLang="en-US" sz="1836" kern="0"/>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98" name="Group 97"/>
          <p:cNvGrpSpPr/>
          <p:nvPr/>
        </p:nvGrpSpPr>
        <p:grpSpPr>
          <a:xfrm>
            <a:off x="8073729" y="2427036"/>
            <a:ext cx="2221409" cy="1977604"/>
            <a:chOff x="7915275" y="2379663"/>
            <a:chExt cx="2178050" cy="193900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3" name="Rectangle 13"/>
            <p:cNvSpPr>
              <a:spLocks noChangeArrowheads="1"/>
            </p:cNvSpPr>
            <p:nvPr/>
          </p:nvSpPr>
          <p:spPr bwMode="auto">
            <a:xfrm>
              <a:off x="8637588" y="4098926"/>
              <a:ext cx="1287212"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Completed page</a:t>
              </a:r>
              <a:endParaRPr lang="en-US" altLang="en-US" sz="1836" kern="0"/>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97" name="Group 96"/>
          <p:cNvGrpSpPr/>
          <p:nvPr/>
        </p:nvGrpSpPr>
        <p:grpSpPr>
          <a:xfrm>
            <a:off x="4197597" y="2427036"/>
            <a:ext cx="3754700" cy="1977604"/>
            <a:chOff x="4114800" y="2379663"/>
            <a:chExt cx="3681413" cy="193900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8" name="Rectangle 28"/>
            <p:cNvSpPr>
              <a:spLocks noChangeArrowheads="1"/>
            </p:cNvSpPr>
            <p:nvPr/>
          </p:nvSpPr>
          <p:spPr bwMode="auto">
            <a:xfrm>
              <a:off x="4787900" y="4098926"/>
              <a:ext cx="1138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C</a:t>
              </a:r>
              <a:endParaRPr lang="en-US" altLang="en-US" sz="1836" kern="0"/>
            </a:p>
          </p:txBody>
        </p:sp>
        <p:sp>
          <p:nvSpPr>
            <p:cNvPr id="29" name="Rectangle 29"/>
            <p:cNvSpPr>
              <a:spLocks noChangeArrowheads="1"/>
            </p:cNvSpPr>
            <p:nvPr/>
          </p:nvSpPr>
          <p:spPr bwMode="auto">
            <a:xfrm>
              <a:off x="4900613" y="4098926"/>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30" name="Rectangle 30"/>
            <p:cNvSpPr>
              <a:spLocks noChangeArrowheads="1"/>
            </p:cNvSpPr>
            <p:nvPr/>
          </p:nvSpPr>
          <p:spPr bwMode="auto">
            <a:xfrm>
              <a:off x="4953000" y="4098926"/>
              <a:ext cx="1854675"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eate ad based on user p</a:t>
              </a:r>
              <a:endParaRPr lang="en-US" altLang="en-US" sz="1836" kern="0"/>
            </a:p>
          </p:txBody>
        </p:sp>
        <p:sp>
          <p:nvSpPr>
            <p:cNvPr id="31" name="Rectangle 31"/>
            <p:cNvSpPr>
              <a:spLocks noChangeArrowheads="1"/>
            </p:cNvSpPr>
            <p:nvPr/>
          </p:nvSpPr>
          <p:spPr bwMode="auto">
            <a:xfrm>
              <a:off x="6784975" y="4098926"/>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32" name="Rectangle 32"/>
            <p:cNvSpPr>
              <a:spLocks noChangeArrowheads="1"/>
            </p:cNvSpPr>
            <p:nvPr/>
          </p:nvSpPr>
          <p:spPr bwMode="auto">
            <a:xfrm>
              <a:off x="6837363" y="4098926"/>
              <a:ext cx="102592"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o</a:t>
              </a:r>
              <a:endParaRPr lang="en-US" altLang="en-US" sz="1836" kern="0"/>
            </a:p>
          </p:txBody>
        </p:sp>
        <p:sp>
          <p:nvSpPr>
            <p:cNvPr id="33" name="Rectangle 33"/>
            <p:cNvSpPr>
              <a:spLocks noChangeArrowheads="1"/>
            </p:cNvSpPr>
            <p:nvPr/>
          </p:nvSpPr>
          <p:spPr bwMode="auto">
            <a:xfrm>
              <a:off x="6935788" y="4098926"/>
              <a:ext cx="218008"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file</a:t>
              </a:r>
              <a:endParaRPr lang="en-US" altLang="en-US" sz="1836" kern="0"/>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95" name="Title 1"/>
          <p:cNvSpPr txBox="1">
            <a:spLocks/>
          </p:cNvSpPr>
          <p:nvPr/>
        </p:nvSpPr>
        <p:spPr>
          <a:xfrm>
            <a:off x="275481" y="295274"/>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spc="-102">
                <a:gradFill>
                  <a:gsLst>
                    <a:gs pos="1250">
                      <a:srgbClr val="505050"/>
                    </a:gs>
                    <a:gs pos="100000">
                      <a:srgbClr val="505050"/>
                    </a:gs>
                  </a:gsLst>
                  <a:lin ang="5400000" scaled="0"/>
                </a:gradFill>
                <a:latin typeface="Segoe UI Light"/>
              </a:rPr>
              <a:t>Applications</a:t>
            </a:r>
            <a:endParaRPr lang="en-US" sz="4799" spc="-102" dirty="0">
              <a:gradFill>
                <a:gsLst>
                  <a:gs pos="1250">
                    <a:srgbClr val="505050"/>
                  </a:gs>
                  <a:gs pos="100000">
                    <a:srgbClr val="505050"/>
                  </a:gs>
                </a:gsLst>
                <a:lin ang="5400000" scaled="0"/>
              </a:gradFill>
              <a:latin typeface="Segoe UI Light"/>
            </a:endParaRPr>
          </a:p>
        </p:txBody>
      </p:sp>
      <p:sp>
        <p:nvSpPr>
          <p:cNvPr id="96" name="Text Placeholder 2"/>
          <p:cNvSpPr txBox="1">
            <a:spLocks/>
          </p:cNvSpPr>
          <p:nvPr/>
        </p:nvSpPr>
        <p:spPr>
          <a:xfrm>
            <a:off x="275481" y="1212850"/>
            <a:ext cx="11885514" cy="753238"/>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3999" dirty="0">
                <a:gradFill>
                  <a:gsLst>
                    <a:gs pos="1250">
                      <a:srgbClr val="0078D7"/>
                    </a:gs>
                    <a:gs pos="99000">
                      <a:srgbClr val="0078D7"/>
                    </a:gs>
                  </a:gsLst>
                  <a:lin ang="5400000" scaled="0"/>
                </a:gradFill>
                <a:latin typeface="Segoe UI Light"/>
              </a:rPr>
              <a:t>Example: </a:t>
            </a:r>
            <a:r>
              <a:rPr lang="en-US" sz="3999" dirty="0" err="1">
                <a:gradFill>
                  <a:gsLst>
                    <a:gs pos="1250">
                      <a:srgbClr val="0078D7"/>
                    </a:gs>
                    <a:gs pos="99000">
                      <a:srgbClr val="0078D7"/>
                    </a:gs>
                  </a:gsLst>
                  <a:lin ang="5400000" scaled="0"/>
                </a:gradFill>
                <a:latin typeface="Segoe UI Light"/>
              </a:rPr>
              <a:t>Serverless</a:t>
            </a:r>
            <a:r>
              <a:rPr lang="en-US" sz="3999" dirty="0">
                <a:gradFill>
                  <a:gsLst>
                    <a:gs pos="1250">
                      <a:srgbClr val="0078D7"/>
                    </a:gs>
                    <a:gs pos="99000">
                      <a:srgbClr val="0078D7"/>
                    </a:gs>
                  </a:gsLst>
                  <a:lin ang="5400000" scaled="0"/>
                </a:gradFill>
                <a:latin typeface="Segoe UI Light"/>
              </a:rPr>
              <a:t> Web Applications architectures</a:t>
            </a:r>
          </a:p>
        </p:txBody>
      </p:sp>
    </p:spTree>
    <p:extLst>
      <p:ext uri="{BB962C8B-B14F-4D97-AF65-F5344CB8AC3E}">
        <p14:creationId xmlns:p14="http://schemas.microsoft.com/office/powerpoint/2010/main" val="332116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002093" y="2206838"/>
            <a:ext cx="8432288" cy="258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2" name="Group 1"/>
          <p:cNvGrpSpPr/>
          <p:nvPr/>
        </p:nvGrpSpPr>
        <p:grpSpPr>
          <a:xfrm>
            <a:off x="2005331" y="2198743"/>
            <a:ext cx="1996355" cy="2541050"/>
            <a:chOff x="1965325" y="2155826"/>
            <a:chExt cx="1957388" cy="2491452"/>
          </a:xfrm>
        </p:grpSpPr>
        <p:sp>
          <p:nvSpPr>
            <p:cNvPr id="5" name="Rectangle 5"/>
            <p:cNvSpPr>
              <a:spLocks noChangeArrowheads="1"/>
            </p:cNvSpPr>
            <p:nvPr/>
          </p:nvSpPr>
          <p:spPr bwMode="auto">
            <a:xfrm>
              <a:off x="1965325" y="4208463"/>
              <a:ext cx="126316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Photo taken and</a:t>
              </a:r>
              <a:endParaRPr lang="en-US" altLang="en-US" sz="1836" kern="0"/>
            </a:p>
          </p:txBody>
        </p:sp>
        <p:sp>
          <p:nvSpPr>
            <p:cNvPr id="6" name="Rectangle 6"/>
            <p:cNvSpPr>
              <a:spLocks noChangeArrowheads="1"/>
            </p:cNvSpPr>
            <p:nvPr/>
          </p:nvSpPr>
          <p:spPr bwMode="auto">
            <a:xfrm>
              <a:off x="1970088" y="4427538"/>
              <a:ext cx="16350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W</a:t>
              </a:r>
              <a:endParaRPr lang="en-US" altLang="en-US" sz="1836" kern="0"/>
            </a:p>
          </p:txBody>
        </p:sp>
        <p:sp>
          <p:nvSpPr>
            <p:cNvPr id="7" name="Rectangle 7"/>
            <p:cNvSpPr>
              <a:spLocks noChangeArrowheads="1"/>
            </p:cNvSpPr>
            <p:nvPr/>
          </p:nvSpPr>
          <p:spPr bwMode="auto">
            <a:xfrm>
              <a:off x="2127250" y="4427538"/>
              <a:ext cx="109645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ebHook called</a:t>
              </a:r>
              <a:endParaRPr lang="en-US" altLang="en-US" sz="1836" kern="0"/>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15" name="Group 114"/>
          <p:cNvGrpSpPr/>
          <p:nvPr/>
        </p:nvGrpSpPr>
        <p:grpSpPr>
          <a:xfrm>
            <a:off x="4119880" y="2682854"/>
            <a:ext cx="3066581" cy="1972746"/>
            <a:chOff x="4038600" y="2630488"/>
            <a:chExt cx="3006725" cy="193424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7" name="Rectangle 27"/>
            <p:cNvSpPr>
              <a:spLocks noChangeArrowheads="1"/>
            </p:cNvSpPr>
            <p:nvPr/>
          </p:nvSpPr>
          <p:spPr bwMode="auto">
            <a:xfrm>
              <a:off x="4732338" y="4344988"/>
              <a:ext cx="24846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Sto</a:t>
              </a:r>
              <a:endParaRPr lang="en-US" altLang="en-US" sz="1836" kern="0"/>
            </a:p>
          </p:txBody>
        </p:sp>
        <p:sp>
          <p:nvSpPr>
            <p:cNvPr id="28" name="Rectangle 28"/>
            <p:cNvSpPr>
              <a:spLocks noChangeArrowheads="1"/>
            </p:cNvSpPr>
            <p:nvPr/>
          </p:nvSpPr>
          <p:spPr bwMode="auto">
            <a:xfrm>
              <a:off x="4976813" y="4344988"/>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29" name="Rectangle 29"/>
            <p:cNvSpPr>
              <a:spLocks noChangeArrowheads="1"/>
            </p:cNvSpPr>
            <p:nvPr/>
          </p:nvSpPr>
          <p:spPr bwMode="auto">
            <a:xfrm>
              <a:off x="5033963" y="4344988"/>
              <a:ext cx="1365758"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es in blob storage</a:t>
              </a:r>
              <a:endParaRPr lang="en-US" altLang="en-US" sz="1836" kern="0"/>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16" name="Group 115"/>
          <p:cNvGrpSpPr/>
          <p:nvPr/>
        </p:nvGrpSpPr>
        <p:grpSpPr>
          <a:xfrm>
            <a:off x="7309512" y="2682854"/>
            <a:ext cx="3124870" cy="1972746"/>
            <a:chOff x="7165975" y="2630488"/>
            <a:chExt cx="3063876" cy="193424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 name="Rectangle 71"/>
            <p:cNvSpPr>
              <a:spLocks noChangeArrowheads="1"/>
            </p:cNvSpPr>
            <p:nvPr/>
          </p:nvSpPr>
          <p:spPr bwMode="auto">
            <a:xfrm>
              <a:off x="8074025" y="4344988"/>
              <a:ext cx="9938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P</a:t>
              </a:r>
              <a:endParaRPr lang="en-US" altLang="en-US" sz="1836" kern="0"/>
            </a:p>
          </p:txBody>
        </p:sp>
        <p:sp>
          <p:nvSpPr>
            <p:cNvPr id="72" name="Rectangle 72"/>
            <p:cNvSpPr>
              <a:spLocks noChangeArrowheads="1"/>
            </p:cNvSpPr>
            <p:nvPr/>
          </p:nvSpPr>
          <p:spPr bwMode="auto">
            <a:xfrm>
              <a:off x="8172450" y="4344988"/>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73" name="Rectangle 73"/>
            <p:cNvSpPr>
              <a:spLocks noChangeArrowheads="1"/>
            </p:cNvSpPr>
            <p:nvPr/>
          </p:nvSpPr>
          <p:spPr bwMode="auto">
            <a:xfrm>
              <a:off x="8228013" y="4344988"/>
              <a:ext cx="1665521"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oduces scaled images</a:t>
              </a:r>
              <a:endParaRPr lang="en-US" altLang="en-US" sz="1836" kern="0"/>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113" name="Title 2"/>
          <p:cNvSpPr txBox="1">
            <a:spLocks/>
          </p:cNvSpPr>
          <p:nvPr/>
        </p:nvSpPr>
        <p:spPr>
          <a:xfrm>
            <a:off x="275481" y="295274"/>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spc="-102">
                <a:gradFill>
                  <a:gsLst>
                    <a:gs pos="1250">
                      <a:srgbClr val="505050"/>
                    </a:gs>
                    <a:gs pos="100000">
                      <a:srgbClr val="505050"/>
                    </a:gs>
                  </a:gsLst>
                  <a:lin ang="5400000" scaled="0"/>
                </a:gradFill>
                <a:latin typeface="Segoe UI Light"/>
              </a:rPr>
              <a:t>Async background processing</a:t>
            </a:r>
            <a:endParaRPr lang="en-US" sz="4799" spc="-102" dirty="0">
              <a:gradFill>
                <a:gsLst>
                  <a:gs pos="1250">
                    <a:srgbClr val="505050"/>
                  </a:gs>
                  <a:gs pos="100000">
                    <a:srgbClr val="505050"/>
                  </a:gs>
                </a:gsLst>
                <a:lin ang="5400000" scaled="0"/>
              </a:gradFill>
              <a:latin typeface="Segoe UI Light"/>
            </a:endParaRPr>
          </a:p>
        </p:txBody>
      </p:sp>
      <p:sp>
        <p:nvSpPr>
          <p:cNvPr id="114" name="Text Placeholder 3"/>
          <p:cNvSpPr txBox="1">
            <a:spLocks/>
          </p:cNvSpPr>
          <p:nvPr/>
        </p:nvSpPr>
        <p:spPr>
          <a:xfrm>
            <a:off x="275481" y="1212850"/>
            <a:ext cx="11885514" cy="753238"/>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3999" dirty="0">
                <a:gradFill>
                  <a:gsLst>
                    <a:gs pos="1250">
                      <a:srgbClr val="0078D7"/>
                    </a:gs>
                    <a:gs pos="99000">
                      <a:srgbClr val="0078D7"/>
                    </a:gs>
                  </a:gsLst>
                  <a:lin ang="5400000" scaled="0"/>
                </a:gradFill>
                <a:latin typeface="Segoe UI Light"/>
              </a:rPr>
              <a:t>Example: </a:t>
            </a:r>
            <a:r>
              <a:rPr lang="en-US" sz="3999" dirty="0" err="1">
                <a:gradFill>
                  <a:gsLst>
                    <a:gs pos="1250">
                      <a:srgbClr val="0078D7"/>
                    </a:gs>
                    <a:gs pos="99000">
                      <a:srgbClr val="0078D7"/>
                    </a:gs>
                  </a:gsLst>
                  <a:lin ang="5400000" scaled="0"/>
                </a:gradFill>
                <a:latin typeface="Segoe UI Light"/>
              </a:rPr>
              <a:t>Serverless</a:t>
            </a:r>
            <a:r>
              <a:rPr lang="en-US" sz="3999" dirty="0">
                <a:gradFill>
                  <a:gsLst>
                    <a:gs pos="1250">
                      <a:srgbClr val="0078D7"/>
                    </a:gs>
                    <a:gs pos="99000">
                      <a:srgbClr val="0078D7"/>
                    </a:gs>
                  </a:gsLst>
                  <a:lin ang="5400000" scaled="0"/>
                </a:gradFill>
                <a:latin typeface="Segoe UI Light"/>
              </a:rPr>
              <a:t> Mobile back ends</a:t>
            </a:r>
          </a:p>
        </p:txBody>
      </p:sp>
    </p:spTree>
    <p:extLst>
      <p:ext uri="{BB962C8B-B14F-4D97-AF65-F5344CB8AC3E}">
        <p14:creationId xmlns:p14="http://schemas.microsoft.com/office/powerpoint/2010/main" val="335782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94848" y="2378463"/>
            <a:ext cx="8846779" cy="223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128" name="Group 127"/>
          <p:cNvGrpSpPr/>
          <p:nvPr/>
        </p:nvGrpSpPr>
        <p:grpSpPr>
          <a:xfrm>
            <a:off x="2364772" y="4128713"/>
            <a:ext cx="1793005" cy="442693"/>
            <a:chOff x="2317750" y="4048126"/>
            <a:chExt cx="1758008" cy="434052"/>
          </a:xfrm>
        </p:grpSpPr>
        <p:sp>
          <p:nvSpPr>
            <p:cNvPr id="5" name="Rectangle 5"/>
            <p:cNvSpPr>
              <a:spLocks noChangeArrowheads="1"/>
            </p:cNvSpPr>
            <p:nvPr/>
          </p:nvSpPr>
          <p:spPr bwMode="auto">
            <a:xfrm>
              <a:off x="2317750" y="4048126"/>
              <a:ext cx="570669"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Millions</a:t>
              </a:r>
              <a:endParaRPr lang="en-US" altLang="en-US" sz="1836" kern="0"/>
            </a:p>
          </p:txBody>
        </p:sp>
        <p:sp>
          <p:nvSpPr>
            <p:cNvPr id="6" name="Rectangle 6"/>
            <p:cNvSpPr>
              <a:spLocks noChangeArrowheads="1"/>
            </p:cNvSpPr>
            <p:nvPr/>
          </p:nvSpPr>
          <p:spPr bwMode="auto">
            <a:xfrm>
              <a:off x="2930525" y="4048126"/>
              <a:ext cx="102592"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o</a:t>
              </a:r>
              <a:endParaRPr lang="en-US" altLang="en-US" sz="1836" kern="0"/>
            </a:p>
          </p:txBody>
        </p:sp>
        <p:sp>
          <p:nvSpPr>
            <p:cNvPr id="7" name="Rectangle 7"/>
            <p:cNvSpPr>
              <a:spLocks noChangeArrowheads="1"/>
            </p:cNvSpPr>
            <p:nvPr/>
          </p:nvSpPr>
          <p:spPr bwMode="auto">
            <a:xfrm>
              <a:off x="3024188" y="4048126"/>
              <a:ext cx="1051570"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dirty="0">
                  <a:solidFill>
                    <a:srgbClr val="505050"/>
                  </a:solidFill>
                  <a:latin typeface="Segoe UI Light" panose="020B0502040204020203" pitchFamily="34" charset="0"/>
                </a:rPr>
                <a:t>f devices feed</a:t>
              </a:r>
              <a:endParaRPr lang="en-US" altLang="en-US" sz="1836" kern="0" dirty="0"/>
            </a:p>
          </p:txBody>
        </p:sp>
        <p:sp>
          <p:nvSpPr>
            <p:cNvPr id="8" name="Rectangle 8"/>
            <p:cNvSpPr>
              <a:spLocks noChangeArrowheads="1"/>
            </p:cNvSpPr>
            <p:nvPr/>
          </p:nvSpPr>
          <p:spPr bwMode="auto">
            <a:xfrm>
              <a:off x="2405063" y="4262438"/>
              <a:ext cx="487313"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into St</a:t>
              </a:r>
              <a:endParaRPr lang="en-US" altLang="en-US" sz="1836" kern="0"/>
            </a:p>
          </p:txBody>
        </p:sp>
        <p:sp>
          <p:nvSpPr>
            <p:cNvPr id="9" name="Rectangle 9"/>
            <p:cNvSpPr>
              <a:spLocks noChangeArrowheads="1"/>
            </p:cNvSpPr>
            <p:nvPr/>
          </p:nvSpPr>
          <p:spPr bwMode="auto">
            <a:xfrm>
              <a:off x="2881313" y="4262438"/>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r</a:t>
              </a:r>
              <a:endParaRPr lang="en-US" altLang="en-US" sz="1836" kern="0"/>
            </a:p>
          </p:txBody>
        </p:sp>
        <p:sp>
          <p:nvSpPr>
            <p:cNvPr id="10" name="Rectangle 10"/>
            <p:cNvSpPr>
              <a:spLocks noChangeArrowheads="1"/>
            </p:cNvSpPr>
            <p:nvPr/>
          </p:nvSpPr>
          <p:spPr bwMode="auto">
            <a:xfrm>
              <a:off x="2938463" y="4262438"/>
              <a:ext cx="1049967"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eam Analytics</a:t>
              </a:r>
              <a:endParaRPr lang="en-US" altLang="en-US" sz="1836" kern="0"/>
            </a:p>
          </p:txBody>
        </p:sp>
      </p:grpSp>
      <p:grpSp>
        <p:nvGrpSpPr>
          <p:cNvPr id="2" name="Group 1"/>
          <p:cNvGrpSpPr/>
          <p:nvPr/>
        </p:nvGrpSpPr>
        <p:grpSpPr>
          <a:xfrm>
            <a:off x="1791609" y="2621328"/>
            <a:ext cx="1347094" cy="1172232"/>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25" name="Group 124"/>
          <p:cNvGrpSpPr/>
          <p:nvPr/>
        </p:nvGrpSpPr>
        <p:grpSpPr>
          <a:xfrm>
            <a:off x="3247184" y="2836669"/>
            <a:ext cx="1484717" cy="738311"/>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27" name="Group 126"/>
          <p:cNvGrpSpPr/>
          <p:nvPr/>
        </p:nvGrpSpPr>
        <p:grpSpPr>
          <a:xfrm>
            <a:off x="8454219" y="2375225"/>
            <a:ext cx="2190646" cy="2196182"/>
            <a:chOff x="8288338" y="2328863"/>
            <a:chExt cx="2147887" cy="215331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6" name="Rectangle 26"/>
            <p:cNvSpPr>
              <a:spLocks noChangeArrowheads="1"/>
            </p:cNvSpPr>
            <p:nvPr/>
          </p:nvSpPr>
          <p:spPr bwMode="auto">
            <a:xfrm>
              <a:off x="9134475" y="4048126"/>
              <a:ext cx="24846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Sto</a:t>
              </a:r>
              <a:endParaRPr lang="en-US" altLang="en-US" sz="1836" kern="0"/>
            </a:p>
          </p:txBody>
        </p:sp>
        <p:sp>
          <p:nvSpPr>
            <p:cNvPr id="27" name="Rectangle 27"/>
            <p:cNvSpPr>
              <a:spLocks noChangeArrowheads="1"/>
            </p:cNvSpPr>
            <p:nvPr/>
          </p:nvSpPr>
          <p:spPr bwMode="auto">
            <a:xfrm>
              <a:off x="9377363" y="4048126"/>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28" name="Rectangle 28"/>
            <p:cNvSpPr>
              <a:spLocks noChangeArrowheads="1"/>
            </p:cNvSpPr>
            <p:nvPr/>
          </p:nvSpPr>
          <p:spPr bwMode="auto">
            <a:xfrm>
              <a:off x="9434513" y="4048126"/>
              <a:ext cx="663643"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e data in</a:t>
              </a:r>
              <a:endParaRPr lang="en-US" altLang="en-US" sz="1836" kern="0"/>
            </a:p>
          </p:txBody>
        </p:sp>
        <p:sp>
          <p:nvSpPr>
            <p:cNvPr id="29" name="Rectangle 29"/>
            <p:cNvSpPr>
              <a:spLocks noChangeArrowheads="1"/>
            </p:cNvSpPr>
            <p:nvPr/>
          </p:nvSpPr>
          <p:spPr bwMode="auto">
            <a:xfrm>
              <a:off x="9186863" y="4262438"/>
              <a:ext cx="864019"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SQL Online</a:t>
              </a:r>
              <a:endParaRPr lang="en-US" altLang="en-US" sz="1836" kern="0"/>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126" name="Group 125"/>
          <p:cNvGrpSpPr/>
          <p:nvPr/>
        </p:nvGrpSpPr>
        <p:grpSpPr>
          <a:xfrm>
            <a:off x="4900288" y="2375224"/>
            <a:ext cx="3463262" cy="1977604"/>
            <a:chOff x="4803775" y="2328863"/>
            <a:chExt cx="3395663" cy="193900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 name="Rectangle 30"/>
            <p:cNvSpPr>
              <a:spLocks noChangeArrowheads="1"/>
            </p:cNvSpPr>
            <p:nvPr/>
          </p:nvSpPr>
          <p:spPr bwMode="auto">
            <a:xfrm>
              <a:off x="5708650" y="4048126"/>
              <a:ext cx="9297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T</a:t>
              </a:r>
              <a:endParaRPr lang="en-US" altLang="en-US" sz="1836" kern="0"/>
            </a:p>
          </p:txBody>
        </p:sp>
        <p:sp>
          <p:nvSpPr>
            <p:cNvPr id="31" name="Rectangle 31"/>
            <p:cNvSpPr>
              <a:spLocks noChangeArrowheads="1"/>
            </p:cNvSpPr>
            <p:nvPr/>
          </p:nvSpPr>
          <p:spPr bwMode="auto">
            <a:xfrm>
              <a:off x="5780088" y="4048126"/>
              <a:ext cx="47288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ransfo</a:t>
              </a:r>
              <a:endParaRPr lang="en-US" altLang="en-US" sz="1836" kern="0"/>
            </a:p>
          </p:txBody>
        </p:sp>
        <p:sp>
          <p:nvSpPr>
            <p:cNvPr id="32" name="Rectangle 32"/>
            <p:cNvSpPr>
              <a:spLocks noChangeArrowheads="1"/>
            </p:cNvSpPr>
            <p:nvPr/>
          </p:nvSpPr>
          <p:spPr bwMode="auto">
            <a:xfrm>
              <a:off x="6246813" y="4048126"/>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33" name="Rectangle 33"/>
            <p:cNvSpPr>
              <a:spLocks noChangeArrowheads="1"/>
            </p:cNvSpPr>
            <p:nvPr/>
          </p:nvSpPr>
          <p:spPr bwMode="auto">
            <a:xfrm>
              <a:off x="6302375" y="4048126"/>
              <a:ext cx="924933"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m to structu</a:t>
              </a:r>
              <a:endParaRPr lang="en-US" altLang="en-US" sz="1836" kern="0"/>
            </a:p>
          </p:txBody>
        </p:sp>
        <p:sp>
          <p:nvSpPr>
            <p:cNvPr id="34" name="Rectangle 34"/>
            <p:cNvSpPr>
              <a:spLocks noChangeArrowheads="1"/>
            </p:cNvSpPr>
            <p:nvPr/>
          </p:nvSpPr>
          <p:spPr bwMode="auto">
            <a:xfrm>
              <a:off x="7215188" y="4048126"/>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35" name="Rectangle 35"/>
            <p:cNvSpPr>
              <a:spLocks noChangeArrowheads="1"/>
            </p:cNvSpPr>
            <p:nvPr/>
          </p:nvSpPr>
          <p:spPr bwMode="auto">
            <a:xfrm>
              <a:off x="7270750" y="4048126"/>
              <a:ext cx="581891"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ed data</a:t>
              </a:r>
              <a:endParaRPr lang="en-US" altLang="en-US" sz="1836" kern="0"/>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123" name="Title 1"/>
          <p:cNvSpPr txBox="1">
            <a:spLocks/>
          </p:cNvSpPr>
          <p:nvPr/>
        </p:nvSpPr>
        <p:spPr>
          <a:xfrm>
            <a:off x="275481" y="295274"/>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spc="-102">
                <a:gradFill>
                  <a:gsLst>
                    <a:gs pos="1250">
                      <a:srgbClr val="505050"/>
                    </a:gs>
                    <a:gs pos="100000">
                      <a:srgbClr val="505050"/>
                    </a:gs>
                  </a:gsLst>
                  <a:lin ang="5400000" scaled="0"/>
                </a:gradFill>
                <a:latin typeface="Segoe UI Light"/>
              </a:rPr>
              <a:t>Applications</a:t>
            </a:r>
            <a:endParaRPr lang="en-US" sz="4799" spc="-102" dirty="0">
              <a:gradFill>
                <a:gsLst>
                  <a:gs pos="1250">
                    <a:srgbClr val="505050"/>
                  </a:gs>
                  <a:gs pos="100000">
                    <a:srgbClr val="505050"/>
                  </a:gs>
                </a:gsLst>
                <a:lin ang="5400000" scaled="0"/>
              </a:gradFill>
              <a:latin typeface="Segoe UI Light"/>
            </a:endParaRPr>
          </a:p>
        </p:txBody>
      </p:sp>
      <p:sp>
        <p:nvSpPr>
          <p:cNvPr id="124" name="Text Placeholder 2"/>
          <p:cNvSpPr txBox="1">
            <a:spLocks/>
          </p:cNvSpPr>
          <p:nvPr/>
        </p:nvSpPr>
        <p:spPr>
          <a:xfrm>
            <a:off x="275481" y="1212850"/>
            <a:ext cx="11885514" cy="753238"/>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3999" dirty="0">
                <a:gradFill>
                  <a:gsLst>
                    <a:gs pos="1250">
                      <a:srgbClr val="0078D7"/>
                    </a:gs>
                    <a:gs pos="99000">
                      <a:srgbClr val="0078D7"/>
                    </a:gs>
                  </a:gsLst>
                  <a:lin ang="5400000" scaled="0"/>
                </a:gradFill>
                <a:latin typeface="Segoe UI Light"/>
              </a:rPr>
              <a:t>Example: Real-time stream processing </a:t>
            </a:r>
          </a:p>
        </p:txBody>
      </p:sp>
    </p:spTree>
    <p:extLst>
      <p:ext uri="{BB962C8B-B14F-4D97-AF65-F5344CB8AC3E}">
        <p14:creationId xmlns:p14="http://schemas.microsoft.com/office/powerpoint/2010/main" val="58695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1764" y="993"/>
            <a:ext cx="12432948" cy="707116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38" fontAlgn="base">
              <a:spcBef>
                <a:spcPct val="0"/>
              </a:spcBef>
              <a:spcAft>
                <a:spcPct val="0"/>
              </a:spcAft>
            </a:pPr>
            <a:endParaRPr lang="en-US" sz="2000" kern="0" dirty="0">
              <a:gradFill>
                <a:gsLst>
                  <a:gs pos="16814">
                    <a:srgbClr val="FFFFFF"/>
                  </a:gs>
                  <a:gs pos="46000">
                    <a:srgbClr val="FFFFFF"/>
                  </a:gs>
                </a:gsLst>
                <a:lin ang="5400000" scaled="0"/>
              </a:gradFill>
            </a:endParaRPr>
          </a:p>
        </p:txBody>
      </p:sp>
      <p:sp>
        <p:nvSpPr>
          <p:cNvPr id="78" name="Rectangle 77"/>
          <p:cNvSpPr/>
          <p:nvPr/>
        </p:nvSpPr>
        <p:spPr bwMode="auto">
          <a:xfrm>
            <a:off x="129002" y="93434"/>
            <a:ext cx="12112230" cy="4464043"/>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672" fontAlgn="base">
              <a:lnSpc>
                <a:spcPct val="90000"/>
              </a:lnSpc>
            </a:pPr>
            <a:r>
              <a:rPr lang="en-US" sz="1399" b="1" kern="0" dirty="0">
                <a:solidFill>
                  <a:srgbClr val="FFFF00"/>
                </a:solidFill>
                <a:ea typeface="Segoe UI" pitchFamily="34" charset="0"/>
                <a:cs typeface="Segoe UI" pitchFamily="34" charset="0"/>
              </a:rPr>
              <a:t>Platform Services</a:t>
            </a:r>
          </a:p>
        </p:txBody>
      </p:sp>
      <p:sp>
        <p:nvSpPr>
          <p:cNvPr id="75" name="Rectangle 74"/>
          <p:cNvSpPr/>
          <p:nvPr/>
        </p:nvSpPr>
        <p:spPr bwMode="auto">
          <a:xfrm>
            <a:off x="356789" y="533200"/>
            <a:ext cx="1547274" cy="397398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672" fontAlgn="base">
              <a:lnSpc>
                <a:spcPct val="90000"/>
              </a:lnSpc>
            </a:pPr>
            <a:r>
              <a:rPr lang="en-US" sz="1399" b="1" kern="0" dirty="0">
                <a:solidFill>
                  <a:prstClr val="white"/>
                </a:solidFill>
                <a:ea typeface="Segoe UI" pitchFamily="34" charset="0"/>
                <a:cs typeface="Segoe UI" pitchFamily="34" charset="0"/>
              </a:rPr>
              <a:t>Security &amp; Management</a:t>
            </a:r>
          </a:p>
        </p:txBody>
      </p:sp>
      <p:sp>
        <p:nvSpPr>
          <p:cNvPr id="87" name="Rectangle 86"/>
          <p:cNvSpPr/>
          <p:nvPr/>
        </p:nvSpPr>
        <p:spPr bwMode="auto">
          <a:xfrm>
            <a:off x="1764" y="4557479"/>
            <a:ext cx="12432948" cy="2452360"/>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91413" rIns="179234" bIns="143388" numCol="1" spcCol="0" rtlCol="0" fromWordArt="0" anchor="t" anchorCtr="0" forceAA="0" compatLnSpc="1">
            <a:prstTxWarp prst="textNoShape">
              <a:avLst/>
            </a:prstTxWarp>
            <a:noAutofit/>
          </a:bodyPr>
          <a:lstStyle/>
          <a:p>
            <a:pPr algn="ctr" defTabSz="913672" fontAlgn="base">
              <a:lnSpc>
                <a:spcPct val="90000"/>
              </a:lnSpc>
            </a:pPr>
            <a:r>
              <a:rPr lang="en-US" sz="1399" b="1" kern="0" dirty="0">
                <a:solidFill>
                  <a:srgbClr val="FFFF00"/>
                </a:solidFill>
                <a:ea typeface="Segoe UI" pitchFamily="34" charset="0"/>
                <a:cs typeface="Segoe UI" pitchFamily="34" charset="0"/>
              </a:rPr>
              <a:t>Infrastructure Services</a:t>
            </a:r>
          </a:p>
        </p:txBody>
      </p:sp>
      <p:sp>
        <p:nvSpPr>
          <p:cNvPr id="31" name="Rectangle 30"/>
          <p:cNvSpPr/>
          <p:nvPr/>
        </p:nvSpPr>
        <p:spPr bwMode="auto">
          <a:xfrm>
            <a:off x="129002" y="4930616"/>
            <a:ext cx="2628425" cy="78917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3" tIns="45706" rIns="91413" bIns="143388" numCol="1" spcCol="0" rtlCol="0" fromWordArt="0" anchor="t" anchorCtr="0" forceAA="0" compatLnSpc="1">
            <a:prstTxWarp prst="textNoShape">
              <a:avLst/>
            </a:prstTxWarp>
            <a:noAutofit/>
          </a:bodyPr>
          <a:lstStyle/>
          <a:p>
            <a:pPr algn="ctr" defTabSz="913672" fontAlgn="base">
              <a:lnSpc>
                <a:spcPct val="90000"/>
              </a:lnSpc>
            </a:pPr>
            <a:r>
              <a:rPr lang="en-US" sz="1199" b="1" kern="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32" name="Rectangle 31"/>
          <p:cNvSpPr/>
          <p:nvPr/>
        </p:nvSpPr>
        <p:spPr bwMode="auto">
          <a:xfrm>
            <a:off x="2938592" y="4930616"/>
            <a:ext cx="2891302" cy="78958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3" tIns="45706" rIns="91413" bIns="143388" numCol="1" spcCol="0" rtlCol="0" fromWordArt="0" anchor="t" anchorCtr="0" forceAA="0" compatLnSpc="1">
            <a:prstTxWarp prst="textNoShape">
              <a:avLst/>
            </a:prstTxWarp>
            <a:noAutofit/>
          </a:bodyPr>
          <a:lstStyle/>
          <a:p>
            <a:pPr algn="ctr" defTabSz="913672" fontAlgn="base">
              <a:lnSpc>
                <a:spcPct val="90000"/>
              </a:lnSpc>
            </a:pPr>
            <a:r>
              <a:rPr lang="en-US" sz="1199" b="1" kern="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56" name="Rectangle 55"/>
          <p:cNvSpPr/>
          <p:nvPr/>
        </p:nvSpPr>
        <p:spPr bwMode="auto">
          <a:xfrm>
            <a:off x="-141410" y="5848894"/>
            <a:ext cx="12638335" cy="1097104"/>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91413" rIns="179234" bIns="143388" numCol="1" spcCol="0" rtlCol="0" fromWordArt="0" anchor="t" anchorCtr="0" forceAA="0" compatLnSpc="1">
            <a:prstTxWarp prst="textNoShape">
              <a:avLst/>
            </a:prstTxWarp>
            <a:noAutofit/>
          </a:bodyPr>
          <a:lstStyle/>
          <a:p>
            <a:pPr algn="ctr" defTabSz="913672" fontAlgn="base">
              <a:lnSpc>
                <a:spcPct val="90000"/>
              </a:lnSpc>
            </a:pPr>
            <a:r>
              <a:rPr lang="en-US" sz="1399" b="1" kern="0" dirty="0">
                <a:gradFill>
                  <a:gsLst>
                    <a:gs pos="0">
                      <a:srgbClr val="FFFFFF"/>
                    </a:gs>
                    <a:gs pos="100000">
                      <a:srgbClr val="FFFFFF"/>
                    </a:gs>
                  </a:gsLst>
                  <a:lin ang="5400000" scaled="0"/>
                </a:gradFill>
                <a:ea typeface="Segoe UI" pitchFamily="34" charset="0"/>
                <a:cs typeface="Segoe UI" pitchFamily="34" charset="0"/>
              </a:rPr>
              <a:t>Datacenter Infrastructure (36 Regions, 6 coming up soon, 6 US Gov/DoD regions)</a:t>
            </a:r>
          </a:p>
        </p:txBody>
      </p:sp>
      <p:grpSp>
        <p:nvGrpSpPr>
          <p:cNvPr id="5" name="Group 4"/>
          <p:cNvGrpSpPr/>
          <p:nvPr/>
        </p:nvGrpSpPr>
        <p:grpSpPr>
          <a:xfrm>
            <a:off x="-249532" y="6292093"/>
            <a:ext cx="12851617" cy="780068"/>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269907" y="534741"/>
            <a:ext cx="3685342" cy="1431039"/>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672" fontAlgn="base">
                <a:lnSpc>
                  <a:spcPct val="90000"/>
                </a:lnSpc>
              </a:pPr>
              <a:r>
                <a:rPr lang="en-US" sz="1199" b="1" kern="0" dirty="0">
                  <a:gradFill>
                    <a:gsLst>
                      <a:gs pos="0">
                        <a:srgbClr val="FFFFFF"/>
                      </a:gs>
                      <a:gs pos="100000">
                        <a:srgbClr val="FFFFFF"/>
                      </a:gs>
                    </a:gsLst>
                    <a:lin ang="5400000" scaled="0"/>
                  </a:gradFill>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963" rIns="0" bIns="0" rtlCol="0" anchor="t">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963" rIns="0" bIns="0" rtlCol="0" anchor="t">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963" rIns="0" bIns="0" rtlCol="0" anchor="t">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963" rIns="0" bIns="0" rtlCol="0" anchor="t">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963" rIns="0" bIns="0" rtlCol="0" anchor="t">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963" rIns="0" bIns="0" rtlCol="0" anchor="t">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grpSp>
        <p:nvGrpSpPr>
          <p:cNvPr id="395" name="Group 394"/>
          <p:cNvGrpSpPr/>
          <p:nvPr/>
        </p:nvGrpSpPr>
        <p:grpSpPr>
          <a:xfrm>
            <a:off x="2016274" y="3603633"/>
            <a:ext cx="2405169" cy="840246"/>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3" tIns="143388" rIns="91413" bIns="143388" numCol="1" spcCol="0" rtlCol="0" fromWordArt="0" anchor="t" anchorCtr="0" forceAA="0" compatLnSpc="1">
              <a:prstTxWarp prst="textNoShape">
                <a:avLst/>
              </a:prstTxWarp>
              <a:noAutofit/>
            </a:bodyPr>
            <a:lstStyle/>
            <a:p>
              <a:pPr algn="ctr" defTabSz="913672" fontAlgn="base">
                <a:lnSpc>
                  <a:spcPct val="90000"/>
                </a:lnSpc>
              </a:pPr>
              <a:r>
                <a:rPr lang="en-US" sz="1199" b="1" kern="0" dirty="0">
                  <a:gradFill>
                    <a:gsLst>
                      <a:gs pos="0">
                        <a:srgbClr val="FFFFFF"/>
                      </a:gs>
                      <a:gs pos="100000">
                        <a:srgbClr val="FFFFFF"/>
                      </a:gs>
                    </a:gsLst>
                    <a:lin ang="5400000" scaled="0"/>
                  </a:gradFill>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80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32056" eaLnBrk="0" fontAlgn="base" hangingPunct="0">
                  <a:lnSpc>
                    <a:spcPts val="816"/>
                  </a:lnSpc>
                  <a:spcBef>
                    <a:spcPct val="0"/>
                  </a:spcBef>
                  <a:spcAft>
                    <a:spcPct val="0"/>
                  </a:spcAft>
                </a:pPr>
                <a:r>
                  <a:rPr lang="en-US" sz="80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grpSp>
      <p:grpSp>
        <p:nvGrpSpPr>
          <p:cNvPr id="387" name="Group 386"/>
          <p:cNvGrpSpPr/>
          <p:nvPr/>
        </p:nvGrpSpPr>
        <p:grpSpPr>
          <a:xfrm>
            <a:off x="4632663" y="2108622"/>
            <a:ext cx="2794957" cy="2335256"/>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672" fontAlgn="base">
                <a:lnSpc>
                  <a:spcPct val="90000"/>
                </a:lnSpc>
              </a:pPr>
              <a:r>
                <a:rPr lang="en-US" sz="1199" b="1" kern="0" dirty="0">
                  <a:gradFill>
                    <a:gsLst>
                      <a:gs pos="0">
                        <a:srgbClr val="FFFFFF"/>
                      </a:gs>
                      <a:gs pos="100000">
                        <a:srgbClr val="FFFFFF"/>
                      </a:gs>
                    </a:gsLst>
                    <a:lin ang="5400000" scaled="0"/>
                  </a:gradFill>
                  <a:ea typeface="Segoe UI" pitchFamily="34" charset="0"/>
                  <a:cs typeface="Segoe UI" pitchFamily="34" charset="0"/>
                </a:rPr>
                <a:t>Analytics &amp; </a:t>
              </a:r>
              <a:r>
                <a:rPr lang="en-US" sz="1199" b="1" kern="0" dirty="0" err="1">
                  <a:gradFill>
                    <a:gsLst>
                      <a:gs pos="0">
                        <a:srgbClr val="FFFFFF"/>
                      </a:gs>
                      <a:gs pos="100000">
                        <a:srgbClr val="FFFFFF"/>
                      </a:gs>
                    </a:gsLst>
                    <a:lin ang="5400000" scaled="0"/>
                  </a:gradFill>
                  <a:ea typeface="Segoe UI" pitchFamily="34" charset="0"/>
                  <a:cs typeface="Segoe UI" pitchFamily="34" charset="0"/>
                </a:rPr>
                <a:t>IoT</a:t>
              </a:r>
              <a:endParaRPr lang="en-US" sz="1199" b="1"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34" name="Group 333"/>
          <p:cNvGrpSpPr/>
          <p:nvPr/>
        </p:nvGrpSpPr>
        <p:grpSpPr>
          <a:xfrm>
            <a:off x="561035" y="1638174"/>
            <a:ext cx="1012296" cy="321338"/>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61034" y="2172200"/>
            <a:ext cx="974296" cy="310933"/>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61036" y="2703891"/>
            <a:ext cx="1008212" cy="337045"/>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61036" y="1185924"/>
            <a:ext cx="999849" cy="347954"/>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61036" y="3195282"/>
            <a:ext cx="1006378" cy="360337"/>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80" name="Group 379"/>
          <p:cNvGrpSpPr/>
          <p:nvPr/>
        </p:nvGrpSpPr>
        <p:grpSpPr>
          <a:xfrm>
            <a:off x="1999101" y="2113252"/>
            <a:ext cx="2426469" cy="1350638"/>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672" fontAlgn="base">
                <a:lnSpc>
                  <a:spcPct val="90000"/>
                </a:lnSpc>
              </a:pPr>
              <a:r>
                <a:rPr lang="en-US" sz="1199" b="1" kern="0" dirty="0">
                  <a:gradFill>
                    <a:gsLst>
                      <a:gs pos="0">
                        <a:srgbClr val="FFFFFF"/>
                      </a:gs>
                      <a:gs pos="100000">
                        <a:srgbClr val="FFFFFF"/>
                      </a:gs>
                    </a:gsLst>
                    <a:lin ang="5400000" scaled="0"/>
                  </a:gradFill>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grpSp>
        <p:nvGrpSpPr>
          <p:cNvPr id="336" name="Group 335"/>
          <p:cNvGrpSpPr/>
          <p:nvPr/>
        </p:nvGrpSpPr>
        <p:grpSpPr>
          <a:xfrm>
            <a:off x="561035" y="3649105"/>
            <a:ext cx="1024359" cy="317183"/>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438154" y="542043"/>
            <a:ext cx="1569493" cy="3956293"/>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672" fontAlgn="base">
              <a:lnSpc>
                <a:spcPct val="90000"/>
              </a:lnSpc>
            </a:pPr>
            <a:r>
              <a:rPr lang="en-US" sz="1199" b="1" kern="0" dirty="0">
                <a:solidFill>
                  <a:prstClr val="white"/>
                </a:solidFill>
                <a:ea typeface="Segoe UI" pitchFamily="34" charset="0"/>
                <a:cs typeface="Segoe UI" pitchFamily="34" charset="0"/>
              </a:rPr>
              <a:t>Hybrid</a:t>
            </a:r>
          </a:p>
          <a:p>
            <a:pPr algn="ctr" defTabSz="913672" fontAlgn="base">
              <a:lnSpc>
                <a:spcPct val="90000"/>
              </a:lnSpc>
            </a:pPr>
            <a:r>
              <a:rPr lang="en-US" sz="1199" b="1" kern="0" dirty="0">
                <a:solidFill>
                  <a:prstClr val="white"/>
                </a:solidFill>
                <a:ea typeface="Segoe UI" pitchFamily="34" charset="0"/>
                <a:cs typeface="Segoe UI" pitchFamily="34" charset="0"/>
              </a:rPr>
              <a:t>Operations</a:t>
            </a:r>
            <a:endParaRPr lang="en-US" sz="1299" b="1" kern="0" dirty="0">
              <a:solidFill>
                <a:prstClr val="white"/>
              </a:solidFill>
              <a:ea typeface="Segoe UI" pitchFamily="34" charset="0"/>
              <a:cs typeface="Segoe UI" pitchFamily="34" charset="0"/>
            </a:endParaRPr>
          </a:p>
        </p:txBody>
      </p:sp>
      <p:grpSp>
        <p:nvGrpSpPr>
          <p:cNvPr id="338" name="Group 337"/>
          <p:cNvGrpSpPr/>
          <p:nvPr/>
        </p:nvGrpSpPr>
        <p:grpSpPr>
          <a:xfrm>
            <a:off x="10696169" y="2262590"/>
            <a:ext cx="1010965" cy="332135"/>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678967" y="4125466"/>
            <a:ext cx="1005459" cy="330935"/>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056" eaLnBrk="0" fontAlgn="base" hangingPunct="0">
                <a:lnSpc>
                  <a:spcPts val="816"/>
                </a:lnSpc>
                <a:spcBef>
                  <a:spcPct val="0"/>
                </a:spcBef>
                <a:spcAft>
                  <a:spcPct val="0"/>
                </a:spcAft>
              </a:pP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673494" y="3685099"/>
            <a:ext cx="1002994" cy="345465"/>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687734" y="3254746"/>
            <a:ext cx="996694" cy="321073"/>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6023369" y="4930616"/>
            <a:ext cx="6289963" cy="78958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3" tIns="45706" rIns="91413" bIns="143388" numCol="1" spcCol="0" rtlCol="0" fromWordArt="0" anchor="t" anchorCtr="0" forceAA="0" compatLnSpc="1">
            <a:prstTxWarp prst="textNoShape">
              <a:avLst/>
            </a:prstTxWarp>
            <a:noAutofit/>
          </a:bodyPr>
          <a:lstStyle/>
          <a:p>
            <a:pPr algn="ctr" defTabSz="913672" fontAlgn="base">
              <a:lnSpc>
                <a:spcPct val="90000"/>
              </a:lnSpc>
            </a:pPr>
            <a:r>
              <a:rPr lang="en-US" sz="1199" b="1" kern="0" dirty="0">
                <a:gradFill>
                  <a:gsLst>
                    <a:gs pos="0">
                      <a:srgbClr val="FFFFFF"/>
                    </a:gs>
                    <a:gs pos="100000">
                      <a:srgbClr val="FFFFFF"/>
                    </a:gs>
                  </a:gsLst>
                  <a:lin ang="5400000" scaled="0"/>
                </a:gradFill>
                <a:ea typeface="Segoe UI" pitchFamily="34" charset="0"/>
                <a:cs typeface="Segoe UI" pitchFamily="34" charset="0"/>
              </a:rPr>
              <a:t>Networking</a:t>
            </a:r>
          </a:p>
        </p:txBody>
      </p:sp>
      <p:grpSp>
        <p:nvGrpSpPr>
          <p:cNvPr id="394" name="Group 393"/>
          <p:cNvGrpSpPr/>
          <p:nvPr/>
        </p:nvGrpSpPr>
        <p:grpSpPr>
          <a:xfrm>
            <a:off x="7595406" y="2111173"/>
            <a:ext cx="2738269" cy="2332706"/>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672" fontAlgn="base">
                <a:lnSpc>
                  <a:spcPct val="90000"/>
                </a:lnSpc>
              </a:pPr>
              <a:r>
                <a:rPr lang="en-US" sz="1199" b="1" kern="0" dirty="0">
                  <a:gradFill>
                    <a:gsLst>
                      <a:gs pos="0">
                        <a:srgbClr val="FFFFFF"/>
                      </a:gs>
                      <a:gs pos="100000">
                        <a:srgbClr val="FFFFFF"/>
                      </a:gs>
                    </a:gsLst>
                    <a:lin ang="5400000" scaled="0"/>
                  </a:gradFill>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2056" eaLnBrk="0" fontAlgn="base" hangingPunct="0">
                  <a:lnSpc>
                    <a:spcPts val="816"/>
                  </a:lnSpc>
                  <a:spcBef>
                    <a:spcPct val="0"/>
                  </a:spcBef>
                  <a:spcAft>
                    <a:spcPct val="0"/>
                  </a:spcAft>
                </a:pP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1184695" y="2720913"/>
            <a:ext cx="69037" cy="3871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411"/>
            <a:endParaRPr lang="en-US" kern="0">
              <a:solidFill>
                <a:prstClr val="white"/>
              </a:solidFill>
            </a:endParaRPr>
          </a:p>
        </p:txBody>
      </p:sp>
      <p:grpSp>
        <p:nvGrpSpPr>
          <p:cNvPr id="337" name="Group 336"/>
          <p:cNvGrpSpPr/>
          <p:nvPr/>
        </p:nvGrpSpPr>
        <p:grpSpPr>
          <a:xfrm>
            <a:off x="10716085" y="1196871"/>
            <a:ext cx="1010992" cy="334224"/>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211" fontAlgn="base">
                  <a:lnSpc>
                    <a:spcPct val="90000"/>
                  </a:lnSpc>
                  <a:spcBef>
                    <a:spcPct val="0"/>
                  </a:spcBef>
                  <a:spcAft>
                    <a:spcPct val="0"/>
                  </a:spcAft>
                </a:pPr>
                <a:endParaRPr lang="en-US" sz="2000" b="1" kern="0" dirty="0">
                  <a:solidFill>
                    <a:prstClr val="white"/>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6071912" y="5230823"/>
            <a:ext cx="843322" cy="346082"/>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672"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227" name="Picture 226"/>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640293" y="5217380"/>
            <a:ext cx="812568" cy="359438"/>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672"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Express</a:t>
              </a:r>
            </a:p>
            <a:p>
              <a:pPr defTabSz="913672"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228" name="Picture 227"/>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3004266" y="5230823"/>
            <a:ext cx="915171" cy="363325"/>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672"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95675" y="5230822"/>
            <a:ext cx="834985" cy="363325"/>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672"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925958" y="5230821"/>
            <a:ext cx="835988" cy="363325"/>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672"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48897" y="5236841"/>
            <a:ext cx="807969" cy="355965"/>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672"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Virtual Machines</a:t>
              </a:r>
            </a:p>
          </p:txBody>
        </p:sp>
        <p:pic>
          <p:nvPicPr>
            <p:cNvPr id="235" name="Picture 23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746515" y="1671427"/>
            <a:ext cx="971887" cy="344047"/>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a:stretch>
              <a:fillRect/>
            </a:stretch>
          </p:blipFill>
          <p:spPr>
            <a:xfrm>
              <a:off x="11248838" y="2615973"/>
              <a:ext cx="245456" cy="317924"/>
            </a:xfrm>
            <a:prstGeom prst="rect">
              <a:avLst/>
            </a:prstGeom>
          </p:spPr>
        </p:pic>
      </p:grpSp>
      <p:grpSp>
        <p:nvGrpSpPr>
          <p:cNvPr id="238" name="Group 237"/>
          <p:cNvGrpSpPr/>
          <p:nvPr/>
        </p:nvGrpSpPr>
        <p:grpSpPr>
          <a:xfrm>
            <a:off x="9494264" y="5230490"/>
            <a:ext cx="921381" cy="346328"/>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672"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89" name="Picture 8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371080" y="5230490"/>
            <a:ext cx="870151" cy="346328"/>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672"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211" fontAlgn="base">
                <a:lnSpc>
                  <a:spcPct val="90000"/>
                </a:lnSpc>
                <a:spcBef>
                  <a:spcPct val="0"/>
                </a:spcBef>
                <a:spcAft>
                  <a:spcPct val="0"/>
                </a:spcAft>
              </a:pPr>
              <a:endParaRPr lang="en-US" sz="2000" b="1" kern="0" dirty="0">
                <a:solidFill>
                  <a:prstClr val="white"/>
                </a:solidFill>
                <a:latin typeface="Segoe UI Light"/>
                <a:ea typeface="Segoe UI" pitchFamily="34" charset="0"/>
                <a:cs typeface="Segoe UI" pitchFamily="34" charset="0"/>
              </a:endParaRPr>
            </a:p>
          </p:txBody>
        </p:sp>
      </p:grpSp>
      <p:grpSp>
        <p:nvGrpSpPr>
          <p:cNvPr id="339" name="Group 338"/>
          <p:cNvGrpSpPr/>
          <p:nvPr/>
        </p:nvGrpSpPr>
        <p:grpSpPr>
          <a:xfrm>
            <a:off x="10685563" y="2764931"/>
            <a:ext cx="1000633" cy="313881"/>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2001395" y="533199"/>
            <a:ext cx="2107561" cy="1432580"/>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672" fontAlgn="base">
                <a:lnSpc>
                  <a:spcPct val="90000"/>
                </a:lnSpc>
              </a:pPr>
              <a:r>
                <a:rPr lang="en-US" sz="1199" b="1" kern="0" dirty="0">
                  <a:gradFill>
                    <a:gsLst>
                      <a:gs pos="0">
                        <a:srgbClr val="FFFFFF"/>
                      </a:gs>
                      <a:gs pos="100000">
                        <a:srgbClr val="FFFFFF"/>
                      </a:gs>
                    </a:gsLst>
                    <a:lin ang="5400000" scaled="0"/>
                  </a:gradFill>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963" rIns="0" bIns="0" rtlCol="0" anchor="t">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963" rIns="0" bIns="0" rtlCol="0" anchor="t">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963" rIns="0" bIns="0" rtlCol="0" anchor="t">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963" rIns="0" bIns="0" rtlCol="0" anchor="t">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211" fontAlgn="base">
                <a:lnSpc>
                  <a:spcPct val="90000"/>
                </a:lnSpc>
                <a:spcBef>
                  <a:spcPct val="0"/>
                </a:spcBef>
                <a:spcAft>
                  <a:spcPct val="0"/>
                </a:spcAft>
              </a:pPr>
              <a:endParaRPr lang="en-US" sz="2000" b="1" kern="0" dirty="0">
                <a:solidFill>
                  <a:prstClr val="white"/>
                </a:solidFill>
                <a:latin typeface="Segoe UI Light"/>
                <a:ea typeface="Segoe UI" pitchFamily="34" charset="0"/>
                <a:cs typeface="Segoe UI" pitchFamily="34" charset="0"/>
              </a:endParaRPr>
            </a:p>
          </p:txBody>
        </p:sp>
      </p:grpSp>
      <p:grpSp>
        <p:nvGrpSpPr>
          <p:cNvPr id="375" name="Group 374"/>
          <p:cNvGrpSpPr/>
          <p:nvPr/>
        </p:nvGrpSpPr>
        <p:grpSpPr>
          <a:xfrm>
            <a:off x="8120274" y="533199"/>
            <a:ext cx="2246559" cy="1432580"/>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672" fontAlgn="base">
                <a:lnSpc>
                  <a:spcPct val="90000"/>
                </a:lnSpc>
              </a:pPr>
              <a:r>
                <a:rPr lang="en-US" sz="1199" b="1" kern="0" dirty="0">
                  <a:gradFill>
                    <a:gsLst>
                      <a:gs pos="0">
                        <a:srgbClr val="FFFFFF"/>
                      </a:gs>
                      <a:gs pos="100000">
                        <a:srgbClr val="FFFFFF"/>
                      </a:gs>
                    </a:gsLst>
                    <a:lin ang="5400000" scaled="0"/>
                  </a:gradFill>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963" rIns="0" bIns="0" rtlCol="0" anchor="t">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963" rIns="0" bIns="0" rtlCol="0" anchor="t">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963" rIns="0" bIns="0" rtlCol="0" anchor="t">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963" rIns="0" bIns="0" rtlCol="0" anchor="t">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211" fontAlgn="base">
                  <a:lnSpc>
                    <a:spcPct val="90000"/>
                  </a:lnSpc>
                  <a:spcBef>
                    <a:spcPct val="0"/>
                  </a:spcBef>
                  <a:spcAft>
                    <a:spcPct val="0"/>
                  </a:spcAft>
                </a:pPr>
                <a:endParaRPr lang="en-US" sz="2000" b="1" kern="0" dirty="0">
                  <a:solidFill>
                    <a:prstClr val="white"/>
                  </a:solidFill>
                  <a:latin typeface="Segoe UI Light"/>
                  <a:ea typeface="Segoe UI" pitchFamily="34" charset="0"/>
                  <a:cs typeface="Segoe UI" pitchFamily="34" charset="0"/>
                </a:endParaRPr>
              </a:p>
            </p:txBody>
          </p:sp>
        </p:grpSp>
      </p:grpSp>
      <p:grpSp>
        <p:nvGrpSpPr>
          <p:cNvPr id="15" name="Group 14"/>
          <p:cNvGrpSpPr/>
          <p:nvPr/>
        </p:nvGrpSpPr>
        <p:grpSpPr>
          <a:xfrm>
            <a:off x="1527074" y="5236841"/>
            <a:ext cx="861502" cy="355965"/>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672"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211" fontAlgn="base">
                    <a:lnSpc>
                      <a:spcPct val="90000"/>
                    </a:lnSpc>
                    <a:spcBef>
                      <a:spcPct val="0"/>
                    </a:spcBef>
                    <a:spcAft>
                      <a:spcPct val="0"/>
                    </a:spcAft>
                  </a:pPr>
                  <a:endParaRPr lang="en-US" sz="2000" b="1" kern="0" dirty="0">
                    <a:solidFill>
                      <a:prstClr val="white"/>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211" fontAlgn="base">
                    <a:lnSpc>
                      <a:spcPct val="90000"/>
                    </a:lnSpc>
                    <a:spcBef>
                      <a:spcPct val="0"/>
                    </a:spcBef>
                    <a:spcAft>
                      <a:spcPct val="0"/>
                    </a:spcAft>
                  </a:pPr>
                  <a:endParaRPr lang="en-US" sz="2000" b="1" kern="0" dirty="0">
                    <a:solidFill>
                      <a:prstClr val="white"/>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211" fontAlgn="base">
                    <a:lnSpc>
                      <a:spcPct val="90000"/>
                    </a:lnSpc>
                    <a:spcBef>
                      <a:spcPct val="0"/>
                    </a:spcBef>
                    <a:spcAft>
                      <a:spcPct val="0"/>
                    </a:spcAft>
                  </a:pPr>
                  <a:endParaRPr lang="en-US" sz="2000" b="1" kern="0" dirty="0">
                    <a:solidFill>
                      <a:prstClr val="white"/>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211" fontAlgn="base">
                  <a:lnSpc>
                    <a:spcPct val="90000"/>
                  </a:lnSpc>
                  <a:spcBef>
                    <a:spcPct val="0"/>
                  </a:spcBef>
                  <a:spcAft>
                    <a:spcPct val="0"/>
                  </a:spcAft>
                </a:pPr>
                <a:endParaRPr lang="en-US" sz="2000" b="1" kern="0" dirty="0">
                  <a:solidFill>
                    <a:prstClr val="white"/>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211" fontAlgn="base">
                    <a:lnSpc>
                      <a:spcPct val="90000"/>
                    </a:lnSpc>
                    <a:spcBef>
                      <a:spcPct val="0"/>
                    </a:spcBef>
                    <a:spcAft>
                      <a:spcPct val="0"/>
                    </a:spcAft>
                  </a:pPr>
                  <a:endParaRPr lang="en-US" sz="2000" b="1" kern="0" dirty="0">
                    <a:solidFill>
                      <a:prstClr val="white"/>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211" fontAlgn="base">
                    <a:lnSpc>
                      <a:spcPct val="90000"/>
                    </a:lnSpc>
                    <a:spcBef>
                      <a:spcPct val="0"/>
                    </a:spcBef>
                    <a:spcAft>
                      <a:spcPct val="0"/>
                    </a:spcAft>
                  </a:pPr>
                  <a:endParaRPr lang="en-US" sz="2000" b="1" kern="0" dirty="0">
                    <a:solidFill>
                      <a:prstClr val="white"/>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211" fontAlgn="base">
                    <a:lnSpc>
                      <a:spcPct val="90000"/>
                    </a:lnSpc>
                    <a:spcBef>
                      <a:spcPct val="0"/>
                    </a:spcBef>
                    <a:spcAft>
                      <a:spcPct val="0"/>
                    </a:spcAft>
                  </a:pPr>
                  <a:endParaRPr lang="en-US" sz="2000" b="1" kern="0" dirty="0">
                    <a:solidFill>
                      <a:prstClr val="white"/>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211" fontAlgn="base">
                    <a:lnSpc>
                      <a:spcPct val="90000"/>
                    </a:lnSpc>
                    <a:spcBef>
                      <a:spcPct val="0"/>
                    </a:spcBef>
                    <a:spcAft>
                      <a:spcPct val="0"/>
                    </a:spcAft>
                  </a:pPr>
                  <a:endParaRPr lang="en-US" sz="2000" b="1" kern="0" dirty="0">
                    <a:solidFill>
                      <a:prstClr val="white"/>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211" fontAlgn="base">
                    <a:lnSpc>
                      <a:spcPct val="90000"/>
                    </a:lnSpc>
                    <a:spcBef>
                      <a:spcPct val="0"/>
                    </a:spcBef>
                    <a:spcAft>
                      <a:spcPct val="0"/>
                    </a:spcAft>
                  </a:pPr>
                  <a:endParaRPr lang="en-US" sz="2000" b="1" kern="0" dirty="0">
                    <a:solidFill>
                      <a:prstClr val="white"/>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211" fontAlgn="base">
                    <a:lnSpc>
                      <a:spcPct val="90000"/>
                    </a:lnSpc>
                    <a:spcBef>
                      <a:spcPct val="0"/>
                    </a:spcBef>
                    <a:spcAft>
                      <a:spcPct val="0"/>
                    </a:spcAft>
                  </a:pPr>
                  <a:endParaRPr lang="en-US" sz="2000" b="1" kern="0" dirty="0">
                    <a:solidFill>
                      <a:prstClr val="white"/>
                    </a:solidFill>
                    <a:latin typeface="Segoe UI Light"/>
                    <a:ea typeface="Segoe UI" pitchFamily="34" charset="0"/>
                    <a:cs typeface="Segoe UI" pitchFamily="34" charset="0"/>
                  </a:endParaRPr>
                </a:p>
              </p:txBody>
            </p:sp>
          </p:grpSp>
        </p:grpSp>
      </p:grpSp>
      <p:grpSp>
        <p:nvGrpSpPr>
          <p:cNvPr id="417" name="Group 416"/>
          <p:cNvGrpSpPr/>
          <p:nvPr/>
        </p:nvGrpSpPr>
        <p:grpSpPr>
          <a:xfrm>
            <a:off x="561035" y="4127639"/>
            <a:ext cx="1008102" cy="309156"/>
            <a:chOff x="559429" y="4065187"/>
            <a:chExt cx="1008388" cy="309244"/>
          </a:xfrm>
        </p:grpSpPr>
        <p:pic>
          <p:nvPicPr>
            <p:cNvPr id="413" name="Picture 412"/>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963" rIns="0" bIns="0" rtlCol="0">
              <a:noAutofit/>
            </a:bodyPr>
            <a:lstStyle/>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2056"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810660" y="5230490"/>
            <a:ext cx="788231" cy="346328"/>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672"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 name="Picture 3"/>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457045" y="5230490"/>
            <a:ext cx="870151" cy="346328"/>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672"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 name="Picture 9"/>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948863" y="5230823"/>
            <a:ext cx="829385" cy="346082"/>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defTabSz="913672" fontAlgn="base">
                <a:lnSpc>
                  <a:spcPct val="90000"/>
                </a:lnSpc>
              </a:pPr>
              <a:r>
                <a:rPr lang="en-US" sz="800"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12" name="Picture 11"/>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Tree>
    <p:extLst>
      <p:ext uri="{BB962C8B-B14F-4D97-AF65-F5344CB8AC3E}">
        <p14:creationId xmlns:p14="http://schemas.microsoft.com/office/powerpoint/2010/main" val="4207166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25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down)">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300"/>
                                        <p:tgtEl>
                                          <p:spTgt spid="13"/>
                                        </p:tgtEl>
                                      </p:cBhvr>
                                    </p:animEffect>
                                  </p:childTnLst>
                                </p:cTn>
                              </p:par>
                            </p:childTnLst>
                          </p:cTn>
                        </p:par>
                        <p:par>
                          <p:cTn id="32" fill="hold">
                            <p:stCondLst>
                              <p:cond delay="23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300"/>
                                        <p:tgtEl>
                                          <p:spTgt spid="15"/>
                                        </p:tgtEl>
                                      </p:cBhvr>
                                    </p:animEffect>
                                  </p:childTnLst>
                                </p:cTn>
                              </p:par>
                            </p:childTnLst>
                          </p:cTn>
                        </p:par>
                        <p:par>
                          <p:cTn id="36" fill="hold">
                            <p:stCondLst>
                              <p:cond delay="26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300"/>
                                        <p:tgtEl>
                                          <p:spTgt spid="16"/>
                                        </p:tgtEl>
                                      </p:cBhvr>
                                    </p:animEffect>
                                  </p:childTnLst>
                                </p:cTn>
                              </p:par>
                            </p:childTnLst>
                          </p:cTn>
                        </p:par>
                        <p:par>
                          <p:cTn id="40" fill="hold">
                            <p:stCondLst>
                              <p:cond delay="29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300"/>
                                        <p:tgtEl>
                                          <p:spTgt spid="18"/>
                                        </p:tgtEl>
                                      </p:cBhvr>
                                    </p:animEffect>
                                  </p:childTnLst>
                                </p:cTn>
                              </p:par>
                            </p:childTnLst>
                          </p:cTn>
                        </p:par>
                        <p:par>
                          <p:cTn id="44" fill="hold">
                            <p:stCondLst>
                              <p:cond delay="32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300"/>
                                        <p:tgtEl>
                                          <p:spTgt spid="19"/>
                                        </p:tgtEl>
                                      </p:cBhvr>
                                    </p:animEffect>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300"/>
                                        <p:tgtEl>
                                          <p:spTgt spid="20"/>
                                        </p:tgtEl>
                                      </p:cBhvr>
                                    </p:animEffect>
                                  </p:childTnLst>
                                </p:cTn>
                              </p:par>
                            </p:childTnLst>
                          </p:cTn>
                        </p:par>
                        <p:par>
                          <p:cTn id="52" fill="hold">
                            <p:stCondLst>
                              <p:cond delay="380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300"/>
                                        <p:tgtEl>
                                          <p:spTgt spid="21"/>
                                        </p:tgtEl>
                                      </p:cBhvr>
                                    </p:animEffect>
                                  </p:childTnLst>
                                </p:cTn>
                              </p:par>
                            </p:childTnLst>
                          </p:cTn>
                        </p:par>
                        <p:par>
                          <p:cTn id="56" fill="hold">
                            <p:stCondLst>
                              <p:cond delay="4100"/>
                            </p:stCondLst>
                            <p:childTnLst>
                              <p:par>
                                <p:cTn id="57" presetID="10"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300"/>
                                        <p:tgtEl>
                                          <p:spTgt spid="23"/>
                                        </p:tgtEl>
                                      </p:cBhvr>
                                    </p:animEffect>
                                  </p:childTnLst>
                                </p:cTn>
                              </p:par>
                            </p:childTnLst>
                          </p:cTn>
                        </p:par>
                        <p:par>
                          <p:cTn id="60" fill="hold">
                            <p:stCondLst>
                              <p:cond delay="4400"/>
                            </p:stCondLst>
                            <p:childTnLst>
                              <p:par>
                                <p:cTn id="61" presetID="10" presetClass="entr" presetSubtype="0" fill="hold" nodeType="afterEffect">
                                  <p:stCondLst>
                                    <p:cond delay="0"/>
                                  </p:stCondLst>
                                  <p:childTnLst>
                                    <p:set>
                                      <p:cBhvr>
                                        <p:cTn id="62" dur="1" fill="hold">
                                          <p:stCondLst>
                                            <p:cond delay="0"/>
                                          </p:stCondLst>
                                        </p:cTn>
                                        <p:tgtEl>
                                          <p:spTgt spid="237"/>
                                        </p:tgtEl>
                                        <p:attrNameLst>
                                          <p:attrName>style.visibility</p:attrName>
                                        </p:attrNameLst>
                                      </p:cBhvr>
                                      <p:to>
                                        <p:strVal val="visible"/>
                                      </p:to>
                                    </p:set>
                                    <p:animEffect transition="in" filter="fade">
                                      <p:cBhvr>
                                        <p:cTn id="63" dur="300"/>
                                        <p:tgtEl>
                                          <p:spTgt spid="237"/>
                                        </p:tgtEl>
                                      </p:cBhvr>
                                    </p:animEffect>
                                  </p:childTnLst>
                                </p:cTn>
                              </p:par>
                            </p:childTnLst>
                          </p:cTn>
                        </p:par>
                        <p:par>
                          <p:cTn id="64" fill="hold">
                            <p:stCondLst>
                              <p:cond delay="4700"/>
                            </p:stCondLst>
                            <p:childTnLst>
                              <p:par>
                                <p:cTn id="65" presetID="10" presetClass="entr" presetSubtype="0" fill="hold" nodeType="afterEffect">
                                  <p:stCondLst>
                                    <p:cond delay="0"/>
                                  </p:stCondLst>
                                  <p:childTnLst>
                                    <p:set>
                                      <p:cBhvr>
                                        <p:cTn id="66" dur="1" fill="hold">
                                          <p:stCondLst>
                                            <p:cond delay="0"/>
                                          </p:stCondLst>
                                        </p:cTn>
                                        <p:tgtEl>
                                          <p:spTgt spid="238"/>
                                        </p:tgtEl>
                                        <p:attrNameLst>
                                          <p:attrName>style.visibility</p:attrName>
                                        </p:attrNameLst>
                                      </p:cBhvr>
                                      <p:to>
                                        <p:strVal val="visible"/>
                                      </p:to>
                                    </p:set>
                                    <p:animEffect transition="in" filter="fade">
                                      <p:cBhvr>
                                        <p:cTn id="67" dur="300"/>
                                        <p:tgtEl>
                                          <p:spTgt spid="238"/>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240"/>
                                        </p:tgtEl>
                                        <p:attrNameLst>
                                          <p:attrName>style.visibility</p:attrName>
                                        </p:attrNameLst>
                                      </p:cBhvr>
                                      <p:to>
                                        <p:strVal val="visible"/>
                                      </p:to>
                                    </p:set>
                                    <p:animEffect transition="in" filter="fade">
                                      <p:cBhvr>
                                        <p:cTn id="71" dur="300"/>
                                        <p:tgtEl>
                                          <p:spTgt spid="240"/>
                                        </p:tgtEl>
                                      </p:cBhvr>
                                    </p:animEffect>
                                  </p:childTnLst>
                                </p:cTn>
                              </p:par>
                            </p:childTnLst>
                          </p:cTn>
                        </p:par>
                        <p:par>
                          <p:cTn id="72" fill="hold">
                            <p:stCondLst>
                              <p:cond delay="5300"/>
                            </p:stCondLst>
                            <p:childTnLst>
                              <p:par>
                                <p:cTn id="73" presetID="10" presetClass="entr" presetSubtype="0" fill="hold" nodeType="afterEffect">
                                  <p:stCondLst>
                                    <p:cond delay="0"/>
                                  </p:stCondLst>
                                  <p:childTnLst>
                                    <p:set>
                                      <p:cBhvr>
                                        <p:cTn id="74" dur="1" fill="hold">
                                          <p:stCondLst>
                                            <p:cond delay="0"/>
                                          </p:stCondLst>
                                        </p:cTn>
                                        <p:tgtEl>
                                          <p:spTgt spid="241"/>
                                        </p:tgtEl>
                                        <p:attrNameLst>
                                          <p:attrName>style.visibility</p:attrName>
                                        </p:attrNameLst>
                                      </p:cBhvr>
                                      <p:to>
                                        <p:strVal val="visible"/>
                                      </p:to>
                                    </p:set>
                                    <p:animEffect transition="in" filter="fade">
                                      <p:cBhvr>
                                        <p:cTn id="75" dur="300"/>
                                        <p:tgtEl>
                                          <p:spTgt spid="24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wipe(down)">
                                      <p:cBhvr>
                                        <p:cTn id="80" dur="500"/>
                                        <p:tgtEl>
                                          <p:spTgt spid="78"/>
                                        </p:tgtEl>
                                      </p:cBhvr>
                                    </p:animEffect>
                                  </p:childTnLst>
                                </p:cTn>
                              </p:par>
                            </p:childTnLst>
                          </p:cTn>
                        </p:par>
                        <p:par>
                          <p:cTn id="81" fill="hold">
                            <p:stCondLst>
                              <p:cond delay="500"/>
                            </p:stCondLst>
                            <p:childTnLst>
                              <p:par>
                                <p:cTn id="82" presetID="10" presetClass="entr" presetSubtype="0" fill="hold" nodeType="afterEffect">
                                  <p:stCondLst>
                                    <p:cond delay="50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143"/>
                                        </p:tgtEl>
                                        <p:attrNameLst>
                                          <p:attrName>style.visibility</p:attrName>
                                        </p:attrNameLst>
                                      </p:cBhvr>
                                      <p:to>
                                        <p:strVal val="visible"/>
                                      </p:to>
                                    </p:set>
                                    <p:animEffect transition="in" filter="fade">
                                      <p:cBhvr>
                                        <p:cTn id="88" dur="500"/>
                                        <p:tgtEl>
                                          <p:spTgt spid="143"/>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375"/>
                                        </p:tgtEl>
                                        <p:attrNameLst>
                                          <p:attrName>style.visibility</p:attrName>
                                        </p:attrNameLst>
                                      </p:cBhvr>
                                      <p:to>
                                        <p:strVal val="visible"/>
                                      </p:to>
                                    </p:set>
                                    <p:animEffect transition="in" filter="fade">
                                      <p:cBhvr>
                                        <p:cTn id="92" dur="500"/>
                                        <p:tgtEl>
                                          <p:spTgt spid="375"/>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380"/>
                                        </p:tgtEl>
                                        <p:attrNameLst>
                                          <p:attrName>style.visibility</p:attrName>
                                        </p:attrNameLst>
                                      </p:cBhvr>
                                      <p:to>
                                        <p:strVal val="visible"/>
                                      </p:to>
                                    </p:set>
                                    <p:animEffect transition="in" filter="fade">
                                      <p:cBhvr>
                                        <p:cTn id="96" dur="500"/>
                                        <p:tgtEl>
                                          <p:spTgt spid="380"/>
                                        </p:tgtEl>
                                      </p:cBhvr>
                                    </p:animEffect>
                                  </p:childTnLst>
                                </p:cTn>
                              </p:par>
                            </p:childTnLst>
                          </p:cTn>
                        </p:par>
                        <p:par>
                          <p:cTn id="97" fill="hold">
                            <p:stCondLst>
                              <p:cond delay="3000"/>
                            </p:stCondLst>
                            <p:childTnLst>
                              <p:par>
                                <p:cTn id="98" presetID="10" presetClass="entr" presetSubtype="0" fill="hold" nodeType="afterEffect">
                                  <p:stCondLst>
                                    <p:cond delay="0"/>
                                  </p:stCondLst>
                                  <p:childTnLst>
                                    <p:set>
                                      <p:cBhvr>
                                        <p:cTn id="99" dur="1" fill="hold">
                                          <p:stCondLst>
                                            <p:cond delay="0"/>
                                          </p:stCondLst>
                                        </p:cTn>
                                        <p:tgtEl>
                                          <p:spTgt spid="395"/>
                                        </p:tgtEl>
                                        <p:attrNameLst>
                                          <p:attrName>style.visibility</p:attrName>
                                        </p:attrNameLst>
                                      </p:cBhvr>
                                      <p:to>
                                        <p:strVal val="visible"/>
                                      </p:to>
                                    </p:set>
                                    <p:animEffect transition="in" filter="fade">
                                      <p:cBhvr>
                                        <p:cTn id="100" dur="500"/>
                                        <p:tgtEl>
                                          <p:spTgt spid="395"/>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387"/>
                                        </p:tgtEl>
                                        <p:attrNameLst>
                                          <p:attrName>style.visibility</p:attrName>
                                        </p:attrNameLst>
                                      </p:cBhvr>
                                      <p:to>
                                        <p:strVal val="visible"/>
                                      </p:to>
                                    </p:set>
                                    <p:animEffect transition="in" filter="fade">
                                      <p:cBhvr>
                                        <p:cTn id="104" dur="500"/>
                                        <p:tgtEl>
                                          <p:spTgt spid="387"/>
                                        </p:tgtEl>
                                      </p:cBhvr>
                                    </p:animEffect>
                                  </p:childTnLst>
                                </p:cTn>
                              </p:par>
                            </p:childTnLst>
                          </p:cTn>
                        </p:par>
                        <p:par>
                          <p:cTn id="105" fill="hold">
                            <p:stCondLst>
                              <p:cond delay="4000"/>
                            </p:stCondLst>
                            <p:childTnLst>
                              <p:par>
                                <p:cTn id="106" presetID="10" presetClass="entr" presetSubtype="0" fill="hold" nodeType="afterEffect">
                                  <p:stCondLst>
                                    <p:cond delay="0"/>
                                  </p:stCondLst>
                                  <p:childTnLst>
                                    <p:set>
                                      <p:cBhvr>
                                        <p:cTn id="107" dur="1" fill="hold">
                                          <p:stCondLst>
                                            <p:cond delay="0"/>
                                          </p:stCondLst>
                                        </p:cTn>
                                        <p:tgtEl>
                                          <p:spTgt spid="394"/>
                                        </p:tgtEl>
                                        <p:attrNameLst>
                                          <p:attrName>style.visibility</p:attrName>
                                        </p:attrNameLst>
                                      </p:cBhvr>
                                      <p:to>
                                        <p:strVal val="visible"/>
                                      </p:to>
                                    </p:set>
                                    <p:animEffect transition="in" filter="fade">
                                      <p:cBhvr>
                                        <p:cTn id="108" dur="500"/>
                                        <p:tgtEl>
                                          <p:spTgt spid="394"/>
                                        </p:tgtEl>
                                      </p:cBhvr>
                                    </p:animEffect>
                                  </p:childTnLst>
                                </p:cTn>
                              </p:par>
                            </p:childTnLst>
                          </p:cTn>
                        </p:par>
                        <p:par>
                          <p:cTn id="109" fill="hold">
                            <p:stCondLst>
                              <p:cond delay="4500"/>
                            </p:stCondLst>
                            <p:childTnLst>
                              <p:par>
                                <p:cTn id="110" presetID="22" presetClass="entr" presetSubtype="8" fill="hold" grpId="0" nodeType="after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wipe(left)">
                                      <p:cBhvr>
                                        <p:cTn id="112" dur="500"/>
                                        <p:tgtEl>
                                          <p:spTgt spid="75"/>
                                        </p:tgtEl>
                                      </p:cBhvr>
                                    </p:animEffect>
                                  </p:childTnLst>
                                </p:cTn>
                              </p:par>
                            </p:childTnLst>
                          </p:cTn>
                        </p:par>
                        <p:par>
                          <p:cTn id="113" fill="hold">
                            <p:stCondLst>
                              <p:cond delay="5000"/>
                            </p:stCondLst>
                            <p:childTnLst>
                              <p:par>
                                <p:cTn id="114" presetID="10" presetClass="entr" presetSubtype="0" fill="hold" nodeType="afterEffect">
                                  <p:stCondLst>
                                    <p:cond delay="0"/>
                                  </p:stCondLst>
                                  <p:childTnLst>
                                    <p:set>
                                      <p:cBhvr>
                                        <p:cTn id="115" dur="1" fill="hold">
                                          <p:stCondLst>
                                            <p:cond delay="0"/>
                                          </p:stCondLst>
                                        </p:cTn>
                                        <p:tgtEl>
                                          <p:spTgt spid="332"/>
                                        </p:tgtEl>
                                        <p:attrNameLst>
                                          <p:attrName>style.visibility</p:attrName>
                                        </p:attrNameLst>
                                      </p:cBhvr>
                                      <p:to>
                                        <p:strVal val="visible"/>
                                      </p:to>
                                    </p:set>
                                    <p:animEffect transition="in" filter="fade">
                                      <p:cBhvr>
                                        <p:cTn id="116" dur="500"/>
                                        <p:tgtEl>
                                          <p:spTgt spid="332"/>
                                        </p:tgtEl>
                                      </p:cBhvr>
                                    </p:animEffect>
                                  </p:childTnLst>
                                </p:cTn>
                              </p:par>
                              <p:par>
                                <p:cTn id="117" presetID="10" presetClass="entr" presetSubtype="0" fill="hold" nodeType="withEffect">
                                  <p:stCondLst>
                                    <p:cond delay="0"/>
                                  </p:stCondLst>
                                  <p:childTnLst>
                                    <p:set>
                                      <p:cBhvr>
                                        <p:cTn id="118" dur="1" fill="hold">
                                          <p:stCondLst>
                                            <p:cond delay="0"/>
                                          </p:stCondLst>
                                        </p:cTn>
                                        <p:tgtEl>
                                          <p:spTgt spid="334"/>
                                        </p:tgtEl>
                                        <p:attrNameLst>
                                          <p:attrName>style.visibility</p:attrName>
                                        </p:attrNameLst>
                                      </p:cBhvr>
                                      <p:to>
                                        <p:strVal val="visible"/>
                                      </p:to>
                                    </p:set>
                                    <p:animEffect transition="in" filter="fade">
                                      <p:cBhvr>
                                        <p:cTn id="119" dur="500"/>
                                        <p:tgtEl>
                                          <p:spTgt spid="334"/>
                                        </p:tgtEl>
                                      </p:cBhvr>
                                    </p:animEffect>
                                  </p:childTnLst>
                                </p:cTn>
                              </p:par>
                              <p:par>
                                <p:cTn id="120" presetID="10" presetClass="entr" presetSubtype="0" fill="hold" nodeType="withEffect">
                                  <p:stCondLst>
                                    <p:cond delay="0"/>
                                  </p:stCondLst>
                                  <p:childTnLst>
                                    <p:set>
                                      <p:cBhvr>
                                        <p:cTn id="121" dur="1" fill="hold">
                                          <p:stCondLst>
                                            <p:cond delay="0"/>
                                          </p:stCondLst>
                                        </p:cTn>
                                        <p:tgtEl>
                                          <p:spTgt spid="335"/>
                                        </p:tgtEl>
                                        <p:attrNameLst>
                                          <p:attrName>style.visibility</p:attrName>
                                        </p:attrNameLst>
                                      </p:cBhvr>
                                      <p:to>
                                        <p:strVal val="visible"/>
                                      </p:to>
                                    </p:set>
                                    <p:animEffect transition="in" filter="fade">
                                      <p:cBhvr>
                                        <p:cTn id="122" dur="500"/>
                                        <p:tgtEl>
                                          <p:spTgt spid="335"/>
                                        </p:tgtEl>
                                      </p:cBhvr>
                                    </p:animEffect>
                                  </p:childTnLst>
                                </p:cTn>
                              </p:par>
                              <p:par>
                                <p:cTn id="123" presetID="10" presetClass="entr" presetSubtype="0" fill="hold" nodeType="withEffect">
                                  <p:stCondLst>
                                    <p:cond delay="0"/>
                                  </p:stCondLst>
                                  <p:childTnLst>
                                    <p:set>
                                      <p:cBhvr>
                                        <p:cTn id="124" dur="1" fill="hold">
                                          <p:stCondLst>
                                            <p:cond delay="0"/>
                                          </p:stCondLst>
                                        </p:cTn>
                                        <p:tgtEl>
                                          <p:spTgt spid="331"/>
                                        </p:tgtEl>
                                        <p:attrNameLst>
                                          <p:attrName>style.visibility</p:attrName>
                                        </p:attrNameLst>
                                      </p:cBhvr>
                                      <p:to>
                                        <p:strVal val="visible"/>
                                      </p:to>
                                    </p:set>
                                    <p:animEffect transition="in" filter="fade">
                                      <p:cBhvr>
                                        <p:cTn id="125" dur="500"/>
                                        <p:tgtEl>
                                          <p:spTgt spid="331"/>
                                        </p:tgtEl>
                                      </p:cBhvr>
                                    </p:animEffect>
                                  </p:childTnLst>
                                </p:cTn>
                              </p:par>
                              <p:par>
                                <p:cTn id="126" presetID="10" presetClass="entr" presetSubtype="0" fill="hold" nodeType="withEffect">
                                  <p:stCondLst>
                                    <p:cond delay="0"/>
                                  </p:stCondLst>
                                  <p:childTnLst>
                                    <p:set>
                                      <p:cBhvr>
                                        <p:cTn id="127" dur="1" fill="hold">
                                          <p:stCondLst>
                                            <p:cond delay="0"/>
                                          </p:stCondLst>
                                        </p:cTn>
                                        <p:tgtEl>
                                          <p:spTgt spid="333"/>
                                        </p:tgtEl>
                                        <p:attrNameLst>
                                          <p:attrName>style.visibility</p:attrName>
                                        </p:attrNameLst>
                                      </p:cBhvr>
                                      <p:to>
                                        <p:strVal val="visible"/>
                                      </p:to>
                                    </p:set>
                                    <p:animEffect transition="in" filter="fade">
                                      <p:cBhvr>
                                        <p:cTn id="128" dur="500"/>
                                        <p:tgtEl>
                                          <p:spTgt spid="333"/>
                                        </p:tgtEl>
                                      </p:cBhvr>
                                    </p:animEffect>
                                  </p:childTnLst>
                                </p:cTn>
                              </p:par>
                              <p:par>
                                <p:cTn id="129" presetID="10" presetClass="entr" presetSubtype="0" fill="hold" nodeType="withEffect">
                                  <p:stCondLst>
                                    <p:cond delay="0"/>
                                  </p:stCondLst>
                                  <p:childTnLst>
                                    <p:set>
                                      <p:cBhvr>
                                        <p:cTn id="130" dur="1" fill="hold">
                                          <p:stCondLst>
                                            <p:cond delay="0"/>
                                          </p:stCondLst>
                                        </p:cTn>
                                        <p:tgtEl>
                                          <p:spTgt spid="336"/>
                                        </p:tgtEl>
                                        <p:attrNameLst>
                                          <p:attrName>style.visibility</p:attrName>
                                        </p:attrNameLst>
                                      </p:cBhvr>
                                      <p:to>
                                        <p:strVal val="visible"/>
                                      </p:to>
                                    </p:set>
                                    <p:animEffect transition="in" filter="fade">
                                      <p:cBhvr>
                                        <p:cTn id="131" dur="500"/>
                                        <p:tgtEl>
                                          <p:spTgt spid="336"/>
                                        </p:tgtEl>
                                      </p:cBhvr>
                                    </p:animEffect>
                                  </p:childTnLst>
                                </p:cTn>
                              </p:par>
                              <p:par>
                                <p:cTn id="132" presetID="10" presetClass="entr" presetSubtype="0" fill="hold" nodeType="withEffect">
                                  <p:stCondLst>
                                    <p:cond delay="0"/>
                                  </p:stCondLst>
                                  <p:childTnLst>
                                    <p:set>
                                      <p:cBhvr>
                                        <p:cTn id="133" dur="1" fill="hold">
                                          <p:stCondLst>
                                            <p:cond delay="0"/>
                                          </p:stCondLst>
                                        </p:cTn>
                                        <p:tgtEl>
                                          <p:spTgt spid="417"/>
                                        </p:tgtEl>
                                        <p:attrNameLst>
                                          <p:attrName>style.visibility</p:attrName>
                                        </p:attrNameLst>
                                      </p:cBhvr>
                                      <p:to>
                                        <p:strVal val="visible"/>
                                      </p:to>
                                    </p:set>
                                    <p:animEffect transition="in" filter="fade">
                                      <p:cBhvr>
                                        <p:cTn id="134" dur="500"/>
                                        <p:tgtEl>
                                          <p:spTgt spid="417"/>
                                        </p:tgtEl>
                                      </p:cBhvr>
                                    </p:animEffect>
                                  </p:childTnLst>
                                </p:cTn>
                              </p:par>
                            </p:childTnLst>
                          </p:cTn>
                        </p:par>
                        <p:par>
                          <p:cTn id="135" fill="hold">
                            <p:stCondLst>
                              <p:cond delay="5500"/>
                            </p:stCondLst>
                            <p:childTnLst>
                              <p:par>
                                <p:cTn id="136" presetID="22" presetClass="entr" presetSubtype="2" fill="hold" grpId="0" nodeType="afterEffect">
                                  <p:stCondLst>
                                    <p:cond delay="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000"/>
                            </p:stCondLst>
                            <p:childTnLst>
                              <p:par>
                                <p:cTn id="140" presetID="10" presetClass="entr" presetSubtype="0" fill="hold" nodeType="afterEffect">
                                  <p:stCondLst>
                                    <p:cond delay="0"/>
                                  </p:stCondLst>
                                  <p:childTnLst>
                                    <p:set>
                                      <p:cBhvr>
                                        <p:cTn id="141" dur="1" fill="hold">
                                          <p:stCondLst>
                                            <p:cond delay="0"/>
                                          </p:stCondLst>
                                        </p:cTn>
                                        <p:tgtEl>
                                          <p:spTgt spid="337"/>
                                        </p:tgtEl>
                                        <p:attrNameLst>
                                          <p:attrName>style.visibility</p:attrName>
                                        </p:attrNameLst>
                                      </p:cBhvr>
                                      <p:to>
                                        <p:strVal val="visible"/>
                                      </p:to>
                                    </p:set>
                                    <p:animEffect transition="in" filter="fade">
                                      <p:cBhvr>
                                        <p:cTn id="142" dur="500"/>
                                        <p:tgtEl>
                                          <p:spTgt spid="337"/>
                                        </p:tgtEl>
                                      </p:cBhvr>
                                    </p:animEffect>
                                  </p:childTnLst>
                                </p:cTn>
                              </p:par>
                              <p:par>
                                <p:cTn id="143" presetID="10" presetClass="entr" presetSubtype="0" fill="hold" nodeType="withEffect">
                                  <p:stCondLst>
                                    <p:cond delay="0"/>
                                  </p:stCondLst>
                                  <p:childTnLst>
                                    <p:set>
                                      <p:cBhvr>
                                        <p:cTn id="144" dur="1" fill="hold">
                                          <p:stCondLst>
                                            <p:cond delay="0"/>
                                          </p:stCondLst>
                                        </p:cTn>
                                        <p:tgtEl>
                                          <p:spTgt spid="328"/>
                                        </p:tgtEl>
                                        <p:attrNameLst>
                                          <p:attrName>style.visibility</p:attrName>
                                        </p:attrNameLst>
                                      </p:cBhvr>
                                      <p:to>
                                        <p:strVal val="visible"/>
                                      </p:to>
                                    </p:set>
                                    <p:animEffect transition="in" filter="fade">
                                      <p:cBhvr>
                                        <p:cTn id="145" dur="500"/>
                                        <p:tgtEl>
                                          <p:spTgt spid="328"/>
                                        </p:tgtEl>
                                      </p:cBhvr>
                                    </p:animEffect>
                                  </p:childTnLst>
                                </p:cTn>
                              </p:par>
                              <p:par>
                                <p:cTn id="146" presetID="10" presetClass="entr" presetSubtype="0" fill="hold" nodeType="withEffect">
                                  <p:stCondLst>
                                    <p:cond delay="0"/>
                                  </p:stCondLst>
                                  <p:childTnLst>
                                    <p:set>
                                      <p:cBhvr>
                                        <p:cTn id="147" dur="1" fill="hold">
                                          <p:stCondLst>
                                            <p:cond delay="0"/>
                                          </p:stCondLst>
                                        </p:cTn>
                                        <p:tgtEl>
                                          <p:spTgt spid="338"/>
                                        </p:tgtEl>
                                        <p:attrNameLst>
                                          <p:attrName>style.visibility</p:attrName>
                                        </p:attrNameLst>
                                      </p:cBhvr>
                                      <p:to>
                                        <p:strVal val="visible"/>
                                      </p:to>
                                    </p:set>
                                    <p:animEffect transition="in" filter="fade">
                                      <p:cBhvr>
                                        <p:cTn id="148" dur="500"/>
                                        <p:tgtEl>
                                          <p:spTgt spid="338"/>
                                        </p:tgtEl>
                                      </p:cBhvr>
                                    </p:animEffect>
                                  </p:childTnLst>
                                </p:cTn>
                              </p:par>
                              <p:par>
                                <p:cTn id="149" presetID="10" presetClass="entr" presetSubtype="0" fill="hold" nodeType="withEffect">
                                  <p:stCondLst>
                                    <p:cond delay="0"/>
                                  </p:stCondLst>
                                  <p:childTnLst>
                                    <p:set>
                                      <p:cBhvr>
                                        <p:cTn id="150" dur="1" fill="hold">
                                          <p:stCondLst>
                                            <p:cond delay="0"/>
                                          </p:stCondLst>
                                        </p:cTn>
                                        <p:tgtEl>
                                          <p:spTgt spid="339"/>
                                        </p:tgtEl>
                                        <p:attrNameLst>
                                          <p:attrName>style.visibility</p:attrName>
                                        </p:attrNameLst>
                                      </p:cBhvr>
                                      <p:to>
                                        <p:strVal val="visible"/>
                                      </p:to>
                                    </p:set>
                                    <p:animEffect transition="in" filter="fade">
                                      <p:cBhvr>
                                        <p:cTn id="151" dur="500"/>
                                        <p:tgtEl>
                                          <p:spTgt spid="339"/>
                                        </p:tgtEl>
                                      </p:cBhvr>
                                    </p:animEffect>
                                  </p:childTnLst>
                                </p:cTn>
                              </p:par>
                              <p:par>
                                <p:cTn id="152" presetID="10" presetClass="entr" presetSubtype="0" fill="hold" nodeType="withEffect">
                                  <p:stCondLst>
                                    <p:cond delay="0"/>
                                  </p:stCondLst>
                                  <p:childTnLst>
                                    <p:set>
                                      <p:cBhvr>
                                        <p:cTn id="153" dur="1" fill="hold">
                                          <p:stCondLst>
                                            <p:cond delay="0"/>
                                          </p:stCondLst>
                                        </p:cTn>
                                        <p:tgtEl>
                                          <p:spTgt spid="340"/>
                                        </p:tgtEl>
                                        <p:attrNameLst>
                                          <p:attrName>style.visibility</p:attrName>
                                        </p:attrNameLst>
                                      </p:cBhvr>
                                      <p:to>
                                        <p:strVal val="visible"/>
                                      </p:to>
                                    </p:set>
                                    <p:animEffect transition="in" filter="fade">
                                      <p:cBhvr>
                                        <p:cTn id="154" dur="500"/>
                                        <p:tgtEl>
                                          <p:spTgt spid="340"/>
                                        </p:tgtEl>
                                      </p:cBhvr>
                                    </p:animEffect>
                                  </p:childTnLst>
                                </p:cTn>
                              </p:par>
                              <p:par>
                                <p:cTn id="155" presetID="10" presetClass="entr" presetSubtype="0" fill="hold" nodeType="withEffect">
                                  <p:stCondLst>
                                    <p:cond delay="0"/>
                                  </p:stCondLst>
                                  <p:childTnLst>
                                    <p:set>
                                      <p:cBhvr>
                                        <p:cTn id="156" dur="1" fill="hold">
                                          <p:stCondLst>
                                            <p:cond delay="0"/>
                                          </p:stCondLst>
                                        </p:cTn>
                                        <p:tgtEl>
                                          <p:spTgt spid="341"/>
                                        </p:tgtEl>
                                        <p:attrNameLst>
                                          <p:attrName>style.visibility</p:attrName>
                                        </p:attrNameLst>
                                      </p:cBhvr>
                                      <p:to>
                                        <p:strVal val="visible"/>
                                      </p:to>
                                    </p:set>
                                    <p:animEffect transition="in" filter="fade">
                                      <p:cBhvr>
                                        <p:cTn id="157" dur="500"/>
                                        <p:tgtEl>
                                          <p:spTgt spid="341"/>
                                        </p:tgtEl>
                                      </p:cBhvr>
                                    </p:animEffect>
                                  </p:childTnLst>
                                </p:cTn>
                              </p:par>
                              <p:par>
                                <p:cTn id="158" presetID="10" presetClass="entr" presetSubtype="0" fill="hold" nodeType="withEffect">
                                  <p:stCondLst>
                                    <p:cond delay="0"/>
                                  </p:stCondLst>
                                  <p:childTnLst>
                                    <p:set>
                                      <p:cBhvr>
                                        <p:cTn id="159" dur="1" fill="hold">
                                          <p:stCondLst>
                                            <p:cond delay="0"/>
                                          </p:stCondLst>
                                        </p:cTn>
                                        <p:tgtEl>
                                          <p:spTgt spid="242"/>
                                        </p:tgtEl>
                                        <p:attrNameLst>
                                          <p:attrName>style.visibility</p:attrName>
                                        </p:attrNameLst>
                                      </p:cBhvr>
                                      <p:to>
                                        <p:strVal val="visible"/>
                                      </p:to>
                                    </p:set>
                                    <p:animEffect transition="in" filter="fade">
                                      <p:cBhvr>
                                        <p:cTn id="160"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5" grpId="0" animBg="1"/>
      <p:bldP spid="87" grpId="0" animBg="1"/>
      <p:bldP spid="31" grpId="0" animBg="1"/>
      <p:bldP spid="32" grpId="0" animBg="1"/>
      <p:bldP spid="56" grpId="0" animBg="1"/>
      <p:bldP spid="71" grpId="0" animBg="1"/>
      <p:bldP spid="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90982" y="2232624"/>
            <a:ext cx="6654513" cy="3487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nvGrpSpPr>
          <p:cNvPr id="7207" name="Group 7206"/>
          <p:cNvGrpSpPr/>
          <p:nvPr/>
        </p:nvGrpSpPr>
        <p:grpSpPr>
          <a:xfrm>
            <a:off x="8442886" y="2247196"/>
            <a:ext cx="1071846" cy="1588341"/>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grpSp>
        <p:nvGrpSpPr>
          <p:cNvPr id="7203" name="Group 7202"/>
          <p:cNvGrpSpPr/>
          <p:nvPr/>
        </p:nvGrpSpPr>
        <p:grpSpPr>
          <a:xfrm>
            <a:off x="2924983" y="2247196"/>
            <a:ext cx="1073466" cy="1075084"/>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0" name="Rectangle 29"/>
            <p:cNvSpPr>
              <a:spLocks noChangeArrowheads="1"/>
            </p:cNvSpPr>
            <p:nvPr/>
          </p:nvSpPr>
          <p:spPr bwMode="auto">
            <a:xfrm>
              <a:off x="3265488" y="2233496"/>
              <a:ext cx="246862" cy="674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4386" b="1" kern="0" dirty="0">
                  <a:solidFill>
                    <a:srgbClr val="FFFFFF"/>
                  </a:solidFill>
                  <a:latin typeface="Segoe UI" panose="020B0502040204020203" pitchFamily="34" charset="0"/>
                </a:rPr>
                <a:t>?</a:t>
              </a:r>
              <a:endParaRPr lang="en-US" altLang="en-US" sz="1836" kern="0" dirty="0"/>
            </a:p>
          </p:txBody>
        </p:sp>
      </p:grpSp>
      <p:sp>
        <p:nvSpPr>
          <p:cNvPr id="34" name="Rectangle 33"/>
          <p:cNvSpPr>
            <a:spLocks noChangeArrowheads="1"/>
          </p:cNvSpPr>
          <p:nvPr/>
        </p:nvSpPr>
        <p:spPr bwMode="auto">
          <a:xfrm>
            <a:off x="8756991" y="2107953"/>
            <a:ext cx="465951" cy="688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4386" b="1" kern="0">
                <a:solidFill>
                  <a:srgbClr val="FFFFFF"/>
                </a:solidFill>
                <a:latin typeface="Segoe UI" panose="020B0502040204020203" pitchFamily="34" charset="0"/>
              </a:rPr>
              <a:t>...</a:t>
            </a:r>
            <a:endParaRPr lang="en-US" altLang="en-US" sz="1836" kern="0"/>
          </a:p>
        </p:txBody>
      </p:sp>
      <p:grpSp>
        <p:nvGrpSpPr>
          <p:cNvPr id="7205" name="Group 7204"/>
          <p:cNvGrpSpPr/>
          <p:nvPr/>
        </p:nvGrpSpPr>
        <p:grpSpPr>
          <a:xfrm>
            <a:off x="4110166" y="3487430"/>
            <a:ext cx="3631649" cy="1967888"/>
            <a:chOff x="4029076" y="3419359"/>
            <a:chExt cx="3560763" cy="192947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22" name="Rectangle 21"/>
            <p:cNvSpPr>
              <a:spLocks noChangeArrowheads="1"/>
            </p:cNvSpPr>
            <p:nvPr/>
          </p:nvSpPr>
          <p:spPr bwMode="auto">
            <a:xfrm>
              <a:off x="4733926" y="5129096"/>
              <a:ext cx="21640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Co</a:t>
              </a:r>
              <a:endParaRPr lang="en-US" altLang="en-US" sz="1836" kern="0"/>
            </a:p>
          </p:txBody>
        </p:sp>
        <p:sp>
          <p:nvSpPr>
            <p:cNvPr id="23" name="Rectangle 22"/>
            <p:cNvSpPr>
              <a:spLocks noChangeArrowheads="1"/>
            </p:cNvSpPr>
            <p:nvPr/>
          </p:nvSpPr>
          <p:spPr bwMode="auto">
            <a:xfrm>
              <a:off x="4948238" y="5129096"/>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24" name="Rectangle 23"/>
            <p:cNvSpPr>
              <a:spLocks noChangeArrowheads="1"/>
            </p:cNvSpPr>
            <p:nvPr/>
          </p:nvSpPr>
          <p:spPr bwMode="auto">
            <a:xfrm>
              <a:off x="5016501" y="5129096"/>
              <a:ext cx="157254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tana Analytics answe</a:t>
              </a:r>
              <a:endParaRPr lang="en-US" altLang="en-US" sz="1836" kern="0"/>
            </a:p>
          </p:txBody>
        </p:sp>
        <p:sp>
          <p:nvSpPr>
            <p:cNvPr id="25" name="Rectangle 24"/>
            <p:cNvSpPr>
              <a:spLocks noChangeArrowheads="1"/>
            </p:cNvSpPr>
            <p:nvPr/>
          </p:nvSpPr>
          <p:spPr bwMode="auto">
            <a:xfrm>
              <a:off x="6567488" y="5129096"/>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r</a:t>
              </a:r>
              <a:endParaRPr lang="en-US" altLang="en-US" sz="1836" kern="0"/>
            </a:p>
          </p:txBody>
        </p:sp>
        <p:sp>
          <p:nvSpPr>
            <p:cNvPr id="26" name="Rectangle 25"/>
            <p:cNvSpPr>
              <a:spLocks noChangeArrowheads="1"/>
            </p:cNvSpPr>
            <p:nvPr/>
          </p:nvSpPr>
          <p:spPr bwMode="auto">
            <a:xfrm>
              <a:off x="6630988" y="5129096"/>
              <a:ext cx="846386"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00ABEC"/>
                  </a:solidFill>
                  <a:latin typeface="Segoe UI Light" panose="020B0502040204020203" pitchFamily="34" charset="0"/>
                </a:rPr>
                <a:t>s questions</a:t>
              </a:r>
              <a:endParaRPr lang="en-US" altLang="en-US" sz="1836" kern="0"/>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94219" y="3425904"/>
            <a:ext cx="1134992" cy="2252850"/>
            <a:chOff x="2836863" y="3359034"/>
            <a:chExt cx="1112838" cy="2208877"/>
          </a:xfrm>
        </p:grpSpPr>
        <p:sp>
          <p:nvSpPr>
            <p:cNvPr id="50" name="Rectangle 50"/>
            <p:cNvSpPr>
              <a:spLocks noChangeArrowheads="1"/>
            </p:cNvSpPr>
            <p:nvPr/>
          </p:nvSpPr>
          <p:spPr bwMode="auto">
            <a:xfrm>
              <a:off x="2890838" y="5133859"/>
              <a:ext cx="1037143"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dirty="0">
                  <a:solidFill>
                    <a:srgbClr val="505050"/>
                  </a:solidFill>
                  <a:latin typeface="Segoe UI Light" panose="020B0502040204020203" pitchFamily="34" charset="0"/>
                </a:rPr>
                <a:t>Message sent</a:t>
              </a:r>
              <a:endParaRPr lang="en-US" altLang="en-US" sz="1836" kern="0" dirty="0"/>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1" name="Rectangle 51"/>
            <p:cNvSpPr>
              <a:spLocks noChangeArrowheads="1"/>
            </p:cNvSpPr>
            <p:nvPr/>
          </p:nvSpPr>
          <p:spPr bwMode="auto">
            <a:xfrm>
              <a:off x="2995613" y="5348171"/>
              <a:ext cx="822341"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dirty="0">
                  <a:solidFill>
                    <a:srgbClr val="505050"/>
                  </a:solidFill>
                  <a:latin typeface="Segoe UI Light" panose="020B0502040204020203" pitchFamily="34" charset="0"/>
                </a:rPr>
                <a:t>to </a:t>
              </a:r>
              <a:r>
                <a:rPr lang="en-US" altLang="en-US" sz="1428" kern="0" dirty="0" err="1">
                  <a:solidFill>
                    <a:srgbClr val="505050"/>
                  </a:solidFill>
                  <a:latin typeface="Segoe UI Light" panose="020B0502040204020203" pitchFamily="34" charset="0"/>
                </a:rPr>
                <a:t>Chatbot</a:t>
              </a:r>
              <a:endParaRPr lang="en-US" altLang="en-US" sz="1836" kern="0" dirty="0"/>
            </a:p>
          </p:txBody>
        </p:sp>
      </p:grpSp>
      <p:grpSp>
        <p:nvGrpSpPr>
          <p:cNvPr id="7206" name="Group 7205"/>
          <p:cNvGrpSpPr/>
          <p:nvPr/>
        </p:nvGrpSpPr>
        <p:grpSpPr>
          <a:xfrm>
            <a:off x="7890771" y="3767534"/>
            <a:ext cx="1662332" cy="1911220"/>
            <a:chOff x="7735888" y="3693996"/>
            <a:chExt cx="1629885" cy="187391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47" name="Rectangle 47"/>
            <p:cNvSpPr>
              <a:spLocks noChangeArrowheads="1"/>
            </p:cNvSpPr>
            <p:nvPr/>
          </p:nvSpPr>
          <p:spPr bwMode="auto">
            <a:xfrm>
              <a:off x="8266113" y="5133859"/>
              <a:ext cx="1099660"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Chatbot sends</a:t>
              </a:r>
              <a:endParaRPr lang="en-US" altLang="en-US" sz="1836" kern="0"/>
            </a:p>
          </p:txBody>
        </p:sp>
        <p:sp>
          <p:nvSpPr>
            <p:cNvPr id="48" name="Rectangle 48"/>
            <p:cNvSpPr>
              <a:spLocks noChangeArrowheads="1"/>
            </p:cNvSpPr>
            <p:nvPr/>
          </p:nvSpPr>
          <p:spPr bwMode="auto">
            <a:xfrm>
              <a:off x="8467726" y="5348171"/>
              <a:ext cx="60914"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r</a:t>
              </a:r>
              <a:endParaRPr lang="en-US" altLang="en-US" sz="1836" kern="0"/>
            </a:p>
          </p:txBody>
        </p:sp>
        <p:sp>
          <p:nvSpPr>
            <p:cNvPr id="49" name="Rectangle 49"/>
            <p:cNvSpPr>
              <a:spLocks noChangeArrowheads="1"/>
            </p:cNvSpPr>
            <p:nvPr/>
          </p:nvSpPr>
          <p:spPr bwMode="auto">
            <a:xfrm>
              <a:off x="8524876" y="5348171"/>
              <a:ext cx="629981"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a:solidFill>
                    <a:srgbClr val="505050"/>
                  </a:solidFill>
                  <a:latin typeface="Segoe UI Light" panose="020B0502040204020203" pitchFamily="34" charset="0"/>
                </a:rPr>
                <a:t>esponse</a:t>
              </a:r>
              <a:endParaRPr lang="en-US" altLang="en-US" sz="1836" kern="0"/>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endParaRPr>
            </a:p>
          </p:txBody>
        </p:sp>
      </p:grpSp>
      <p:sp>
        <p:nvSpPr>
          <p:cNvPr id="64" name="Title 1"/>
          <p:cNvSpPr txBox="1">
            <a:spLocks/>
          </p:cNvSpPr>
          <p:nvPr/>
        </p:nvSpPr>
        <p:spPr>
          <a:xfrm>
            <a:off x="275481" y="295274"/>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spc="-102">
                <a:gradFill>
                  <a:gsLst>
                    <a:gs pos="1250">
                      <a:srgbClr val="505050"/>
                    </a:gs>
                    <a:gs pos="100000">
                      <a:srgbClr val="505050"/>
                    </a:gs>
                  </a:gsLst>
                  <a:lin ang="5400000" scaled="0"/>
                </a:gradFill>
                <a:latin typeface="Segoe UI Light"/>
              </a:rPr>
              <a:t>Applications</a:t>
            </a:r>
            <a:endParaRPr lang="en-US" sz="4799" spc="-102" dirty="0">
              <a:gradFill>
                <a:gsLst>
                  <a:gs pos="1250">
                    <a:srgbClr val="505050"/>
                  </a:gs>
                  <a:gs pos="100000">
                    <a:srgbClr val="505050"/>
                  </a:gs>
                </a:gsLst>
                <a:lin ang="5400000" scaled="0"/>
              </a:gradFill>
              <a:latin typeface="Segoe UI Light"/>
            </a:endParaRPr>
          </a:p>
        </p:txBody>
      </p:sp>
      <p:sp>
        <p:nvSpPr>
          <p:cNvPr id="65" name="Text Placeholder 2"/>
          <p:cNvSpPr txBox="1">
            <a:spLocks/>
          </p:cNvSpPr>
          <p:nvPr/>
        </p:nvSpPr>
        <p:spPr>
          <a:xfrm>
            <a:off x="275481" y="1212850"/>
            <a:ext cx="11885514" cy="753238"/>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3999" dirty="0">
                <a:gradFill>
                  <a:gsLst>
                    <a:gs pos="1250">
                      <a:srgbClr val="0078D7"/>
                    </a:gs>
                    <a:gs pos="99000">
                      <a:srgbClr val="0078D7"/>
                    </a:gs>
                  </a:gsLst>
                  <a:lin ang="5400000" scaled="0"/>
                </a:gradFill>
                <a:latin typeface="Segoe UI Light"/>
              </a:rPr>
              <a:t>Example: Real-time bot messaging</a:t>
            </a:r>
          </a:p>
        </p:txBody>
      </p:sp>
    </p:spTree>
    <p:extLst>
      <p:ext uri="{BB962C8B-B14F-4D97-AF65-F5344CB8AC3E}">
        <p14:creationId xmlns:p14="http://schemas.microsoft.com/office/powerpoint/2010/main" val="429488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6065349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897" y="194426"/>
            <a:ext cx="11727427" cy="682453"/>
          </a:xfrm>
        </p:spPr>
        <p:txBody>
          <a:bodyPr vert="horz" wrap="square" lIns="0" tIns="0" rIns="0" bIns="0" rtlCol="0" anchor="t">
            <a:noAutofit/>
          </a:bodyPr>
          <a:lstStyle/>
          <a:p>
            <a:r>
              <a:rPr lang="en-US" sz="3999" dirty="0">
                <a:solidFill>
                  <a:schemeClr val="tx1"/>
                </a:solidFill>
              </a:rPr>
              <a:t>Container Services X Service Fabric X Functions</a:t>
            </a:r>
          </a:p>
        </p:txBody>
      </p:sp>
      <p:sp>
        <p:nvSpPr>
          <p:cNvPr id="14" name="TextBox 13"/>
          <p:cNvSpPr txBox="1"/>
          <p:nvPr/>
        </p:nvSpPr>
        <p:spPr>
          <a:xfrm>
            <a:off x="643898" y="834003"/>
            <a:ext cx="2396490" cy="276999"/>
          </a:xfrm>
          <a:prstGeom prst="rect">
            <a:avLst/>
          </a:prstGeom>
          <a:noFill/>
        </p:spPr>
        <p:txBody>
          <a:bodyPr wrap="none" lIns="0" tIns="0" rIns="0" bIns="0" rtlCol="0">
            <a:spAutoFit/>
          </a:bodyPr>
          <a:lstStyle/>
          <a:p>
            <a:pPr algn="ctr" defTabSz="914224">
              <a:lnSpc>
                <a:spcPct val="90000"/>
              </a:lnSpc>
              <a:spcAft>
                <a:spcPts val="612"/>
              </a:spcAft>
            </a:pPr>
            <a:r>
              <a:rPr lang="en-US" sz="2000" kern="0" dirty="0">
                <a:solidFill>
                  <a:sysClr val="windowText" lastClr="000000"/>
                </a:solidFill>
                <a:latin typeface="Segoe UI Light" charset="0"/>
              </a:rPr>
              <a:t>Which one to choose?</a:t>
            </a:r>
          </a:p>
        </p:txBody>
      </p:sp>
      <p:sp>
        <p:nvSpPr>
          <p:cNvPr id="27" name="Rectangle 26"/>
          <p:cNvSpPr/>
          <p:nvPr/>
        </p:nvSpPr>
        <p:spPr bwMode="auto">
          <a:xfrm>
            <a:off x="1033324" y="1507527"/>
            <a:ext cx="3773584" cy="9552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defTabSz="699085">
              <a:defRPr/>
            </a:pPr>
            <a:r>
              <a:rPr lang="en-US" sz="2400" kern="0" dirty="0">
                <a:solidFill>
                  <a:schemeClr val="tx1"/>
                </a:solidFill>
                <a:latin typeface="Segoe UI Light"/>
                <a:ea typeface="Segoe UI" pitchFamily="34" charset="0"/>
                <a:cs typeface="Segoe UI" pitchFamily="34" charset="0"/>
              </a:rPr>
              <a:t>Azure Container Services</a:t>
            </a:r>
            <a:endParaRPr lang="en-US" sz="2800" kern="0" dirty="0">
              <a:solidFill>
                <a:schemeClr val="tx1"/>
              </a:solidFill>
              <a:ea typeface="Segoe UI" pitchFamily="34" charset="0"/>
              <a:cs typeface="Segoe UI" pitchFamily="34" charset="0"/>
            </a:endParaRPr>
          </a:p>
        </p:txBody>
      </p:sp>
      <p:sp>
        <p:nvSpPr>
          <p:cNvPr id="28" name="Rectangle 27"/>
          <p:cNvSpPr/>
          <p:nvPr/>
        </p:nvSpPr>
        <p:spPr bwMode="auto">
          <a:xfrm>
            <a:off x="4774344" y="1515871"/>
            <a:ext cx="3514133" cy="8046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defTabSz="699085">
              <a:defRPr/>
            </a:pPr>
            <a:r>
              <a:rPr lang="en-US" sz="2400" kern="0" dirty="0">
                <a:solidFill>
                  <a:schemeClr val="tx1"/>
                </a:solidFill>
                <a:latin typeface="Segoe UI Light"/>
                <a:ea typeface="Segoe UI" pitchFamily="34" charset="0"/>
                <a:cs typeface="Segoe UI" pitchFamily="34" charset="0"/>
              </a:rPr>
              <a:t>Azure Service Fabric</a:t>
            </a:r>
            <a:endParaRPr lang="en-US" sz="2800" kern="0" dirty="0">
              <a:solidFill>
                <a:schemeClr val="tx1"/>
              </a:solidFill>
              <a:ea typeface="Segoe UI" pitchFamily="34" charset="0"/>
              <a:cs typeface="Segoe UI" pitchFamily="34" charset="0"/>
            </a:endParaRPr>
          </a:p>
        </p:txBody>
      </p:sp>
      <p:sp>
        <p:nvSpPr>
          <p:cNvPr id="29" name="Rectangle 28"/>
          <p:cNvSpPr/>
          <p:nvPr/>
        </p:nvSpPr>
        <p:spPr bwMode="auto">
          <a:xfrm>
            <a:off x="8355913" y="1505618"/>
            <a:ext cx="3229393" cy="8046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defTabSz="699085">
              <a:defRPr/>
            </a:pPr>
            <a:r>
              <a:rPr lang="en-US" sz="2400" kern="0" dirty="0">
                <a:solidFill>
                  <a:schemeClr val="tx1"/>
                </a:solidFill>
                <a:latin typeface="Segoe UI Light"/>
                <a:ea typeface="Segoe UI" pitchFamily="34" charset="0"/>
                <a:cs typeface="Segoe UI" pitchFamily="34" charset="0"/>
              </a:rPr>
              <a:t>Azure Functions</a:t>
            </a:r>
            <a:endParaRPr lang="en-US" sz="2800" kern="0" dirty="0">
              <a:solidFill>
                <a:schemeClr val="tx1"/>
              </a:solidFill>
              <a:ea typeface="Segoe UI" pitchFamily="34" charset="0"/>
              <a:cs typeface="Segoe UI" pitchFamily="34" charset="0"/>
            </a:endParaRPr>
          </a:p>
        </p:txBody>
      </p:sp>
      <p:sp>
        <p:nvSpPr>
          <p:cNvPr id="30" name="TextBox 29"/>
          <p:cNvSpPr txBox="1"/>
          <p:nvPr/>
        </p:nvSpPr>
        <p:spPr>
          <a:xfrm>
            <a:off x="1010465" y="2151526"/>
            <a:ext cx="3162306" cy="2287613"/>
          </a:xfrm>
          <a:prstGeom prst="rect">
            <a:avLst/>
          </a:prstGeom>
          <a:noFill/>
          <a:ln>
            <a:noFill/>
          </a:ln>
        </p:spPr>
        <p:txBody>
          <a:bodyPr wrap="square" lIns="137121" tIns="109696" rIns="137121" bIns="109696" rtlCol="0">
            <a:spAutoFit/>
          </a:bodyPr>
          <a:lstStyle/>
          <a:p>
            <a:pPr defTabSz="914224">
              <a:spcAft>
                <a:spcPts val="224"/>
              </a:spcAft>
              <a:defRPr/>
            </a:pPr>
            <a:r>
              <a:rPr lang="en-US" sz="1399" kern="0" dirty="0">
                <a:latin typeface="Segoe UI"/>
                <a:ea typeface="Calibri" panose="020F0502020204030204" pitchFamily="34" charset="0"/>
                <a:cs typeface="Calibri" panose="020F0502020204030204" pitchFamily="34" charset="0"/>
              </a:rPr>
              <a:t>Targeting Linux, ok with DC/OS, Swarm or Kubernetes</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Open technology, great community support</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IaaS: Developers manage underlying infrastructure</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p:txBody>
      </p:sp>
      <p:sp>
        <p:nvSpPr>
          <p:cNvPr id="31" name="TextBox 30"/>
          <p:cNvSpPr txBox="1"/>
          <p:nvPr/>
        </p:nvSpPr>
        <p:spPr>
          <a:xfrm>
            <a:off x="4812087" y="2186442"/>
            <a:ext cx="2661532" cy="3441134"/>
          </a:xfrm>
          <a:prstGeom prst="rect">
            <a:avLst/>
          </a:prstGeom>
          <a:noFill/>
          <a:ln>
            <a:noFill/>
          </a:ln>
        </p:spPr>
        <p:txBody>
          <a:bodyPr wrap="square" lIns="137121" tIns="109696" rIns="137121" bIns="109696" rtlCol="0">
            <a:spAutoFit/>
          </a:bodyPr>
          <a:lstStyle/>
          <a:p>
            <a:pPr defTabSz="914224">
              <a:spcAft>
                <a:spcPts val="224"/>
              </a:spcAft>
              <a:defRPr/>
            </a:pPr>
            <a:r>
              <a:rPr lang="en-US" sz="1399" kern="0" dirty="0">
                <a:latin typeface="Segoe UI"/>
                <a:ea typeface="Calibri" panose="020F0502020204030204" pitchFamily="34" charset="0"/>
                <a:cs typeface="Calibri" panose="020F0502020204030204" pitchFamily="34" charset="0"/>
              </a:rPr>
              <a:t>Targeting Windows (Linux support is coming)</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Rolling/partial upgrades</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Run on-</a:t>
            </a:r>
            <a:r>
              <a:rPr lang="en-US" sz="1399" kern="0" dirty="0" err="1">
                <a:latin typeface="Segoe UI"/>
                <a:ea typeface="Calibri" panose="020F0502020204030204" pitchFamily="34" charset="0"/>
                <a:cs typeface="Calibri" panose="020F0502020204030204" pitchFamily="34" charset="0"/>
              </a:rPr>
              <a:t>prem</a:t>
            </a:r>
            <a:r>
              <a:rPr lang="en-US" sz="1399" kern="0" dirty="0">
                <a:latin typeface="Segoe UI"/>
                <a:ea typeface="Calibri" panose="020F0502020204030204" pitchFamily="34" charset="0"/>
                <a:cs typeface="Calibri" panose="020F0502020204030204" pitchFamily="34" charset="0"/>
              </a:rPr>
              <a:t> or any cloud (Azure, AWS)</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Full blown programming model (framework)</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PaaS: Developers manage the cluster configuration, not individual VM nodes.</a:t>
            </a:r>
          </a:p>
        </p:txBody>
      </p:sp>
      <p:sp>
        <p:nvSpPr>
          <p:cNvPr id="32" name="TextBox 31"/>
          <p:cNvSpPr txBox="1"/>
          <p:nvPr/>
        </p:nvSpPr>
        <p:spPr>
          <a:xfrm>
            <a:off x="8342060" y="2318647"/>
            <a:ext cx="3427985" cy="3466782"/>
          </a:xfrm>
          <a:prstGeom prst="rect">
            <a:avLst/>
          </a:prstGeom>
          <a:noFill/>
          <a:ln>
            <a:noFill/>
          </a:ln>
        </p:spPr>
        <p:txBody>
          <a:bodyPr wrap="square" lIns="137121" tIns="109696" rIns="137121" bIns="109696" rtlCol="0">
            <a:spAutoFit/>
          </a:bodyPr>
          <a:lstStyle/>
          <a:p>
            <a:pPr defTabSz="914224">
              <a:spcAft>
                <a:spcPts val="224"/>
              </a:spcAft>
              <a:defRPr/>
            </a:pPr>
            <a:r>
              <a:rPr lang="en-US" sz="1399" kern="0" dirty="0">
                <a:latin typeface="Segoe UI"/>
                <a:ea typeface="Calibri" panose="020F0502020204030204" pitchFamily="34" charset="0"/>
                <a:cs typeface="Calibri" panose="020F0502020204030204" pitchFamily="34" charset="0"/>
              </a:rPr>
              <a:t>Micro-granularity (single functions X service with a couple of functions)</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Great for trigger-based services (HTTP, Timer, </a:t>
            </a:r>
            <a:r>
              <a:rPr lang="en-US" sz="1399" kern="0" dirty="0" err="1">
                <a:latin typeface="Segoe UI"/>
                <a:ea typeface="Calibri" panose="020F0502020204030204" pitchFamily="34" charset="0"/>
                <a:cs typeface="Calibri" panose="020F0502020204030204" pitchFamily="34" charset="0"/>
              </a:rPr>
              <a:t>Webhooks</a:t>
            </a:r>
            <a:r>
              <a:rPr lang="en-US" sz="1399" kern="0" dirty="0">
                <a:latin typeface="Segoe UI"/>
                <a:ea typeface="Calibri" panose="020F0502020204030204" pitchFamily="34" charset="0"/>
                <a:cs typeface="Calibri" panose="020F0502020204030204" pitchFamily="34" charset="0"/>
              </a:rPr>
              <a:t>, </a:t>
            </a:r>
            <a:r>
              <a:rPr lang="en-US" sz="1399" kern="0" dirty="0" err="1">
                <a:latin typeface="Segoe UI"/>
                <a:ea typeface="Calibri" panose="020F0502020204030204" pitchFamily="34" charset="0"/>
                <a:cs typeface="Calibri" panose="020F0502020204030204" pitchFamily="34" charset="0"/>
              </a:rPr>
              <a:t>etc</a:t>
            </a:r>
            <a:r>
              <a:rPr lang="en-US" sz="1399" kern="0" dirty="0">
                <a:latin typeface="Segoe UI"/>
                <a:ea typeface="Calibri" panose="020F0502020204030204" pitchFamily="34" charset="0"/>
                <a:cs typeface="Calibri" panose="020F0502020204030204" pitchFamily="34" charset="0"/>
              </a:rPr>
              <a:t>)</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Great for long-running processes</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PaaS: Developers only care about the code. Let Azure scale and manage underlying infrastructure</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p:txBody>
      </p:sp>
      <p:sp>
        <p:nvSpPr>
          <p:cNvPr id="33" name="Rectangle 32"/>
          <p:cNvSpPr/>
          <p:nvPr/>
        </p:nvSpPr>
        <p:spPr>
          <a:xfrm>
            <a:off x="987609" y="1669928"/>
            <a:ext cx="45712" cy="43963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endParaRPr lang="en-US" sz="2400" kern="0">
              <a:solidFill>
                <a:schemeClr val="accent3"/>
              </a:solidFill>
            </a:endParaRPr>
          </a:p>
        </p:txBody>
      </p:sp>
      <p:sp>
        <p:nvSpPr>
          <p:cNvPr id="34" name="Rectangle 33"/>
          <p:cNvSpPr/>
          <p:nvPr/>
        </p:nvSpPr>
        <p:spPr>
          <a:xfrm>
            <a:off x="4698947" y="1678272"/>
            <a:ext cx="45705" cy="43880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endParaRPr lang="en-US" sz="2400" kern="0">
              <a:solidFill>
                <a:schemeClr val="tx1"/>
              </a:solidFill>
            </a:endParaRPr>
          </a:p>
        </p:txBody>
      </p:sp>
      <p:sp>
        <p:nvSpPr>
          <p:cNvPr id="35" name="Rectangle 34"/>
          <p:cNvSpPr/>
          <p:nvPr/>
        </p:nvSpPr>
        <p:spPr>
          <a:xfrm>
            <a:off x="8288477" y="1669928"/>
            <a:ext cx="45712" cy="45004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6" rIns="137121" bIns="109696" numCol="1" spcCol="0" rtlCol="0" fromWordArt="0" anchor="ctr" anchorCtr="0" forceAA="0" compatLnSpc="1">
            <a:prstTxWarp prst="textNoShape">
              <a:avLst/>
            </a:prstTxWarp>
            <a:noAutofit/>
          </a:bodyPr>
          <a:lstStyle/>
          <a:p>
            <a:pPr defTabSz="699085">
              <a:lnSpc>
                <a:spcPct val="90000"/>
              </a:lnSpc>
            </a:pPr>
            <a:endParaRPr lang="en-US" sz="2400" kern="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03778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9751A9-BF10-478A-B7B6-25291C2A7799}"/>
              </a:ext>
            </a:extLst>
          </p:cNvPr>
          <p:cNvSpPr/>
          <p:nvPr/>
        </p:nvSpPr>
        <p:spPr>
          <a:xfrm rot="20532793">
            <a:off x="2825995" y="2999021"/>
            <a:ext cx="6784486"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But wait! There’s more!</a:t>
            </a:r>
          </a:p>
        </p:txBody>
      </p:sp>
    </p:spTree>
    <p:extLst>
      <p:ext uri="{BB962C8B-B14F-4D97-AF65-F5344CB8AC3E}">
        <p14:creationId xmlns:p14="http://schemas.microsoft.com/office/powerpoint/2010/main" val="199993668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897" y="194426"/>
            <a:ext cx="11727427" cy="682453"/>
          </a:xfrm>
        </p:spPr>
        <p:txBody>
          <a:bodyPr vert="horz" wrap="square" lIns="0" tIns="0" rIns="0" bIns="0" rtlCol="0" anchor="t">
            <a:noAutofit/>
          </a:bodyPr>
          <a:lstStyle/>
          <a:p>
            <a:r>
              <a:rPr lang="en-US" sz="3999" dirty="0">
                <a:solidFill>
                  <a:schemeClr val="tx1"/>
                </a:solidFill>
              </a:rPr>
              <a:t>Flow X Logic Apps X Functions</a:t>
            </a:r>
          </a:p>
        </p:txBody>
      </p:sp>
      <p:sp>
        <p:nvSpPr>
          <p:cNvPr id="14" name="TextBox 13"/>
          <p:cNvSpPr txBox="1"/>
          <p:nvPr/>
        </p:nvSpPr>
        <p:spPr>
          <a:xfrm>
            <a:off x="643898" y="834003"/>
            <a:ext cx="2396490" cy="276999"/>
          </a:xfrm>
          <a:prstGeom prst="rect">
            <a:avLst/>
          </a:prstGeom>
          <a:noFill/>
        </p:spPr>
        <p:txBody>
          <a:bodyPr wrap="none" lIns="0" tIns="0" rIns="0" bIns="0" rtlCol="0">
            <a:spAutoFit/>
          </a:bodyPr>
          <a:lstStyle/>
          <a:p>
            <a:pPr algn="ctr" defTabSz="914224">
              <a:lnSpc>
                <a:spcPct val="90000"/>
              </a:lnSpc>
              <a:spcAft>
                <a:spcPts val="612"/>
              </a:spcAft>
            </a:pPr>
            <a:r>
              <a:rPr lang="en-US" sz="2000" kern="0" dirty="0">
                <a:solidFill>
                  <a:sysClr val="windowText" lastClr="000000"/>
                </a:solidFill>
                <a:latin typeface="Segoe UI Light" charset="0"/>
              </a:rPr>
              <a:t>Which one to choose?</a:t>
            </a:r>
          </a:p>
        </p:txBody>
      </p:sp>
      <p:sp>
        <p:nvSpPr>
          <p:cNvPr id="27" name="Rectangle 26"/>
          <p:cNvSpPr/>
          <p:nvPr/>
        </p:nvSpPr>
        <p:spPr bwMode="auto">
          <a:xfrm>
            <a:off x="1033324" y="1507527"/>
            <a:ext cx="3773584" cy="9552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defTabSz="699085">
              <a:defRPr/>
            </a:pPr>
            <a:r>
              <a:rPr lang="en-US" sz="2400" kern="0" dirty="0">
                <a:solidFill>
                  <a:schemeClr val="tx1"/>
                </a:solidFill>
                <a:latin typeface="Segoe UI Light"/>
                <a:ea typeface="Segoe UI" pitchFamily="34" charset="0"/>
                <a:cs typeface="Segoe UI" pitchFamily="34" charset="0"/>
              </a:rPr>
              <a:t>Microsoft Flow</a:t>
            </a:r>
            <a:endParaRPr lang="en-US" sz="2800" kern="0" dirty="0">
              <a:solidFill>
                <a:schemeClr val="tx1"/>
              </a:solidFill>
              <a:ea typeface="Segoe UI" pitchFamily="34" charset="0"/>
              <a:cs typeface="Segoe UI" pitchFamily="34" charset="0"/>
            </a:endParaRPr>
          </a:p>
        </p:txBody>
      </p:sp>
      <p:sp>
        <p:nvSpPr>
          <p:cNvPr id="28" name="Rectangle 27"/>
          <p:cNvSpPr/>
          <p:nvPr/>
        </p:nvSpPr>
        <p:spPr bwMode="auto">
          <a:xfrm>
            <a:off x="4774344" y="1515871"/>
            <a:ext cx="3514133" cy="8046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defTabSz="699085">
              <a:defRPr/>
            </a:pPr>
            <a:r>
              <a:rPr lang="en-US" sz="2400" kern="0" dirty="0">
                <a:solidFill>
                  <a:schemeClr val="tx1"/>
                </a:solidFill>
                <a:latin typeface="Segoe UI Light"/>
                <a:ea typeface="Segoe UI" pitchFamily="34" charset="0"/>
                <a:cs typeface="Segoe UI" pitchFamily="34" charset="0"/>
              </a:rPr>
              <a:t>Azure Logic Apps</a:t>
            </a:r>
            <a:endParaRPr lang="en-US" sz="2800" kern="0" dirty="0">
              <a:solidFill>
                <a:schemeClr val="tx1"/>
              </a:solidFill>
              <a:ea typeface="Segoe UI" pitchFamily="34" charset="0"/>
              <a:cs typeface="Segoe UI" pitchFamily="34" charset="0"/>
            </a:endParaRPr>
          </a:p>
        </p:txBody>
      </p:sp>
      <p:sp>
        <p:nvSpPr>
          <p:cNvPr id="29" name="Rectangle 28"/>
          <p:cNvSpPr/>
          <p:nvPr/>
        </p:nvSpPr>
        <p:spPr bwMode="auto">
          <a:xfrm>
            <a:off x="8355913" y="1505618"/>
            <a:ext cx="3229393" cy="8046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defTabSz="699085">
              <a:defRPr/>
            </a:pPr>
            <a:r>
              <a:rPr lang="en-US" sz="2400" kern="0" dirty="0">
                <a:solidFill>
                  <a:schemeClr val="tx1"/>
                </a:solidFill>
                <a:latin typeface="Segoe UI Light"/>
                <a:ea typeface="Segoe UI" pitchFamily="34" charset="0"/>
                <a:cs typeface="Segoe UI" pitchFamily="34" charset="0"/>
              </a:rPr>
              <a:t>Azure Functions</a:t>
            </a:r>
            <a:endParaRPr lang="en-US" sz="2800" kern="0" dirty="0">
              <a:solidFill>
                <a:schemeClr val="tx1"/>
              </a:solidFill>
              <a:ea typeface="Segoe UI" pitchFamily="34" charset="0"/>
              <a:cs typeface="Segoe UI" pitchFamily="34" charset="0"/>
            </a:endParaRPr>
          </a:p>
        </p:txBody>
      </p:sp>
      <p:sp>
        <p:nvSpPr>
          <p:cNvPr id="30" name="TextBox 29"/>
          <p:cNvSpPr txBox="1"/>
          <p:nvPr/>
        </p:nvSpPr>
        <p:spPr>
          <a:xfrm>
            <a:off x="987606" y="2186442"/>
            <a:ext cx="3162306" cy="2820836"/>
          </a:xfrm>
          <a:prstGeom prst="rect">
            <a:avLst/>
          </a:prstGeom>
          <a:noFill/>
          <a:ln>
            <a:noFill/>
          </a:ln>
        </p:spPr>
        <p:txBody>
          <a:bodyPr wrap="square" lIns="137121" tIns="109696" rIns="137121" bIns="109696" rtlCol="0">
            <a:spAutoFit/>
          </a:bodyPr>
          <a:lstStyle/>
          <a:p>
            <a:pPr defTabSz="914224">
              <a:spcAft>
                <a:spcPts val="224"/>
              </a:spcAft>
              <a:defRPr/>
            </a:pPr>
            <a:r>
              <a:rPr lang="en-US" sz="1399" kern="0" dirty="0">
                <a:latin typeface="Segoe UI"/>
                <a:ea typeface="Calibri" panose="020F0502020204030204" pitchFamily="34" charset="0"/>
                <a:cs typeface="Calibri" panose="020F0502020204030204" pitchFamily="34" charset="0"/>
              </a:rPr>
              <a:t>Office workers, business users</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Self-service apps</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In-browser and mobile app design tools</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Ad-hoc, develop in production</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Low customization</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p:txBody>
      </p:sp>
      <p:sp>
        <p:nvSpPr>
          <p:cNvPr id="31" name="TextBox 30"/>
          <p:cNvSpPr txBox="1"/>
          <p:nvPr/>
        </p:nvSpPr>
        <p:spPr>
          <a:xfrm>
            <a:off x="4812087" y="2186442"/>
            <a:ext cx="2661532" cy="2579872"/>
          </a:xfrm>
          <a:prstGeom prst="rect">
            <a:avLst/>
          </a:prstGeom>
          <a:noFill/>
          <a:ln>
            <a:noFill/>
          </a:ln>
        </p:spPr>
        <p:txBody>
          <a:bodyPr wrap="square" lIns="137121" tIns="109696" rIns="137121" bIns="109696" rtlCol="0">
            <a:spAutoFit/>
          </a:bodyPr>
          <a:lstStyle/>
          <a:p>
            <a:pPr defTabSz="914224">
              <a:spcAft>
                <a:spcPts val="224"/>
              </a:spcAft>
              <a:defRPr/>
            </a:pPr>
            <a:r>
              <a:rPr lang="en-US" sz="1399" kern="0" dirty="0">
                <a:latin typeface="Segoe UI"/>
                <a:ea typeface="Calibri" panose="020F0502020204030204" pitchFamily="34" charset="0"/>
                <a:cs typeface="Calibri" panose="020F0502020204030204" pitchFamily="34" charset="0"/>
              </a:rPr>
              <a:t>IT pros, developers</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Mission-critical apps</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In-browser and Visual Studio design tools</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Full DevOps support</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Better customization</a:t>
            </a:r>
          </a:p>
        </p:txBody>
      </p:sp>
      <p:sp>
        <p:nvSpPr>
          <p:cNvPr id="32" name="TextBox 31"/>
          <p:cNvSpPr txBox="1"/>
          <p:nvPr/>
        </p:nvSpPr>
        <p:spPr>
          <a:xfrm>
            <a:off x="8387773" y="2192176"/>
            <a:ext cx="3427985" cy="3277115"/>
          </a:xfrm>
          <a:prstGeom prst="rect">
            <a:avLst/>
          </a:prstGeom>
          <a:noFill/>
          <a:ln>
            <a:noFill/>
          </a:ln>
        </p:spPr>
        <p:txBody>
          <a:bodyPr wrap="square" lIns="137121" tIns="109696" rIns="137121" bIns="109696" rtlCol="0">
            <a:spAutoFit/>
          </a:bodyPr>
          <a:lstStyle/>
          <a:p>
            <a:pPr defTabSz="914224">
              <a:spcAft>
                <a:spcPts val="224"/>
              </a:spcAft>
              <a:defRPr/>
            </a:pPr>
            <a:r>
              <a:rPr lang="en-US" sz="1399" kern="0" dirty="0">
                <a:latin typeface="Segoe UI"/>
                <a:ea typeface="Calibri" panose="020F0502020204030204" pitchFamily="34" charset="0"/>
                <a:cs typeface="Calibri" panose="020F0502020204030204" pitchFamily="34" charset="0"/>
              </a:rPr>
              <a:t>Developers</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Mission-critical apps</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In-browser and Visual Studio design tools</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C#, F#, </a:t>
            </a:r>
            <a:r>
              <a:rPr lang="en-US" sz="1399" kern="0" dirty="0" err="1">
                <a:latin typeface="Segoe UI"/>
                <a:ea typeface="Calibri" panose="020F0502020204030204" pitchFamily="34" charset="0"/>
                <a:cs typeface="Calibri" panose="020F0502020204030204" pitchFamily="34" charset="0"/>
              </a:rPr>
              <a:t>Javascript</a:t>
            </a:r>
            <a:r>
              <a:rPr lang="en-US" sz="1399" kern="0" dirty="0">
                <a:latin typeface="Segoe UI"/>
                <a:ea typeface="Calibri" panose="020F0502020204030204" pitchFamily="34" charset="0"/>
                <a:cs typeface="Calibri" panose="020F0502020204030204" pitchFamily="34" charset="0"/>
              </a:rPr>
              <a:t>, PHP, Python, </a:t>
            </a:r>
            <a:r>
              <a:rPr lang="en-US" sz="1399" kern="0" dirty="0" err="1">
                <a:latin typeface="Segoe UI"/>
                <a:ea typeface="Calibri" panose="020F0502020204030204" pitchFamily="34" charset="0"/>
                <a:cs typeface="Calibri" panose="020F0502020204030204" pitchFamily="34" charset="0"/>
              </a:rPr>
              <a:t>Powershell</a:t>
            </a:r>
            <a:r>
              <a:rPr lang="en-US" sz="1399" kern="0" dirty="0">
                <a:latin typeface="Segoe UI"/>
                <a:ea typeface="Calibri" panose="020F0502020204030204" pitchFamily="34" charset="0"/>
                <a:cs typeface="Calibri" panose="020F0502020204030204" pitchFamily="34" charset="0"/>
              </a:rPr>
              <a:t>, Bash</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399" kern="0" dirty="0">
                <a:latin typeface="Segoe UI"/>
                <a:ea typeface="Calibri" panose="020F0502020204030204" pitchFamily="34" charset="0"/>
                <a:cs typeface="Calibri" panose="020F0502020204030204" pitchFamily="34" charset="0"/>
              </a:rPr>
              <a:t>Highly customizable</a:t>
            </a: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a:p>
            <a:pPr defTabSz="914224">
              <a:spcAft>
                <a:spcPts val="224"/>
              </a:spcAft>
              <a:defRPr/>
            </a:pPr>
            <a:endParaRPr lang="en-US" sz="1399" kern="0" dirty="0">
              <a:latin typeface="Segoe UI"/>
              <a:ea typeface="Calibri" panose="020F0502020204030204" pitchFamily="34" charset="0"/>
              <a:cs typeface="Calibri" panose="020F0502020204030204" pitchFamily="34" charset="0"/>
            </a:endParaRPr>
          </a:p>
        </p:txBody>
      </p:sp>
      <p:sp>
        <p:nvSpPr>
          <p:cNvPr id="33" name="Rectangle 32"/>
          <p:cNvSpPr/>
          <p:nvPr/>
        </p:nvSpPr>
        <p:spPr>
          <a:xfrm>
            <a:off x="987609" y="1669928"/>
            <a:ext cx="45712" cy="43963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endParaRPr lang="en-US" sz="2400" kern="0">
              <a:solidFill>
                <a:schemeClr val="accent3"/>
              </a:solidFill>
            </a:endParaRPr>
          </a:p>
        </p:txBody>
      </p:sp>
      <p:sp>
        <p:nvSpPr>
          <p:cNvPr id="34" name="Rectangle 33"/>
          <p:cNvSpPr/>
          <p:nvPr/>
        </p:nvSpPr>
        <p:spPr>
          <a:xfrm>
            <a:off x="4698947" y="1678272"/>
            <a:ext cx="45705" cy="43880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endParaRPr lang="en-US" sz="2400" kern="0">
              <a:solidFill>
                <a:schemeClr val="tx1"/>
              </a:solidFill>
            </a:endParaRPr>
          </a:p>
        </p:txBody>
      </p:sp>
      <p:sp>
        <p:nvSpPr>
          <p:cNvPr id="35" name="Rectangle 34"/>
          <p:cNvSpPr/>
          <p:nvPr/>
        </p:nvSpPr>
        <p:spPr>
          <a:xfrm>
            <a:off x="8288477" y="1669928"/>
            <a:ext cx="45712" cy="45004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6" rIns="137121" bIns="109696" numCol="1" spcCol="0" rtlCol="0" fromWordArt="0" anchor="ctr" anchorCtr="0" forceAA="0" compatLnSpc="1">
            <a:prstTxWarp prst="textNoShape">
              <a:avLst/>
            </a:prstTxWarp>
            <a:noAutofit/>
          </a:bodyPr>
          <a:lstStyle/>
          <a:p>
            <a:pPr defTabSz="699085">
              <a:lnSpc>
                <a:spcPct val="90000"/>
              </a:lnSpc>
            </a:pPr>
            <a:endParaRPr lang="en-US" sz="2400" kern="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89474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3751" y="1999118"/>
            <a:ext cx="8024712" cy="3127489"/>
          </a:xfrm>
        </p:spPr>
        <p:txBody>
          <a:bodyPr/>
          <a:lstStyle/>
          <a:p>
            <a:r>
              <a:rPr lang="en-US" dirty="0"/>
              <a:t>Azure Database Options</a:t>
            </a:r>
          </a:p>
        </p:txBody>
      </p:sp>
      <p:grpSp>
        <p:nvGrpSpPr>
          <p:cNvPr id="3" name="Group 2"/>
          <p:cNvGrpSpPr/>
          <p:nvPr/>
        </p:nvGrpSpPr>
        <p:grpSpPr>
          <a:xfrm>
            <a:off x="662678" y="1802549"/>
            <a:ext cx="3342106" cy="3326883"/>
            <a:chOff x="827088" y="-3463925"/>
            <a:chExt cx="3833812" cy="3816350"/>
          </a:xfrm>
        </p:grpSpPr>
        <p:sp>
          <p:nvSpPr>
            <p:cNvPr id="4"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3">
                <a:lumMod val="60000"/>
                <a:lumOff val="40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5"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3">
                <a:lumMod val="60000"/>
                <a:lumOff val="40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6"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3">
                <a:lumMod val="60000"/>
                <a:lumOff val="40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7"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3">
                <a:lumMod val="60000"/>
                <a:lumOff val="40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8"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9"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10"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sp>
          <p:nvSpPr>
            <p:cNvPr id="11"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ndParaRPr>
            </a:p>
          </p:txBody>
        </p:sp>
      </p:grpSp>
    </p:spTree>
    <p:extLst>
      <p:ext uri="{BB962C8B-B14F-4D97-AF65-F5344CB8AC3E}">
        <p14:creationId xmlns:p14="http://schemas.microsoft.com/office/powerpoint/2010/main" val="20898108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881" y="1165754"/>
            <a:ext cx="9792335" cy="2331508"/>
          </a:xfrm>
        </p:spPr>
        <p:txBody>
          <a:bodyPr/>
          <a:lstStyle/>
          <a:p>
            <a:br>
              <a:rPr lang="en-US" dirty="0"/>
            </a:br>
            <a:r>
              <a:rPr lang="en-US" dirty="0"/>
              <a:t>Microsoft Azure:</a:t>
            </a:r>
            <a:br>
              <a:rPr lang="en-US" dirty="0"/>
            </a:br>
            <a:r>
              <a:rPr lang="en-US" dirty="0"/>
              <a:t>SQL on Azure (VM and PaaS)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9404632" y="6061922"/>
            <a:ext cx="2474023" cy="529971"/>
          </a:xfrm>
          <a:prstGeom prst="rect">
            <a:avLst/>
          </a:prstGeom>
        </p:spPr>
      </p:pic>
    </p:spTree>
    <p:extLst>
      <p:ext uri="{BB962C8B-B14F-4D97-AF65-F5344CB8AC3E}">
        <p14:creationId xmlns:p14="http://schemas.microsoft.com/office/powerpoint/2010/main" val="21556465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3" y="264963"/>
            <a:ext cx="11885512" cy="1097302"/>
          </a:xfrm>
        </p:spPr>
        <p:txBody>
          <a:bodyPr>
            <a:normAutofit/>
          </a:bodyPr>
          <a:lstStyle/>
          <a:p>
            <a:r>
              <a:rPr lang="en-US" dirty="0"/>
              <a:t>Sql Server in the Cloud: Choices… </a:t>
            </a:r>
          </a:p>
        </p:txBody>
      </p:sp>
      <p:sp>
        <p:nvSpPr>
          <p:cNvPr id="16" name="Rectangle 15"/>
          <p:cNvSpPr/>
          <p:nvPr/>
        </p:nvSpPr>
        <p:spPr>
          <a:xfrm>
            <a:off x="2927910" y="1473624"/>
            <a:ext cx="4158494" cy="5837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39871" rIns="186494" bIns="139871" rtlCol="0" anchor="ctr">
            <a:noAutofit/>
          </a:bodyPr>
          <a:lstStyle/>
          <a:p>
            <a:pPr defTabSz="932418">
              <a:lnSpc>
                <a:spcPts val="2448"/>
              </a:lnSpc>
            </a:pPr>
            <a:r>
              <a:rPr lang="en-US" sz="2040" dirty="0">
                <a:solidFill>
                  <a:srgbClr val="FFFFFF"/>
                </a:solidFill>
                <a:latin typeface="Segoe UI Light"/>
              </a:rPr>
              <a:t>SQL Server in a virtual machine</a:t>
            </a:r>
          </a:p>
        </p:txBody>
      </p:sp>
      <p:sp>
        <p:nvSpPr>
          <p:cNvPr id="18" name="Rectangle 17"/>
          <p:cNvSpPr/>
          <p:nvPr/>
        </p:nvSpPr>
        <p:spPr>
          <a:xfrm>
            <a:off x="7238984" y="1473624"/>
            <a:ext cx="4158494" cy="5837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39871" rIns="186494" bIns="139871" rtlCol="0" anchor="ctr">
            <a:noAutofit/>
          </a:bodyPr>
          <a:lstStyle/>
          <a:p>
            <a:pPr defTabSz="932418">
              <a:lnSpc>
                <a:spcPts val="2448"/>
              </a:lnSpc>
            </a:pPr>
            <a:r>
              <a:rPr lang="en-US" sz="2040" dirty="0">
                <a:solidFill>
                  <a:srgbClr val="FFFFFF"/>
                </a:solidFill>
                <a:latin typeface="Segoe UI Light"/>
              </a:rPr>
              <a:t>Azure SQL Db</a:t>
            </a:r>
          </a:p>
        </p:txBody>
      </p:sp>
      <p:sp>
        <p:nvSpPr>
          <p:cNvPr id="4" name="Rectangle 3"/>
          <p:cNvSpPr/>
          <p:nvPr/>
        </p:nvSpPr>
        <p:spPr>
          <a:xfrm>
            <a:off x="2927910" y="2193182"/>
            <a:ext cx="4158494" cy="8118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86521" rIns="93260" bIns="93260" rtlCol="0" anchor="t" anchorCtr="0">
            <a:noAutofit/>
          </a:bodyPr>
          <a:lstStyle/>
          <a:p>
            <a:pPr defTabSz="932418">
              <a:lnSpc>
                <a:spcPts val="1836"/>
              </a:lnSpc>
            </a:pPr>
            <a:r>
              <a:rPr lang="en-US" sz="1428" dirty="0">
                <a:gradFill>
                  <a:gsLst>
                    <a:gs pos="2917">
                      <a:srgbClr val="000000"/>
                    </a:gs>
                    <a:gs pos="30000">
                      <a:srgbClr val="000000"/>
                    </a:gs>
                  </a:gsLst>
                  <a:lin ang="5400000" scaled="0"/>
                </a:gradFill>
              </a:rPr>
              <a:t>Lift and shift on-</a:t>
            </a:r>
            <a:r>
              <a:rPr lang="en-US" sz="1428" dirty="0" err="1">
                <a:gradFill>
                  <a:gsLst>
                    <a:gs pos="2917">
                      <a:srgbClr val="000000"/>
                    </a:gs>
                    <a:gs pos="30000">
                      <a:srgbClr val="000000"/>
                    </a:gs>
                  </a:gsLst>
                  <a:lin ang="5400000" scaled="0"/>
                </a:gradFill>
              </a:rPr>
              <a:t>prem</a:t>
            </a:r>
            <a:r>
              <a:rPr lang="en-US" sz="1428" dirty="0">
                <a:gradFill>
                  <a:gsLst>
                    <a:gs pos="2917">
                      <a:srgbClr val="000000"/>
                    </a:gs>
                    <a:gs pos="30000">
                      <a:srgbClr val="000000"/>
                    </a:gs>
                  </a:gsLst>
                  <a:lin ang="5400000" scaled="0"/>
                </a:gradFill>
              </a:rPr>
              <a:t> applications</a:t>
            </a:r>
          </a:p>
          <a:p>
            <a:pPr defTabSz="932418">
              <a:lnSpc>
                <a:spcPts val="1836"/>
              </a:lnSpc>
            </a:pPr>
            <a:endParaRPr lang="en-US" sz="1428" dirty="0">
              <a:solidFill>
                <a:srgbClr val="FFFFFF"/>
              </a:solidFill>
            </a:endParaRPr>
          </a:p>
        </p:txBody>
      </p:sp>
      <p:sp>
        <p:nvSpPr>
          <p:cNvPr id="14" name="Rectangle 13"/>
          <p:cNvSpPr/>
          <p:nvPr/>
        </p:nvSpPr>
        <p:spPr>
          <a:xfrm>
            <a:off x="7238984" y="2193180"/>
            <a:ext cx="4158494" cy="8118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86521" rIns="93260" bIns="93260" rtlCol="0" anchor="t" anchorCtr="0">
            <a:noAutofit/>
          </a:bodyPr>
          <a:lstStyle/>
          <a:p>
            <a:pPr defTabSz="932418">
              <a:lnSpc>
                <a:spcPts val="1836"/>
              </a:lnSpc>
            </a:pPr>
            <a:r>
              <a:rPr lang="en-US" sz="1428" dirty="0">
                <a:gradFill>
                  <a:gsLst>
                    <a:gs pos="2917">
                      <a:srgbClr val="000000"/>
                    </a:gs>
                    <a:gs pos="30000">
                      <a:srgbClr val="000000"/>
                    </a:gs>
                  </a:gsLst>
                  <a:lin ang="5400000" scaled="0"/>
                </a:gradFill>
              </a:rPr>
              <a:t>Applications need elastic scale and/or reduced infrastructure management overhead</a:t>
            </a:r>
          </a:p>
        </p:txBody>
      </p:sp>
      <p:sp>
        <p:nvSpPr>
          <p:cNvPr id="5" name="Rectangle 4"/>
          <p:cNvSpPr/>
          <p:nvPr/>
        </p:nvSpPr>
        <p:spPr>
          <a:xfrm>
            <a:off x="2927910" y="4135103"/>
            <a:ext cx="4158494" cy="8152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86521" rIns="93260" bIns="93260" rtlCol="0" anchor="t" anchorCtr="0">
            <a:noAutofit/>
          </a:bodyPr>
          <a:lstStyle/>
          <a:p>
            <a:pPr defTabSz="932418">
              <a:lnSpc>
                <a:spcPts val="1836"/>
              </a:lnSpc>
            </a:pPr>
            <a:r>
              <a:rPr lang="en-US" sz="1428" dirty="0">
                <a:gradFill>
                  <a:gsLst>
                    <a:gs pos="2917">
                      <a:srgbClr val="000000"/>
                    </a:gs>
                    <a:gs pos="30000">
                      <a:srgbClr val="000000"/>
                    </a:gs>
                  </a:gsLst>
                  <a:lin ang="5400000" scaled="0"/>
                </a:gradFill>
              </a:rPr>
              <a:t>Reduce CAPEX (Capital Expenditure)</a:t>
            </a:r>
          </a:p>
        </p:txBody>
      </p:sp>
      <p:sp>
        <p:nvSpPr>
          <p:cNvPr id="15" name="Rectangle 14"/>
          <p:cNvSpPr/>
          <p:nvPr/>
        </p:nvSpPr>
        <p:spPr>
          <a:xfrm>
            <a:off x="7233498" y="4135105"/>
            <a:ext cx="4158494" cy="8152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86521" rIns="93260" bIns="93260" rtlCol="0" anchor="t" anchorCtr="0">
            <a:noAutofit/>
          </a:bodyPr>
          <a:lstStyle/>
          <a:p>
            <a:pPr defTabSz="932418">
              <a:lnSpc>
                <a:spcPts val="1836"/>
              </a:lnSpc>
            </a:pPr>
            <a:r>
              <a:rPr lang="en-US" sz="1428" dirty="0">
                <a:gradFill>
                  <a:gsLst>
                    <a:gs pos="2917">
                      <a:srgbClr val="000000"/>
                    </a:gs>
                    <a:gs pos="30000">
                      <a:srgbClr val="000000"/>
                    </a:gs>
                  </a:gsLst>
                  <a:lin ang="5400000" scaled="0"/>
                </a:gradFill>
              </a:rPr>
              <a:t>Avoiding CAPEX and OPEX (operational expense)</a:t>
            </a:r>
          </a:p>
        </p:txBody>
      </p:sp>
      <p:sp>
        <p:nvSpPr>
          <p:cNvPr id="19" name="Rectangle 18"/>
          <p:cNvSpPr/>
          <p:nvPr/>
        </p:nvSpPr>
        <p:spPr>
          <a:xfrm>
            <a:off x="2927910" y="5109484"/>
            <a:ext cx="4158494" cy="8152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86521" rIns="93260" bIns="93260" rtlCol="0" anchor="t" anchorCtr="0">
            <a:noAutofit/>
          </a:bodyPr>
          <a:lstStyle/>
          <a:p>
            <a:pPr defTabSz="932418">
              <a:lnSpc>
                <a:spcPts val="1836"/>
              </a:lnSpc>
            </a:pPr>
            <a:r>
              <a:rPr lang="en-US" sz="1428" dirty="0">
                <a:gradFill>
                  <a:gsLst>
                    <a:gs pos="2917">
                      <a:srgbClr val="000000"/>
                    </a:gs>
                    <a:gs pos="30000">
                      <a:srgbClr val="000000"/>
                    </a:gs>
                  </a:gsLst>
                  <a:lin ang="5400000" scaled="0"/>
                </a:gradFill>
              </a:rPr>
              <a:t>Scale up to 20,000 IOPS</a:t>
            </a:r>
          </a:p>
        </p:txBody>
      </p:sp>
      <p:sp>
        <p:nvSpPr>
          <p:cNvPr id="21" name="Rectangle 20"/>
          <p:cNvSpPr/>
          <p:nvPr/>
        </p:nvSpPr>
        <p:spPr>
          <a:xfrm>
            <a:off x="7238984" y="5109484"/>
            <a:ext cx="4158494" cy="8152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86521" rIns="93260" bIns="93260" rtlCol="0" anchor="t" anchorCtr="0">
            <a:noAutofit/>
          </a:bodyPr>
          <a:lstStyle/>
          <a:p>
            <a:pPr defTabSz="932418">
              <a:lnSpc>
                <a:spcPts val="1836"/>
              </a:lnSpc>
            </a:pPr>
            <a:r>
              <a:rPr lang="en-US" sz="1428" dirty="0">
                <a:gradFill>
                  <a:gsLst>
                    <a:gs pos="2917">
                      <a:srgbClr val="000000"/>
                    </a:gs>
                    <a:gs pos="30000">
                      <a:srgbClr val="000000"/>
                    </a:gs>
                  </a:gsLst>
                  <a:lin ang="5400000" scaled="0"/>
                </a:gradFill>
              </a:rPr>
              <a:t>Scale out to thousands of databases, </a:t>
            </a:r>
          </a:p>
          <a:p>
            <a:pPr defTabSz="932418">
              <a:lnSpc>
                <a:spcPts val="1836"/>
              </a:lnSpc>
            </a:pPr>
            <a:r>
              <a:rPr lang="en-US" sz="1428" dirty="0">
                <a:gradFill>
                  <a:gsLst>
                    <a:gs pos="2917">
                      <a:srgbClr val="000000"/>
                    </a:gs>
                    <a:gs pos="30000">
                      <a:srgbClr val="000000"/>
                    </a:gs>
                  </a:gsLst>
                  <a:lin ang="5400000" scaled="0"/>
                </a:gradFill>
              </a:rPr>
              <a:t>process terabytes of OLTP data</a:t>
            </a:r>
          </a:p>
        </p:txBody>
      </p:sp>
      <p:grpSp>
        <p:nvGrpSpPr>
          <p:cNvPr id="26" name="Group 25"/>
          <p:cNvGrpSpPr/>
          <p:nvPr/>
        </p:nvGrpSpPr>
        <p:grpSpPr>
          <a:xfrm>
            <a:off x="461697" y="2193180"/>
            <a:ext cx="2303757" cy="3731589"/>
            <a:chOff x="593933" y="2150372"/>
            <a:chExt cx="2116678" cy="3658753"/>
          </a:xfrm>
        </p:grpSpPr>
        <p:sp>
          <p:nvSpPr>
            <p:cNvPr id="12" name="Rectangle 11"/>
            <p:cNvSpPr/>
            <p:nvPr/>
          </p:nvSpPr>
          <p:spPr>
            <a:xfrm>
              <a:off x="593933" y="2150372"/>
              <a:ext cx="2116678" cy="7960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494" tIns="139871" rIns="186494" bIns="139871" rtlCol="0" anchor="ctr">
              <a:noAutofit/>
            </a:bodyPr>
            <a:lstStyle/>
            <a:p>
              <a:pPr marL="407932" indent="-407932" defTabSz="932418"/>
              <a:r>
                <a:rPr lang="en-US" sz="2040" dirty="0">
                  <a:solidFill>
                    <a:srgbClr val="FFFFFF"/>
                  </a:solidFill>
                  <a:latin typeface="Segoe UI Light"/>
                </a:rPr>
                <a:t>Best for…</a:t>
              </a:r>
            </a:p>
          </p:txBody>
        </p:sp>
        <p:sp>
          <p:nvSpPr>
            <p:cNvPr id="13" name="Rectangle 12"/>
            <p:cNvSpPr/>
            <p:nvPr/>
          </p:nvSpPr>
          <p:spPr>
            <a:xfrm>
              <a:off x="593933" y="4054392"/>
              <a:ext cx="2116678" cy="7993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494" tIns="139871" rIns="186494" bIns="139871" rtlCol="0" anchor="ctr">
              <a:noAutofit/>
            </a:bodyPr>
            <a:lstStyle/>
            <a:p>
              <a:pPr defTabSz="932418"/>
              <a:r>
                <a:rPr lang="en-US" sz="2040" dirty="0">
                  <a:solidFill>
                    <a:srgbClr val="FFFFFF"/>
                  </a:solidFill>
                  <a:latin typeface="Segoe UI Light"/>
                </a:rPr>
                <a:t>TCO benefits</a:t>
              </a:r>
            </a:p>
          </p:txBody>
        </p:sp>
        <p:sp>
          <p:nvSpPr>
            <p:cNvPr id="20" name="Rectangle 19"/>
            <p:cNvSpPr/>
            <p:nvPr/>
          </p:nvSpPr>
          <p:spPr>
            <a:xfrm>
              <a:off x="593933" y="5009753"/>
              <a:ext cx="2116678" cy="7993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494" tIns="139871" rIns="186494" bIns="139871" rtlCol="0" anchor="ctr">
              <a:noAutofit/>
            </a:bodyPr>
            <a:lstStyle/>
            <a:p>
              <a:pPr defTabSz="932418"/>
              <a:r>
                <a:rPr lang="en-US" sz="2040" dirty="0">
                  <a:solidFill>
                    <a:srgbClr val="FFFFFF"/>
                  </a:solidFill>
                  <a:latin typeface="Segoe UI Light"/>
                </a:rPr>
                <a:t>Scalability</a:t>
              </a:r>
            </a:p>
          </p:txBody>
        </p:sp>
        <p:sp>
          <p:nvSpPr>
            <p:cNvPr id="23" name="Rectangle 22"/>
            <p:cNvSpPr/>
            <p:nvPr/>
          </p:nvSpPr>
          <p:spPr>
            <a:xfrm>
              <a:off x="593933" y="3102382"/>
              <a:ext cx="2116678" cy="7960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494" tIns="139871" rIns="186494" bIns="139871" rtlCol="0" anchor="ctr">
              <a:noAutofit/>
            </a:bodyPr>
            <a:lstStyle/>
            <a:p>
              <a:pPr marL="407932" indent="-407932" defTabSz="932418"/>
              <a:r>
                <a:rPr lang="en-US" sz="2040" dirty="0">
                  <a:solidFill>
                    <a:srgbClr val="FFFFFF"/>
                  </a:solidFill>
                  <a:latin typeface="Segoe UI Light"/>
                </a:rPr>
                <a:t>Resources</a:t>
              </a:r>
            </a:p>
          </p:txBody>
        </p:sp>
      </p:grpSp>
      <p:sp>
        <p:nvSpPr>
          <p:cNvPr id="22" name="Rectangle 21"/>
          <p:cNvSpPr/>
          <p:nvPr/>
        </p:nvSpPr>
        <p:spPr>
          <a:xfrm>
            <a:off x="2927910" y="3164142"/>
            <a:ext cx="4158494" cy="8118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86521" rIns="93260" bIns="93260" rtlCol="0" anchor="t" anchorCtr="0">
            <a:noAutofit/>
          </a:bodyPr>
          <a:lstStyle/>
          <a:p>
            <a:pPr defTabSz="932418">
              <a:lnSpc>
                <a:spcPts val="1836"/>
              </a:lnSpc>
            </a:pPr>
            <a:r>
              <a:rPr lang="en-US" sz="1428" dirty="0">
                <a:gradFill>
                  <a:gsLst>
                    <a:gs pos="2917">
                      <a:srgbClr val="000000"/>
                    </a:gs>
                    <a:gs pos="30000">
                      <a:srgbClr val="000000"/>
                    </a:gs>
                  </a:gsLst>
                  <a:lin ang="5400000" scaled="0"/>
                </a:gradFill>
              </a:rPr>
              <a:t>Customer’s IT group has adequate resources and bandwidth to support and maintain</a:t>
            </a:r>
            <a:endParaRPr lang="en-US" sz="1428" dirty="0">
              <a:solidFill>
                <a:srgbClr val="FFFFFF"/>
              </a:solidFill>
            </a:endParaRPr>
          </a:p>
        </p:txBody>
      </p:sp>
      <p:sp>
        <p:nvSpPr>
          <p:cNvPr id="24" name="Rectangle 23"/>
          <p:cNvSpPr/>
          <p:nvPr/>
        </p:nvSpPr>
        <p:spPr>
          <a:xfrm>
            <a:off x="7238984" y="3164142"/>
            <a:ext cx="4158494" cy="8118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86521" rIns="93260" bIns="93260" rtlCol="0" anchor="t" anchorCtr="0">
            <a:noAutofit/>
          </a:bodyPr>
          <a:lstStyle/>
          <a:p>
            <a:pPr defTabSz="932418">
              <a:lnSpc>
                <a:spcPts val="1836"/>
              </a:lnSpc>
            </a:pPr>
            <a:r>
              <a:rPr lang="en-US" sz="1428" dirty="0">
                <a:gradFill>
                  <a:gsLst>
                    <a:gs pos="2917">
                      <a:srgbClr val="000000"/>
                    </a:gs>
                    <a:gs pos="30000">
                      <a:srgbClr val="000000"/>
                    </a:gs>
                  </a:gsLst>
                  <a:lin ang="5400000" scaled="0"/>
                </a:gradFill>
              </a:rPr>
              <a:t>Customer does not want to add additional IT resources for support and maintenance</a:t>
            </a:r>
            <a:endParaRPr lang="en-US" sz="1428" dirty="0">
              <a:solidFill>
                <a:srgbClr val="FFFFFF"/>
              </a:solidFill>
            </a:endParaRPr>
          </a:p>
        </p:txBody>
      </p:sp>
    </p:spTree>
    <p:extLst>
      <p:ext uri="{BB962C8B-B14F-4D97-AF65-F5344CB8AC3E}">
        <p14:creationId xmlns:p14="http://schemas.microsoft.com/office/powerpoint/2010/main" val="346635441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3" y="264963"/>
            <a:ext cx="11885512" cy="1097302"/>
          </a:xfrm>
        </p:spPr>
        <p:txBody>
          <a:bodyPr/>
          <a:lstStyle/>
          <a:p>
            <a:r>
              <a:rPr lang="en-US" dirty="0"/>
              <a:t>SQL Database Service @ 5,000 Feet</a:t>
            </a:r>
          </a:p>
        </p:txBody>
      </p:sp>
      <p:sp>
        <p:nvSpPr>
          <p:cNvPr id="6" name="Rectangle 5"/>
          <p:cNvSpPr/>
          <p:nvPr/>
        </p:nvSpPr>
        <p:spPr bwMode="auto">
          <a:xfrm>
            <a:off x="496180" y="2066859"/>
            <a:ext cx="2970498" cy="8480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Elastic Scale and performance</a:t>
            </a:r>
          </a:p>
        </p:txBody>
      </p:sp>
      <p:sp>
        <p:nvSpPr>
          <p:cNvPr id="7" name="Rectangle 6"/>
          <p:cNvSpPr/>
          <p:nvPr/>
        </p:nvSpPr>
        <p:spPr bwMode="auto">
          <a:xfrm>
            <a:off x="3631093" y="2066859"/>
            <a:ext cx="2970498" cy="8480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Business continuity and                    data protection</a:t>
            </a:r>
          </a:p>
        </p:txBody>
      </p:sp>
      <p:sp>
        <p:nvSpPr>
          <p:cNvPr id="8" name="Rectangle 7"/>
          <p:cNvSpPr/>
          <p:nvPr/>
        </p:nvSpPr>
        <p:spPr bwMode="auto">
          <a:xfrm>
            <a:off x="6766007" y="2066859"/>
            <a:ext cx="2970498" cy="8480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Familiar and                       self-managed</a:t>
            </a:r>
          </a:p>
        </p:txBody>
      </p:sp>
      <p:sp>
        <p:nvSpPr>
          <p:cNvPr id="9" name="TextBox 8"/>
          <p:cNvSpPr txBox="1"/>
          <p:nvPr/>
        </p:nvSpPr>
        <p:spPr>
          <a:xfrm>
            <a:off x="496180" y="3047803"/>
            <a:ext cx="2970498" cy="1452889"/>
          </a:xfrm>
          <a:prstGeom prst="rect">
            <a:avLst/>
          </a:prstGeom>
          <a:solidFill>
            <a:schemeClr val="bg1">
              <a:lumMod val="95000"/>
            </a:schemeClr>
          </a:solidFill>
          <a:ln>
            <a:noFill/>
          </a:ln>
        </p:spPr>
        <p:txBody>
          <a:bodyPr wrap="square" lIns="186521" tIns="149217" rIns="186521" bIns="149217" rtlCol="0">
            <a:noAutofit/>
          </a:bodyPr>
          <a:lstStyle/>
          <a:p>
            <a:pPr>
              <a:lnSpc>
                <a:spcPct val="90000"/>
              </a:lnSpc>
              <a:spcAft>
                <a:spcPts val="1224"/>
              </a:spcAft>
            </a:pPr>
            <a:r>
              <a:rPr lang="en-US" sz="1428" dirty="0">
                <a:gradFill>
                  <a:gsLst>
                    <a:gs pos="2917">
                      <a:schemeClr val="tx1"/>
                    </a:gs>
                    <a:gs pos="30000">
                      <a:schemeClr val="tx1"/>
                    </a:gs>
                  </a:gsLst>
                  <a:lin ang="5400000" scaled="0"/>
                </a:gradFill>
              </a:rPr>
              <a:t>Predictable performance levels</a:t>
            </a:r>
          </a:p>
          <a:p>
            <a:pPr>
              <a:lnSpc>
                <a:spcPct val="90000"/>
              </a:lnSpc>
              <a:spcAft>
                <a:spcPts val="1224"/>
              </a:spcAft>
            </a:pPr>
            <a:r>
              <a:rPr lang="en-US" sz="1428" dirty="0">
                <a:gradFill>
                  <a:gsLst>
                    <a:gs pos="2917">
                      <a:schemeClr val="tx1"/>
                    </a:gs>
                    <a:gs pos="30000">
                      <a:schemeClr val="tx1"/>
                    </a:gs>
                  </a:gsLst>
                  <a:lin ang="5400000" scaled="0"/>
                </a:gradFill>
              </a:rPr>
              <a:t>Programmatic scale-out</a:t>
            </a:r>
          </a:p>
          <a:p>
            <a:pPr>
              <a:lnSpc>
                <a:spcPct val="90000"/>
              </a:lnSpc>
              <a:spcAft>
                <a:spcPts val="1224"/>
              </a:spcAft>
            </a:pPr>
            <a:r>
              <a:rPr lang="en-US" sz="1428" dirty="0">
                <a:gradFill>
                  <a:gsLst>
                    <a:gs pos="2917">
                      <a:schemeClr val="tx1"/>
                    </a:gs>
                    <a:gs pos="30000">
                      <a:schemeClr val="tx1"/>
                    </a:gs>
                  </a:gsLst>
                  <a:lin ang="5400000" scaled="0"/>
                </a:gradFill>
              </a:rPr>
              <a:t>Dashboard views of database metrics</a:t>
            </a:r>
          </a:p>
        </p:txBody>
      </p:sp>
      <p:sp>
        <p:nvSpPr>
          <p:cNvPr id="10" name="TextBox 9"/>
          <p:cNvSpPr txBox="1"/>
          <p:nvPr/>
        </p:nvSpPr>
        <p:spPr>
          <a:xfrm>
            <a:off x="3634958" y="3047802"/>
            <a:ext cx="2970498" cy="1452889"/>
          </a:xfrm>
          <a:prstGeom prst="rect">
            <a:avLst/>
          </a:prstGeom>
          <a:solidFill>
            <a:schemeClr val="bg1">
              <a:lumMod val="95000"/>
            </a:schemeClr>
          </a:solidFill>
          <a:ln>
            <a:noFill/>
          </a:ln>
        </p:spPr>
        <p:txBody>
          <a:bodyPr wrap="square" lIns="186521" tIns="149217" rIns="186521" bIns="149217" rtlCol="0">
            <a:noAutofit/>
          </a:bodyPr>
          <a:lstStyle/>
          <a:p>
            <a:pPr>
              <a:lnSpc>
                <a:spcPct val="90000"/>
              </a:lnSpc>
              <a:spcAft>
                <a:spcPts val="1224"/>
              </a:spcAft>
            </a:pPr>
            <a:r>
              <a:rPr lang="en-US" sz="1428" dirty="0">
                <a:gradFill>
                  <a:gsLst>
                    <a:gs pos="2917">
                      <a:schemeClr val="tx1"/>
                    </a:gs>
                    <a:gs pos="30000">
                      <a:schemeClr val="tx1"/>
                    </a:gs>
                  </a:gsLst>
                  <a:lin ang="5400000" scaled="0"/>
                </a:gradFill>
              </a:rPr>
              <a:t>Self-service restore</a:t>
            </a:r>
          </a:p>
          <a:p>
            <a:pPr>
              <a:lnSpc>
                <a:spcPct val="90000"/>
              </a:lnSpc>
              <a:spcAft>
                <a:spcPts val="1224"/>
              </a:spcAft>
            </a:pPr>
            <a:r>
              <a:rPr lang="en-US" sz="1428" dirty="0">
                <a:gradFill>
                  <a:gsLst>
                    <a:gs pos="2917">
                      <a:schemeClr val="tx1"/>
                    </a:gs>
                    <a:gs pos="30000">
                      <a:schemeClr val="tx1"/>
                    </a:gs>
                  </a:gsLst>
                  <a:lin ang="5400000" scaled="0"/>
                </a:gradFill>
              </a:rPr>
              <a:t>Disaster recovery</a:t>
            </a:r>
          </a:p>
          <a:p>
            <a:pPr>
              <a:lnSpc>
                <a:spcPct val="90000"/>
              </a:lnSpc>
              <a:spcAft>
                <a:spcPts val="1224"/>
              </a:spcAft>
            </a:pPr>
            <a:r>
              <a:rPr lang="en-US" sz="1428" dirty="0">
                <a:gradFill>
                  <a:gsLst>
                    <a:gs pos="2917">
                      <a:schemeClr val="tx1"/>
                    </a:gs>
                    <a:gs pos="30000">
                      <a:schemeClr val="tx1"/>
                    </a:gs>
                  </a:gsLst>
                  <a:lin ang="5400000" scaled="0"/>
                </a:gradFill>
              </a:rPr>
              <a:t>Compliance-enabled</a:t>
            </a:r>
          </a:p>
        </p:txBody>
      </p:sp>
      <p:sp>
        <p:nvSpPr>
          <p:cNvPr id="11" name="TextBox 10"/>
          <p:cNvSpPr txBox="1"/>
          <p:nvPr/>
        </p:nvSpPr>
        <p:spPr>
          <a:xfrm>
            <a:off x="6773735" y="3047802"/>
            <a:ext cx="2937966" cy="1452889"/>
          </a:xfrm>
          <a:prstGeom prst="rect">
            <a:avLst/>
          </a:prstGeom>
          <a:solidFill>
            <a:schemeClr val="bg1">
              <a:lumMod val="95000"/>
            </a:schemeClr>
          </a:solidFill>
          <a:ln>
            <a:noFill/>
          </a:ln>
        </p:spPr>
        <p:txBody>
          <a:bodyPr wrap="square" lIns="186521" tIns="149217" rIns="186521" bIns="149217" rtlCol="0">
            <a:noAutofit/>
          </a:bodyPr>
          <a:lstStyle/>
          <a:p>
            <a:pPr>
              <a:lnSpc>
                <a:spcPct val="90000"/>
              </a:lnSpc>
              <a:spcAft>
                <a:spcPts val="1224"/>
              </a:spcAft>
            </a:pPr>
            <a:r>
              <a:rPr lang="en-US" sz="1428" dirty="0">
                <a:gradFill>
                  <a:gsLst>
                    <a:gs pos="2917">
                      <a:schemeClr val="tx1"/>
                    </a:gs>
                    <a:gs pos="30000">
                      <a:schemeClr val="tx1"/>
                    </a:gs>
                  </a:gsLst>
                  <a:lin ang="5400000" scaled="0"/>
                </a:gradFill>
              </a:rPr>
              <a:t>Familiar &amp; compatible </a:t>
            </a:r>
          </a:p>
          <a:p>
            <a:pPr>
              <a:lnSpc>
                <a:spcPct val="90000"/>
              </a:lnSpc>
              <a:spcAft>
                <a:spcPts val="1224"/>
              </a:spcAft>
            </a:pPr>
            <a:r>
              <a:rPr lang="en-US" sz="1428" dirty="0">
                <a:gradFill>
                  <a:gsLst>
                    <a:gs pos="2917">
                      <a:schemeClr val="tx1"/>
                    </a:gs>
                    <a:gs pos="30000">
                      <a:schemeClr val="tx1"/>
                    </a:gs>
                  </a:gsLst>
                  <a:lin ang="5400000" scaled="0"/>
                </a:gradFill>
              </a:rPr>
              <a:t>Programmatic</a:t>
            </a:r>
          </a:p>
          <a:p>
            <a:pPr>
              <a:lnSpc>
                <a:spcPct val="90000"/>
              </a:lnSpc>
              <a:spcAft>
                <a:spcPts val="1224"/>
              </a:spcAft>
            </a:pPr>
            <a:r>
              <a:rPr lang="en-US" sz="1428" dirty="0">
                <a:gradFill>
                  <a:gsLst>
                    <a:gs pos="2917">
                      <a:schemeClr val="tx1"/>
                    </a:gs>
                    <a:gs pos="30000">
                      <a:schemeClr val="tx1"/>
                    </a:gs>
                  </a:gsLst>
                  <a:lin ang="5400000" scaled="0"/>
                </a:gradFill>
              </a:rPr>
              <a:t>Self-managed</a:t>
            </a:r>
          </a:p>
        </p:txBody>
      </p:sp>
      <p:sp>
        <p:nvSpPr>
          <p:cNvPr id="12" name="Rectangle 11"/>
          <p:cNvSpPr/>
          <p:nvPr/>
        </p:nvSpPr>
        <p:spPr>
          <a:xfrm>
            <a:off x="366783" y="1167013"/>
            <a:ext cx="11702396" cy="5917083"/>
          </a:xfrm>
          <a:prstGeom prst="rect">
            <a:avLst/>
          </a:prstGeom>
        </p:spPr>
        <p:txBody>
          <a:bodyPr wrap="square">
            <a:spAutoFit/>
          </a:bodyPr>
          <a:lstStyle/>
          <a:p>
            <a:pPr>
              <a:spcAft>
                <a:spcPts val="612"/>
              </a:spcAft>
            </a:pPr>
            <a:r>
              <a:rPr lang="en-US" sz="2040" dirty="0">
                <a:latin typeface="+mj-lt"/>
                <a:ea typeface="Calibri" panose="020F0502020204030204" pitchFamily="34" charset="0"/>
                <a:cs typeface="Calibri" panose="020F0502020204030204" pitchFamily="34" charset="0"/>
              </a:rPr>
              <a:t>A relational </a:t>
            </a:r>
            <a:r>
              <a:rPr lang="en-US" sz="2040" b="1" dirty="0">
                <a:latin typeface="+mj-lt"/>
                <a:ea typeface="Calibri" panose="020F0502020204030204" pitchFamily="34" charset="0"/>
                <a:cs typeface="Calibri" panose="020F0502020204030204" pitchFamily="34" charset="0"/>
              </a:rPr>
              <a:t>database </a:t>
            </a:r>
            <a:r>
              <a:rPr lang="en-US" sz="1836" dirty="0">
                <a:solidFill>
                  <a:srgbClr val="C00000"/>
                </a:solidFill>
                <a:latin typeface="Segoe Print" panose="02000600000000000000" pitchFamily="2" charset="0"/>
                <a:ea typeface="Calibri" panose="020F0502020204030204" pitchFamily="34" charset="0"/>
                <a:cs typeface="Calibri" panose="020F0502020204030204" pitchFamily="34" charset="0"/>
              </a:rPr>
              <a:t>as a service</a:t>
            </a:r>
            <a:r>
              <a:rPr lang="en-US" sz="2040" dirty="0">
                <a:latin typeface="+mj-lt"/>
                <a:ea typeface="Calibri" panose="020F0502020204030204" pitchFamily="34" charset="0"/>
                <a:cs typeface="Calibri" panose="020F0502020204030204" pitchFamily="34" charset="0"/>
              </a:rPr>
              <a:t>, fully managed by Microsoft</a:t>
            </a:r>
          </a:p>
          <a:p>
            <a:pPr>
              <a:spcAft>
                <a:spcPts val="612"/>
              </a:spcAft>
            </a:pPr>
            <a:r>
              <a:rPr lang="en-US" sz="2040" dirty="0">
                <a:latin typeface="+mj-lt"/>
                <a:ea typeface="Calibri" panose="020F0502020204030204" pitchFamily="34" charset="0"/>
                <a:cs typeface="Calibri" panose="020F0502020204030204" pitchFamily="34" charset="0"/>
              </a:rPr>
              <a:t>Where </a:t>
            </a:r>
            <a:r>
              <a:rPr lang="en-US" sz="1836" dirty="0">
                <a:solidFill>
                  <a:srgbClr val="C00000"/>
                </a:solidFill>
                <a:latin typeface="Segoe Print" panose="02000600000000000000" pitchFamily="2" charset="0"/>
                <a:ea typeface="Calibri" panose="020F0502020204030204" pitchFamily="34" charset="0"/>
                <a:cs typeface="Calibri" panose="020F0502020204030204" pitchFamily="34" charset="0"/>
              </a:rPr>
              <a:t>near-zero administration </a:t>
            </a:r>
            <a:r>
              <a:rPr lang="en-US" sz="2040" dirty="0">
                <a:latin typeface="+mj-lt"/>
                <a:ea typeface="Calibri" panose="020F0502020204030204" pitchFamily="34" charset="0"/>
                <a:cs typeface="Calibri" panose="020F0502020204030204" pitchFamily="34" charset="0"/>
              </a:rPr>
              <a:t>and </a:t>
            </a:r>
            <a:r>
              <a:rPr lang="en-US" sz="1836" dirty="0">
                <a:solidFill>
                  <a:srgbClr val="C00000"/>
                </a:solidFill>
                <a:latin typeface="Segoe Print" panose="02000600000000000000" pitchFamily="2" charset="0"/>
                <a:ea typeface="Calibri" panose="020F0502020204030204" pitchFamily="34" charset="0"/>
                <a:cs typeface="Calibri" panose="020F0502020204030204" pitchFamily="34" charset="0"/>
              </a:rPr>
              <a:t>enterprise-grade capabilities </a:t>
            </a:r>
            <a:r>
              <a:rPr lang="en-US" sz="2040" dirty="0">
                <a:latin typeface="+mj-lt"/>
                <a:ea typeface="Calibri" panose="020F0502020204030204" pitchFamily="34" charset="0"/>
                <a:cs typeface="Calibri" panose="020F0502020204030204" pitchFamily="34" charset="0"/>
              </a:rPr>
              <a:t>are key</a:t>
            </a:r>
          </a:p>
          <a:p>
            <a:pPr>
              <a:spcAft>
                <a:spcPts val="612"/>
              </a:spcAft>
            </a:pPr>
            <a:endParaRPr lang="en-US" sz="2040" dirty="0">
              <a:latin typeface="+mj-lt"/>
              <a:ea typeface="Calibri" panose="020F0502020204030204" pitchFamily="34" charset="0"/>
              <a:cs typeface="Calibri" panose="020F0502020204030204" pitchFamily="34" charset="0"/>
            </a:endParaRPr>
          </a:p>
          <a:p>
            <a:pPr>
              <a:spcAft>
                <a:spcPts val="612"/>
              </a:spcAft>
            </a:pPr>
            <a:endParaRPr lang="en-US" sz="2040" dirty="0">
              <a:latin typeface="+mj-lt"/>
              <a:ea typeface="Calibri" panose="020F0502020204030204" pitchFamily="34" charset="0"/>
              <a:cs typeface="Calibri" panose="020F0502020204030204" pitchFamily="34" charset="0"/>
            </a:endParaRPr>
          </a:p>
          <a:p>
            <a:pPr>
              <a:spcAft>
                <a:spcPts val="612"/>
              </a:spcAft>
            </a:pPr>
            <a:endParaRPr lang="en-US" sz="2040" dirty="0">
              <a:latin typeface="+mj-lt"/>
              <a:ea typeface="Calibri" panose="020F0502020204030204" pitchFamily="34" charset="0"/>
              <a:cs typeface="Calibri" panose="020F0502020204030204" pitchFamily="34" charset="0"/>
            </a:endParaRPr>
          </a:p>
          <a:p>
            <a:pPr>
              <a:spcAft>
                <a:spcPts val="612"/>
              </a:spcAft>
            </a:pPr>
            <a:endParaRPr lang="en-US" sz="2040" dirty="0">
              <a:latin typeface="+mj-lt"/>
              <a:ea typeface="Calibri" panose="020F0502020204030204" pitchFamily="34" charset="0"/>
              <a:cs typeface="Calibri" panose="020F0502020204030204" pitchFamily="34" charset="0"/>
            </a:endParaRPr>
          </a:p>
          <a:p>
            <a:pPr>
              <a:spcAft>
                <a:spcPts val="612"/>
              </a:spcAft>
            </a:pPr>
            <a:endParaRPr lang="en-US" sz="2040" dirty="0">
              <a:latin typeface="+mj-lt"/>
              <a:ea typeface="Calibri" panose="020F0502020204030204" pitchFamily="34" charset="0"/>
              <a:cs typeface="Calibri" panose="020F0502020204030204" pitchFamily="34" charset="0"/>
            </a:endParaRPr>
          </a:p>
          <a:p>
            <a:pPr>
              <a:spcAft>
                <a:spcPts val="612"/>
              </a:spcAft>
            </a:pPr>
            <a:endParaRPr lang="en-US" sz="2040" dirty="0">
              <a:latin typeface="+mj-lt"/>
              <a:ea typeface="Calibri" panose="020F0502020204030204" pitchFamily="34" charset="0"/>
              <a:cs typeface="Calibri" panose="020F0502020204030204" pitchFamily="34" charset="0"/>
            </a:endParaRPr>
          </a:p>
          <a:p>
            <a:pPr>
              <a:spcAft>
                <a:spcPts val="612"/>
              </a:spcAft>
            </a:pPr>
            <a:endParaRPr lang="en-US" sz="2040" dirty="0">
              <a:latin typeface="+mj-lt"/>
              <a:ea typeface="Calibri" panose="020F0502020204030204" pitchFamily="34" charset="0"/>
              <a:cs typeface="Calibri" panose="020F0502020204030204" pitchFamily="34" charset="0"/>
            </a:endParaRPr>
          </a:p>
          <a:p>
            <a:pPr>
              <a:spcAft>
                <a:spcPts val="612"/>
              </a:spcAft>
            </a:pPr>
            <a:r>
              <a:rPr lang="en-US" sz="2040" dirty="0">
                <a:latin typeface="+mj-lt"/>
                <a:ea typeface="Calibri" panose="020F0502020204030204" pitchFamily="34" charset="0"/>
                <a:cs typeface="Calibri" panose="020F0502020204030204" pitchFamily="34" charset="0"/>
              </a:rPr>
              <a:t>Have a database in minutes…</a:t>
            </a:r>
          </a:p>
          <a:p>
            <a:pPr>
              <a:spcAft>
                <a:spcPts val="612"/>
              </a:spcAft>
            </a:pPr>
            <a:r>
              <a:rPr lang="en-US" sz="2040" dirty="0">
                <a:latin typeface="+mj-lt"/>
                <a:ea typeface="Calibri" panose="020F0502020204030204" pitchFamily="34" charset="0"/>
                <a:cs typeface="Calibri" panose="020F0502020204030204" pitchFamily="34" charset="0"/>
              </a:rPr>
              <a:t>Get capacity on-demand…</a:t>
            </a:r>
          </a:p>
          <a:p>
            <a:pPr>
              <a:spcAft>
                <a:spcPts val="612"/>
              </a:spcAft>
            </a:pPr>
            <a:r>
              <a:rPr lang="en-US" sz="2040" dirty="0">
                <a:latin typeface="+mj-lt"/>
                <a:ea typeface="Calibri" panose="020F0502020204030204" pitchFamily="34" charset="0"/>
                <a:cs typeface="Calibri" panose="020F0502020204030204" pitchFamily="34" charset="0"/>
              </a:rPr>
              <a:t>Patching, backups, labor-intensive admin features done                                                                                                              for you…</a:t>
            </a:r>
          </a:p>
          <a:p>
            <a:pPr>
              <a:spcAft>
                <a:spcPts val="612"/>
              </a:spcAft>
            </a:pPr>
            <a:endParaRPr lang="en-US" sz="2040" dirty="0">
              <a:latin typeface="+mj-lt"/>
              <a:ea typeface="Calibri" panose="020F0502020204030204" pitchFamily="34" charset="0"/>
              <a:cs typeface="Calibri" panose="020F0502020204030204" pitchFamily="34" charset="0"/>
            </a:endParaRPr>
          </a:p>
          <a:p>
            <a:pPr>
              <a:spcAft>
                <a:spcPts val="612"/>
              </a:spcAft>
            </a:pPr>
            <a:endParaRPr lang="en-US" sz="2040" dirty="0">
              <a:latin typeface="+mj-lt"/>
              <a:ea typeface="Calibri" panose="020F0502020204030204" pitchFamily="34" charset="0"/>
              <a:cs typeface="Calibri" panose="020F0502020204030204" pitchFamily="34" charset="0"/>
            </a:endParaRPr>
          </a:p>
        </p:txBody>
      </p:sp>
      <p:grpSp>
        <p:nvGrpSpPr>
          <p:cNvPr id="4" name="Group 3"/>
          <p:cNvGrpSpPr/>
          <p:nvPr/>
        </p:nvGrpSpPr>
        <p:grpSpPr>
          <a:xfrm>
            <a:off x="5490686" y="5188881"/>
            <a:ext cx="6944907" cy="1451117"/>
            <a:chOff x="5382650" y="5044951"/>
            <a:chExt cx="6809350" cy="1422793"/>
          </a:xfrm>
        </p:grpSpPr>
        <p:sp>
          <p:nvSpPr>
            <p:cNvPr id="13" name="Freeform 12"/>
            <p:cNvSpPr>
              <a:spLocks/>
            </p:cNvSpPr>
            <p:nvPr/>
          </p:nvSpPr>
          <p:spPr bwMode="auto">
            <a:xfrm>
              <a:off x="7457272" y="507901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sp>
          <p:nvSpPr>
            <p:cNvPr id="14" name="Freeform 29"/>
            <p:cNvSpPr>
              <a:spLocks/>
            </p:cNvSpPr>
            <p:nvPr/>
          </p:nvSpPr>
          <p:spPr bwMode="auto">
            <a:xfrm>
              <a:off x="5382650" y="5732133"/>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grpSp>
          <p:nvGrpSpPr>
            <p:cNvPr id="15" name="Group 14"/>
            <p:cNvGrpSpPr/>
            <p:nvPr/>
          </p:nvGrpSpPr>
          <p:grpSpPr>
            <a:xfrm>
              <a:off x="7588138" y="5499463"/>
              <a:ext cx="174773" cy="338749"/>
              <a:chOff x="8003343" y="6072433"/>
              <a:chExt cx="145517" cy="282045"/>
            </a:xfrm>
          </p:grpSpPr>
          <p:sp>
            <p:nvSpPr>
              <p:cNvPr id="1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sp>
            <p:nvSpPr>
              <p:cNvPr id="1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sp>
            <p:nvSpPr>
              <p:cNvPr id="1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grpSp>
        <p:sp>
          <p:nvSpPr>
            <p:cNvPr id="19" name="Freeform 29"/>
            <p:cNvSpPr>
              <a:spLocks/>
            </p:cNvSpPr>
            <p:nvPr/>
          </p:nvSpPr>
          <p:spPr bwMode="auto">
            <a:xfrm>
              <a:off x="7563002" y="5856599"/>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grpSp>
          <p:nvGrpSpPr>
            <p:cNvPr id="20" name="Group 19"/>
            <p:cNvGrpSpPr/>
            <p:nvPr/>
          </p:nvGrpSpPr>
          <p:grpSpPr>
            <a:xfrm>
              <a:off x="11025746" y="5229351"/>
              <a:ext cx="210318" cy="407646"/>
              <a:chOff x="8003343" y="6072433"/>
              <a:chExt cx="145517" cy="282045"/>
            </a:xfrm>
          </p:grpSpPr>
          <p:sp>
            <p:nvSpPr>
              <p:cNvPr id="2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sp>
            <p:nvSpPr>
              <p:cNvPr id="2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sp>
            <p:nvSpPr>
              <p:cNvPr id="2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grpSp>
        <p:sp>
          <p:nvSpPr>
            <p:cNvPr id="24" name="Isosceles Triangle 23"/>
            <p:cNvSpPr/>
            <p:nvPr/>
          </p:nvSpPr>
          <p:spPr bwMode="auto">
            <a:xfrm>
              <a:off x="9334746" y="531771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24"/>
            <p:cNvSpPr/>
            <p:nvPr/>
          </p:nvSpPr>
          <p:spPr bwMode="auto">
            <a:xfrm>
              <a:off x="6655122" y="607940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Freeform 55"/>
            <p:cNvSpPr>
              <a:spLocks/>
            </p:cNvSpPr>
            <p:nvPr/>
          </p:nvSpPr>
          <p:spPr bwMode="auto">
            <a:xfrm>
              <a:off x="6938994" y="600396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grpSp>
          <p:nvGrpSpPr>
            <p:cNvPr id="27" name="Group 26"/>
            <p:cNvGrpSpPr/>
            <p:nvPr/>
          </p:nvGrpSpPr>
          <p:grpSpPr>
            <a:xfrm>
              <a:off x="6832665" y="5339068"/>
              <a:ext cx="595623" cy="824538"/>
              <a:chOff x="13103226" y="2775830"/>
              <a:chExt cx="1039812" cy="1407232"/>
            </a:xfrm>
          </p:grpSpPr>
          <p:sp>
            <p:nvSpPr>
              <p:cNvPr id="28"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2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3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grpSp>
        <p:sp>
          <p:nvSpPr>
            <p:cNvPr id="37" name="Oval 36"/>
            <p:cNvSpPr/>
            <p:nvPr/>
          </p:nvSpPr>
          <p:spPr bwMode="auto">
            <a:xfrm>
              <a:off x="8708846" y="616142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Freeform 55"/>
            <p:cNvSpPr>
              <a:spLocks/>
            </p:cNvSpPr>
            <p:nvPr/>
          </p:nvSpPr>
          <p:spPr bwMode="auto">
            <a:xfrm>
              <a:off x="9088130" y="614866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grpSp>
          <p:nvGrpSpPr>
            <p:cNvPr id="39" name="Group 38"/>
            <p:cNvGrpSpPr/>
            <p:nvPr/>
          </p:nvGrpSpPr>
          <p:grpSpPr>
            <a:xfrm>
              <a:off x="8886799" y="5044951"/>
              <a:ext cx="925409" cy="1281071"/>
              <a:chOff x="13103226" y="2775830"/>
              <a:chExt cx="1039812" cy="1407232"/>
            </a:xfrm>
          </p:grpSpPr>
          <p:sp>
            <p:nvSpPr>
              <p:cNvPr id="4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grpSp>
        <p:sp>
          <p:nvSpPr>
            <p:cNvPr id="49" name="Oval 48"/>
            <p:cNvSpPr/>
            <p:nvPr/>
          </p:nvSpPr>
          <p:spPr bwMode="auto">
            <a:xfrm>
              <a:off x="10078748" y="577338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Freeform 49"/>
            <p:cNvSpPr>
              <a:spLocks/>
            </p:cNvSpPr>
            <p:nvPr/>
          </p:nvSpPr>
          <p:spPr bwMode="auto">
            <a:xfrm>
              <a:off x="10325838" y="570772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grpSp>
          <p:nvGrpSpPr>
            <p:cNvPr id="51" name="Group 50"/>
            <p:cNvGrpSpPr/>
            <p:nvPr/>
          </p:nvGrpSpPr>
          <p:grpSpPr>
            <a:xfrm>
              <a:off x="10233286" y="5128980"/>
              <a:ext cx="518446" cy="717700"/>
              <a:chOff x="13103226" y="2775830"/>
              <a:chExt cx="1039812" cy="1407232"/>
            </a:xfrm>
          </p:grpSpPr>
          <p:sp>
            <p:nvSpPr>
              <p:cNvPr id="5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5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5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5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sp>
            <p:nvSpPr>
              <p:cNvPr id="6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endParaRPr>
              </a:p>
            </p:txBody>
          </p:sp>
        </p:grpSp>
        <p:grpSp>
          <p:nvGrpSpPr>
            <p:cNvPr id="61" name="Group 60"/>
            <p:cNvGrpSpPr/>
            <p:nvPr/>
          </p:nvGrpSpPr>
          <p:grpSpPr>
            <a:xfrm>
              <a:off x="7861333" y="5490964"/>
              <a:ext cx="174773" cy="338749"/>
              <a:chOff x="8003343" y="6072433"/>
              <a:chExt cx="145517" cy="282045"/>
            </a:xfrm>
          </p:grpSpPr>
          <p:sp>
            <p:nvSpPr>
              <p:cNvPr id="6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sp>
            <p:nvSpPr>
              <p:cNvPr id="6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sp>
            <p:nvSpPr>
              <p:cNvPr id="6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grpSp>
        <p:grpSp>
          <p:nvGrpSpPr>
            <p:cNvPr id="65" name="Group 64"/>
            <p:cNvGrpSpPr/>
            <p:nvPr/>
          </p:nvGrpSpPr>
          <p:grpSpPr>
            <a:xfrm>
              <a:off x="6019716" y="5822680"/>
              <a:ext cx="174773" cy="338749"/>
              <a:chOff x="8003343" y="6072433"/>
              <a:chExt cx="145517" cy="282045"/>
            </a:xfrm>
          </p:grpSpPr>
          <p:sp>
            <p:nvSpPr>
              <p:cNvPr id="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sp>
            <p:nvSpPr>
              <p:cNvPr id="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sp>
            <p:nvSpPr>
              <p:cNvPr id="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grpSp>
        <p:grpSp>
          <p:nvGrpSpPr>
            <p:cNvPr id="69" name="Group 68"/>
            <p:cNvGrpSpPr/>
            <p:nvPr/>
          </p:nvGrpSpPr>
          <p:grpSpPr>
            <a:xfrm>
              <a:off x="11704693" y="5546904"/>
              <a:ext cx="210318" cy="407646"/>
              <a:chOff x="8003343" y="6072433"/>
              <a:chExt cx="145517" cy="282045"/>
            </a:xfrm>
          </p:grpSpPr>
          <p:sp>
            <p:nvSpPr>
              <p:cNvPr id="7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sp>
            <p:nvSpPr>
              <p:cNvPr id="7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sp>
            <p:nvSpPr>
              <p:cNvPr id="7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grpSp>
      </p:grpSp>
      <p:pic>
        <p:nvPicPr>
          <p:cNvPr id="73" name="Picture 6" descr="http://tbn1.google.com/images?q=tbn:rBiti_42-Z0HOM:http://upload.wikimedia.org/wikipedia/commons/thumb/0/01/Airplane_silhouette_45degree_angle.svg/580px-Airplane_silhouette_45degree_angle.svg.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80000">
            <a:off x="10242490" y="380643"/>
            <a:ext cx="1748061" cy="17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402236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881" y="1165754"/>
            <a:ext cx="9792335" cy="2331508"/>
          </a:xfrm>
        </p:spPr>
        <p:txBody>
          <a:bodyPr/>
          <a:lstStyle/>
          <a:p>
            <a:br>
              <a:rPr lang="en-US" dirty="0"/>
            </a:br>
            <a:r>
              <a:rPr lang="en-US" dirty="0"/>
              <a:t>Microsoft Azure:</a:t>
            </a:r>
            <a:br>
              <a:rPr lang="en-US" dirty="0"/>
            </a:br>
            <a:r>
              <a:rPr lang="en-US" dirty="0" err="1"/>
              <a:t>CosmosDB</a:t>
            </a:r>
            <a:r>
              <a:rPr lang="en-US" dirty="0"/>
              <a:t>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9404632" y="6061922"/>
            <a:ext cx="2474023" cy="529971"/>
          </a:xfrm>
          <a:prstGeom prst="rect">
            <a:avLst/>
          </a:prstGeom>
        </p:spPr>
      </p:pic>
    </p:spTree>
    <p:extLst>
      <p:ext uri="{BB962C8B-B14F-4D97-AF65-F5344CB8AC3E}">
        <p14:creationId xmlns:p14="http://schemas.microsoft.com/office/powerpoint/2010/main" val="366171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375766" y="1347116"/>
            <a:ext cx="9196050" cy="5391440"/>
            <a:chOff x="1374390" y="1346505"/>
            <a:chExt cx="9198659" cy="5392969"/>
          </a:xfrm>
        </p:grpSpPr>
        <p:sp>
          <p:nvSpPr>
            <p:cNvPr id="19" name="Rectangle 18"/>
            <p:cNvSpPr/>
            <p:nvPr/>
          </p:nvSpPr>
          <p:spPr bwMode="auto">
            <a:xfrm>
              <a:off x="2176393" y="1726056"/>
              <a:ext cx="8396656" cy="4642599"/>
            </a:xfrm>
            <a:prstGeom prst="rect">
              <a:avLst/>
            </a:pr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defTabSz="913843" fontAlgn="base">
                <a:lnSpc>
                  <a:spcPct val="90000"/>
                </a:lnSpc>
                <a:spcBef>
                  <a:spcPct val="0"/>
                </a:spcBef>
                <a:spcAft>
                  <a:spcPct val="0"/>
                </a:spcAft>
              </a:pPr>
              <a:endParaRPr lang="en-US" sz="2400" kern="0" spc="-50" dirty="0">
                <a:gradFill>
                  <a:gsLst>
                    <a:gs pos="36283">
                      <a:prstClr val="black"/>
                    </a:gs>
                    <a:gs pos="28000">
                      <a:prstClr val="black"/>
                    </a:gs>
                  </a:gsLst>
                  <a:lin ang="5400000" scaled="0"/>
                </a:gradFill>
              </a:endParaRPr>
            </a:p>
          </p:txBody>
        </p:sp>
        <p:sp>
          <p:nvSpPr>
            <p:cNvPr id="20" name="Rectangle 8"/>
            <p:cNvSpPr/>
            <p:nvPr/>
          </p:nvSpPr>
          <p:spPr bwMode="auto">
            <a:xfrm>
              <a:off x="2501537" y="2494737"/>
              <a:ext cx="7755059" cy="3873918"/>
            </a:xfrm>
            <a:custGeom>
              <a:avLst/>
              <a:gdLst>
                <a:gd name="connsiteX0" fmla="*/ 0 w 7733982"/>
                <a:gd name="connsiteY0" fmla="*/ 0 h 3872530"/>
                <a:gd name="connsiteX1" fmla="*/ 7733982 w 7733982"/>
                <a:gd name="connsiteY1" fmla="*/ 0 h 3872530"/>
                <a:gd name="connsiteX2" fmla="*/ 7733982 w 7733982"/>
                <a:gd name="connsiteY2" fmla="*/ 3872530 h 3872530"/>
                <a:gd name="connsiteX3" fmla="*/ 0 w 7733982"/>
                <a:gd name="connsiteY3" fmla="*/ 3872530 h 3872530"/>
                <a:gd name="connsiteX4" fmla="*/ 0 w 7733982"/>
                <a:gd name="connsiteY4" fmla="*/ 0 h 3872530"/>
                <a:gd name="connsiteX0" fmla="*/ 0 w 7745271"/>
                <a:gd name="connsiteY0" fmla="*/ 3725333 h 3872530"/>
                <a:gd name="connsiteX1" fmla="*/ 7745271 w 7745271"/>
                <a:gd name="connsiteY1" fmla="*/ 0 h 3872530"/>
                <a:gd name="connsiteX2" fmla="*/ 7745271 w 7745271"/>
                <a:gd name="connsiteY2" fmla="*/ 3872530 h 3872530"/>
                <a:gd name="connsiteX3" fmla="*/ 11289 w 7745271"/>
                <a:gd name="connsiteY3" fmla="*/ 3872530 h 3872530"/>
                <a:gd name="connsiteX4" fmla="*/ 0 w 7745271"/>
                <a:gd name="connsiteY4" fmla="*/ 3725333 h 3872530"/>
                <a:gd name="connsiteX0" fmla="*/ 0 w 7741261"/>
                <a:gd name="connsiteY0" fmla="*/ 3841638 h 3872530"/>
                <a:gd name="connsiteX1" fmla="*/ 7741261 w 7741261"/>
                <a:gd name="connsiteY1" fmla="*/ 0 h 3872530"/>
                <a:gd name="connsiteX2" fmla="*/ 7741261 w 7741261"/>
                <a:gd name="connsiteY2" fmla="*/ 3872530 h 3872530"/>
                <a:gd name="connsiteX3" fmla="*/ 7279 w 7741261"/>
                <a:gd name="connsiteY3" fmla="*/ 3872530 h 3872530"/>
                <a:gd name="connsiteX4" fmla="*/ 0 w 7741261"/>
                <a:gd name="connsiteY4" fmla="*/ 3841638 h 3872530"/>
                <a:gd name="connsiteX0" fmla="*/ 0 w 7741261"/>
                <a:gd name="connsiteY0" fmla="*/ 3849659 h 3872530"/>
                <a:gd name="connsiteX1" fmla="*/ 7741261 w 7741261"/>
                <a:gd name="connsiteY1" fmla="*/ 0 h 3872530"/>
                <a:gd name="connsiteX2" fmla="*/ 7741261 w 7741261"/>
                <a:gd name="connsiteY2" fmla="*/ 3872530 h 3872530"/>
                <a:gd name="connsiteX3" fmla="*/ 7279 w 7741261"/>
                <a:gd name="connsiteY3" fmla="*/ 3872530 h 3872530"/>
                <a:gd name="connsiteX4" fmla="*/ 0 w 7741261"/>
                <a:gd name="connsiteY4" fmla="*/ 3849659 h 3872530"/>
                <a:gd name="connsiteX0" fmla="*/ 0 w 7741261"/>
                <a:gd name="connsiteY0" fmla="*/ 3849659 h 3872530"/>
                <a:gd name="connsiteX1" fmla="*/ 657068 w 7741261"/>
                <a:gd name="connsiteY1" fmla="*/ 3526289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861605 w 7741261"/>
                <a:gd name="connsiteY1" fmla="*/ 3762910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1154374 w 7741261"/>
                <a:gd name="connsiteY1" fmla="*/ 3811036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689153 w 7741261"/>
                <a:gd name="connsiteY1" fmla="*/ 3778952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689153 w 7741261"/>
                <a:gd name="connsiteY1" fmla="*/ 3778952 h 3872530"/>
                <a:gd name="connsiteX2" fmla="*/ 1334847 w 7741261"/>
                <a:gd name="connsiteY2" fmla="*/ 3442068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603552 w 7741261"/>
                <a:gd name="connsiteY2" fmla="*/ 3674679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67174 w 7741261"/>
                <a:gd name="connsiteY3" fmla="*/ 3249563 h 3872530"/>
                <a:gd name="connsiteX4" fmla="*/ 7741261 w 7741261"/>
                <a:gd name="connsiteY4" fmla="*/ 0 h 3872530"/>
                <a:gd name="connsiteX5" fmla="*/ 7741261 w 7741261"/>
                <a:gd name="connsiteY5" fmla="*/ 3872530 h 3872530"/>
                <a:gd name="connsiteX6" fmla="*/ 7279 w 7741261"/>
                <a:gd name="connsiteY6" fmla="*/ 3872530 h 3872530"/>
                <a:gd name="connsiteX7" fmla="*/ 0 w 7741261"/>
                <a:gd name="connsiteY7"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7741261 w 7741261"/>
                <a:gd name="connsiteY4" fmla="*/ 0 h 3872530"/>
                <a:gd name="connsiteX5" fmla="*/ 7741261 w 7741261"/>
                <a:gd name="connsiteY5" fmla="*/ 3872530 h 3872530"/>
                <a:gd name="connsiteX6" fmla="*/ 7279 w 7741261"/>
                <a:gd name="connsiteY6" fmla="*/ 3872530 h 3872530"/>
                <a:gd name="connsiteX7" fmla="*/ 0 w 7741261"/>
                <a:gd name="connsiteY7"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4656900 w 7741261"/>
                <a:gd name="connsiteY4" fmla="*/ 1725563 h 3872530"/>
                <a:gd name="connsiteX5" fmla="*/ 7741261 w 7741261"/>
                <a:gd name="connsiteY5" fmla="*/ 0 h 3872530"/>
                <a:gd name="connsiteX6" fmla="*/ 7741261 w 7741261"/>
                <a:gd name="connsiteY6" fmla="*/ 3872530 h 3872530"/>
                <a:gd name="connsiteX7" fmla="*/ 7279 w 7741261"/>
                <a:gd name="connsiteY7" fmla="*/ 3872530 h 3872530"/>
                <a:gd name="connsiteX8" fmla="*/ 0 w 7741261"/>
                <a:gd name="connsiteY8"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7741261 w 7741261"/>
                <a:gd name="connsiteY5" fmla="*/ 0 h 3872530"/>
                <a:gd name="connsiteX6" fmla="*/ 7741261 w 7741261"/>
                <a:gd name="connsiteY6" fmla="*/ 3872530 h 3872530"/>
                <a:gd name="connsiteX7" fmla="*/ 7279 w 7741261"/>
                <a:gd name="connsiteY7" fmla="*/ 3872530 h 3872530"/>
                <a:gd name="connsiteX8" fmla="*/ 0 w 7741261"/>
                <a:gd name="connsiteY8"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651553 w 7741261"/>
                <a:gd name="connsiteY5" fmla="*/ 1329858 h 3872530"/>
                <a:gd name="connsiteX6" fmla="*/ 7741261 w 7741261"/>
                <a:gd name="connsiteY6" fmla="*/ 0 h 3872530"/>
                <a:gd name="connsiteX7" fmla="*/ 7741261 w 7741261"/>
                <a:gd name="connsiteY7" fmla="*/ 3872530 h 3872530"/>
                <a:gd name="connsiteX8" fmla="*/ 7279 w 7741261"/>
                <a:gd name="connsiteY8" fmla="*/ 3872530 h 3872530"/>
                <a:gd name="connsiteX9" fmla="*/ 0 w 7741261"/>
                <a:gd name="connsiteY9"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7741261 w 7741261"/>
                <a:gd name="connsiteY6" fmla="*/ 0 h 3872530"/>
                <a:gd name="connsiteX7" fmla="*/ 7741261 w 7741261"/>
                <a:gd name="connsiteY7" fmla="*/ 3872530 h 3872530"/>
                <a:gd name="connsiteX8" fmla="*/ 7279 w 7741261"/>
                <a:gd name="connsiteY8" fmla="*/ 3872530 h 3872530"/>
                <a:gd name="connsiteX9" fmla="*/ 0 w 7741261"/>
                <a:gd name="connsiteY9"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908184 w 7741261"/>
                <a:gd name="connsiteY6" fmla="*/ 666784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51047 h 3873918"/>
                <a:gd name="connsiteX1" fmla="*/ 689153 w 7741261"/>
                <a:gd name="connsiteY1" fmla="*/ 3780340 h 3873918"/>
                <a:gd name="connsiteX2" fmla="*/ 1282710 w 7741261"/>
                <a:gd name="connsiteY2" fmla="*/ 3635962 h 3873918"/>
                <a:gd name="connsiteX3" fmla="*/ 1951131 w 7741261"/>
                <a:gd name="connsiteY3" fmla="*/ 3229561 h 3873918"/>
                <a:gd name="connsiteX4" fmla="*/ 3854795 w 7741261"/>
                <a:gd name="connsiteY4" fmla="*/ 1673478 h 3873918"/>
                <a:gd name="connsiteX5" fmla="*/ 4491131 w 7741261"/>
                <a:gd name="connsiteY5" fmla="*/ 1170825 h 3873918"/>
                <a:gd name="connsiteX6" fmla="*/ 5811931 w 7741261"/>
                <a:gd name="connsiteY6" fmla="*/ 459625 h 3873918"/>
                <a:gd name="connsiteX7" fmla="*/ 7741261 w 7741261"/>
                <a:gd name="connsiteY7" fmla="*/ 1388 h 3873918"/>
                <a:gd name="connsiteX8" fmla="*/ 7741261 w 7741261"/>
                <a:gd name="connsiteY8" fmla="*/ 3873918 h 3873918"/>
                <a:gd name="connsiteX9" fmla="*/ 7279 w 7741261"/>
                <a:gd name="connsiteY9" fmla="*/ 3873918 h 3873918"/>
                <a:gd name="connsiteX10" fmla="*/ 0 w 7741261"/>
                <a:gd name="connsiteY10" fmla="*/ 3851047 h 3873918"/>
                <a:gd name="connsiteX0" fmla="*/ 0 w 7741261"/>
                <a:gd name="connsiteY0" fmla="*/ 3851047 h 3873918"/>
                <a:gd name="connsiteX1" fmla="*/ 689153 w 7741261"/>
                <a:gd name="connsiteY1" fmla="*/ 3780340 h 3873918"/>
                <a:gd name="connsiteX2" fmla="*/ 1282710 w 7741261"/>
                <a:gd name="connsiteY2" fmla="*/ 3635962 h 3873918"/>
                <a:gd name="connsiteX3" fmla="*/ 1951131 w 7741261"/>
                <a:gd name="connsiteY3" fmla="*/ 3229561 h 3873918"/>
                <a:gd name="connsiteX4" fmla="*/ 3822711 w 7741261"/>
                <a:gd name="connsiteY4" fmla="*/ 1694868 h 3873918"/>
                <a:gd name="connsiteX5" fmla="*/ 4491131 w 7741261"/>
                <a:gd name="connsiteY5" fmla="*/ 1170825 h 3873918"/>
                <a:gd name="connsiteX6" fmla="*/ 5811931 w 7741261"/>
                <a:gd name="connsiteY6" fmla="*/ 459625 h 3873918"/>
                <a:gd name="connsiteX7" fmla="*/ 7741261 w 7741261"/>
                <a:gd name="connsiteY7" fmla="*/ 1388 h 3873918"/>
                <a:gd name="connsiteX8" fmla="*/ 7741261 w 7741261"/>
                <a:gd name="connsiteY8" fmla="*/ 3873918 h 3873918"/>
                <a:gd name="connsiteX9" fmla="*/ 7279 w 7741261"/>
                <a:gd name="connsiteY9" fmla="*/ 3873918 h 3873918"/>
                <a:gd name="connsiteX10" fmla="*/ 0 w 7741261"/>
                <a:gd name="connsiteY10" fmla="*/ 3851047 h 387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41261" h="3873918">
                  <a:moveTo>
                    <a:pt x="0" y="3851047"/>
                  </a:moveTo>
                  <a:lnTo>
                    <a:pt x="689153" y="3780340"/>
                  </a:lnTo>
                  <a:lnTo>
                    <a:pt x="1282710" y="3635962"/>
                  </a:lnTo>
                  <a:lnTo>
                    <a:pt x="1951131" y="3229561"/>
                  </a:lnTo>
                  <a:lnTo>
                    <a:pt x="3822711" y="1694868"/>
                  </a:lnTo>
                  <a:lnTo>
                    <a:pt x="4491131" y="1170825"/>
                  </a:lnTo>
                  <a:cubicBezTo>
                    <a:pt x="4931398" y="933758"/>
                    <a:pt x="5232632" y="707387"/>
                    <a:pt x="5811931" y="459625"/>
                  </a:cubicBezTo>
                  <a:cubicBezTo>
                    <a:pt x="6840052" y="2079"/>
                    <a:pt x="7664972" y="-6287"/>
                    <a:pt x="7741261" y="1388"/>
                  </a:cubicBezTo>
                  <a:lnTo>
                    <a:pt x="7741261" y="3873918"/>
                  </a:lnTo>
                  <a:lnTo>
                    <a:pt x="7279" y="3873918"/>
                  </a:lnTo>
                  <a:lnTo>
                    <a:pt x="0" y="3851047"/>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000" kern="0" spc="-50" dirty="0">
                <a:gradFill>
                  <a:gsLst>
                    <a:gs pos="1250">
                      <a:prstClr val="white"/>
                    </a:gs>
                    <a:gs pos="10417">
                      <a:prstClr val="white"/>
                    </a:gs>
                  </a:gsLst>
                  <a:lin ang="5400000" scaled="0"/>
                </a:gradFill>
              </a:endParaRPr>
            </a:p>
          </p:txBody>
        </p:sp>
        <p:cxnSp>
          <p:nvCxnSpPr>
            <p:cNvPr id="21" name="Straight Connector 20"/>
            <p:cNvCxnSpPr/>
            <p:nvPr/>
          </p:nvCxnSpPr>
          <p:spPr>
            <a:xfrm>
              <a:off x="2165916" y="1722579"/>
              <a:ext cx="0" cy="464978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986788" y="561587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986788" y="488308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986788" y="415029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986788" y="341750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986788" y="26847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86788" y="195192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718719" y="1883035"/>
              <a:ext cx="295274" cy="169425"/>
            </a:xfrm>
            <a:prstGeom prst="rect">
              <a:avLst/>
            </a:prstGeom>
            <a:noFill/>
          </p:spPr>
          <p:txBody>
            <a:bodyPr wrap="square" lIns="0" tIns="0" rIns="0" bIns="0" rtlCol="0">
              <a:spAutoFit/>
            </a:bodyPr>
            <a:lstStyle/>
            <a:p>
              <a:pPr defTabSz="914411">
                <a:lnSpc>
                  <a:spcPct val="90000"/>
                </a:lnSpc>
              </a:pPr>
              <a:r>
                <a:rPr lang="en-US" sz="1199" kern="0" spc="-50" dirty="0">
                  <a:gradFill>
                    <a:gsLst>
                      <a:gs pos="2917">
                        <a:prstClr val="black"/>
                      </a:gs>
                      <a:gs pos="30000">
                        <a:prstClr val="black"/>
                      </a:gs>
                    </a:gsLst>
                    <a:lin ang="5400000" scaled="0"/>
                  </a:gradFill>
                </a:rPr>
                <a:t>$30</a:t>
              </a:r>
            </a:p>
          </p:txBody>
        </p:sp>
        <p:sp>
          <p:nvSpPr>
            <p:cNvPr id="29" name="TextBox 28"/>
            <p:cNvSpPr txBox="1"/>
            <p:nvPr/>
          </p:nvSpPr>
          <p:spPr>
            <a:xfrm>
              <a:off x="1722136" y="2607396"/>
              <a:ext cx="295274" cy="169425"/>
            </a:xfrm>
            <a:prstGeom prst="rect">
              <a:avLst/>
            </a:prstGeom>
            <a:noFill/>
          </p:spPr>
          <p:txBody>
            <a:bodyPr wrap="square" lIns="0" tIns="0" rIns="0" bIns="0" rtlCol="0">
              <a:spAutoFit/>
            </a:bodyPr>
            <a:lstStyle/>
            <a:p>
              <a:pPr defTabSz="914411">
                <a:lnSpc>
                  <a:spcPct val="90000"/>
                </a:lnSpc>
              </a:pPr>
              <a:r>
                <a:rPr lang="en-US" sz="1199" kern="0" spc="-50" dirty="0">
                  <a:gradFill>
                    <a:gsLst>
                      <a:gs pos="2917">
                        <a:prstClr val="black"/>
                      </a:gs>
                      <a:gs pos="30000">
                        <a:prstClr val="black"/>
                      </a:gs>
                    </a:gsLst>
                    <a:lin ang="5400000" scaled="0"/>
                  </a:gradFill>
                </a:rPr>
                <a:t>$25</a:t>
              </a:r>
            </a:p>
          </p:txBody>
        </p:sp>
        <p:sp>
          <p:nvSpPr>
            <p:cNvPr id="30" name="TextBox 29"/>
            <p:cNvSpPr txBox="1"/>
            <p:nvPr/>
          </p:nvSpPr>
          <p:spPr>
            <a:xfrm>
              <a:off x="1722136" y="3335971"/>
              <a:ext cx="295274" cy="169425"/>
            </a:xfrm>
            <a:prstGeom prst="rect">
              <a:avLst/>
            </a:prstGeom>
            <a:noFill/>
          </p:spPr>
          <p:txBody>
            <a:bodyPr wrap="square" lIns="0" tIns="0" rIns="0" bIns="0" rtlCol="0">
              <a:spAutoFit/>
            </a:bodyPr>
            <a:lstStyle/>
            <a:p>
              <a:pPr defTabSz="914411">
                <a:lnSpc>
                  <a:spcPct val="90000"/>
                </a:lnSpc>
              </a:pPr>
              <a:r>
                <a:rPr lang="en-US" sz="1199" kern="0" spc="-50" dirty="0">
                  <a:gradFill>
                    <a:gsLst>
                      <a:gs pos="2917">
                        <a:prstClr val="black"/>
                      </a:gs>
                      <a:gs pos="30000">
                        <a:prstClr val="black"/>
                      </a:gs>
                    </a:gsLst>
                    <a:lin ang="5400000" scaled="0"/>
                  </a:gradFill>
                </a:rPr>
                <a:t>$20</a:t>
              </a:r>
            </a:p>
          </p:txBody>
        </p:sp>
        <p:sp>
          <p:nvSpPr>
            <p:cNvPr id="31" name="TextBox 30"/>
            <p:cNvSpPr txBox="1"/>
            <p:nvPr/>
          </p:nvSpPr>
          <p:spPr>
            <a:xfrm>
              <a:off x="1722136" y="4064603"/>
              <a:ext cx="295274" cy="169425"/>
            </a:xfrm>
            <a:prstGeom prst="rect">
              <a:avLst/>
            </a:prstGeom>
            <a:noFill/>
          </p:spPr>
          <p:txBody>
            <a:bodyPr wrap="square" lIns="0" tIns="0" rIns="0" bIns="0" rtlCol="0">
              <a:spAutoFit/>
            </a:bodyPr>
            <a:lstStyle/>
            <a:p>
              <a:pPr defTabSz="914411">
                <a:lnSpc>
                  <a:spcPct val="90000"/>
                </a:lnSpc>
              </a:pPr>
              <a:r>
                <a:rPr lang="en-US" sz="1199" kern="0" spc="-50" dirty="0">
                  <a:gradFill>
                    <a:gsLst>
                      <a:gs pos="2917">
                        <a:prstClr val="black"/>
                      </a:gs>
                      <a:gs pos="30000">
                        <a:prstClr val="black"/>
                      </a:gs>
                    </a:gsLst>
                    <a:lin ang="5400000" scaled="0"/>
                  </a:gradFill>
                </a:rPr>
                <a:t>$15</a:t>
              </a:r>
            </a:p>
          </p:txBody>
        </p:sp>
        <p:sp>
          <p:nvSpPr>
            <p:cNvPr id="32" name="TextBox 31"/>
            <p:cNvSpPr txBox="1"/>
            <p:nvPr/>
          </p:nvSpPr>
          <p:spPr>
            <a:xfrm>
              <a:off x="1722136" y="4799989"/>
              <a:ext cx="295274" cy="169425"/>
            </a:xfrm>
            <a:prstGeom prst="rect">
              <a:avLst/>
            </a:prstGeom>
            <a:noFill/>
          </p:spPr>
          <p:txBody>
            <a:bodyPr wrap="square" lIns="0" tIns="0" rIns="0" bIns="0" rtlCol="0">
              <a:spAutoFit/>
            </a:bodyPr>
            <a:lstStyle/>
            <a:p>
              <a:pPr defTabSz="914411">
                <a:lnSpc>
                  <a:spcPct val="90000"/>
                </a:lnSpc>
              </a:pPr>
              <a:r>
                <a:rPr lang="en-US" sz="1199" kern="0" spc="-50" dirty="0">
                  <a:gradFill>
                    <a:gsLst>
                      <a:gs pos="2917">
                        <a:prstClr val="black"/>
                      </a:gs>
                      <a:gs pos="30000">
                        <a:prstClr val="black"/>
                      </a:gs>
                    </a:gsLst>
                    <a:lin ang="5400000" scaled="0"/>
                  </a:gradFill>
                </a:rPr>
                <a:t>$10</a:t>
              </a:r>
            </a:p>
          </p:txBody>
        </p:sp>
        <p:sp>
          <p:nvSpPr>
            <p:cNvPr id="33" name="TextBox 32"/>
            <p:cNvSpPr txBox="1"/>
            <p:nvPr/>
          </p:nvSpPr>
          <p:spPr>
            <a:xfrm>
              <a:off x="1722136" y="5528564"/>
              <a:ext cx="295274" cy="169425"/>
            </a:xfrm>
            <a:prstGeom prst="rect">
              <a:avLst/>
            </a:prstGeom>
            <a:noFill/>
          </p:spPr>
          <p:txBody>
            <a:bodyPr wrap="square" lIns="0" tIns="0" rIns="0" bIns="0" rtlCol="0">
              <a:spAutoFit/>
            </a:bodyPr>
            <a:lstStyle/>
            <a:p>
              <a:pPr defTabSz="914411">
                <a:lnSpc>
                  <a:spcPct val="90000"/>
                </a:lnSpc>
              </a:pPr>
              <a:r>
                <a:rPr lang="en-US" sz="1199" kern="0" spc="-50" dirty="0">
                  <a:gradFill>
                    <a:gsLst>
                      <a:gs pos="2917">
                        <a:prstClr val="black"/>
                      </a:gs>
                      <a:gs pos="30000">
                        <a:prstClr val="black"/>
                      </a:gs>
                    </a:gsLst>
                    <a:lin ang="5400000" scaled="0"/>
                  </a:gradFill>
                </a:rPr>
                <a:t>$5</a:t>
              </a:r>
            </a:p>
          </p:txBody>
        </p:sp>
        <p:cxnSp>
          <p:nvCxnSpPr>
            <p:cNvPr id="34" name="Straight Connector 33"/>
            <p:cNvCxnSpPr/>
            <p:nvPr/>
          </p:nvCxnSpPr>
          <p:spPr>
            <a:xfrm rot="16200000">
              <a:off x="2417377"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a:off x="3061875"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a:off x="3706373"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a:off x="4350871"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a:off x="4995369"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a:off x="5639867"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a:off x="6284365"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a:off x="6928863"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a:off x="7573361"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a:off x="8217859"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a:off x="8862357"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a:off x="9506855"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a:off x="10151358"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337129"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2008</a:t>
              </a:r>
            </a:p>
          </p:txBody>
        </p:sp>
        <p:sp>
          <p:nvSpPr>
            <p:cNvPr id="48" name="TextBox 47"/>
            <p:cNvSpPr txBox="1"/>
            <p:nvPr/>
          </p:nvSpPr>
          <p:spPr>
            <a:xfrm>
              <a:off x="2983717"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2009</a:t>
              </a:r>
            </a:p>
          </p:txBody>
        </p:sp>
        <p:sp>
          <p:nvSpPr>
            <p:cNvPr id="49" name="TextBox 48"/>
            <p:cNvSpPr txBox="1"/>
            <p:nvPr/>
          </p:nvSpPr>
          <p:spPr>
            <a:xfrm>
              <a:off x="3625813"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2010</a:t>
              </a:r>
            </a:p>
          </p:txBody>
        </p:sp>
        <p:sp>
          <p:nvSpPr>
            <p:cNvPr id="50" name="TextBox 49"/>
            <p:cNvSpPr txBox="1"/>
            <p:nvPr/>
          </p:nvSpPr>
          <p:spPr>
            <a:xfrm>
              <a:off x="4274195"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2011</a:t>
              </a:r>
            </a:p>
          </p:txBody>
        </p:sp>
        <p:sp>
          <p:nvSpPr>
            <p:cNvPr id="51" name="TextBox 50"/>
            <p:cNvSpPr txBox="1"/>
            <p:nvPr/>
          </p:nvSpPr>
          <p:spPr>
            <a:xfrm>
              <a:off x="4918283"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2012</a:t>
              </a:r>
            </a:p>
          </p:txBody>
        </p:sp>
        <p:sp>
          <p:nvSpPr>
            <p:cNvPr id="52" name="TextBox 51"/>
            <p:cNvSpPr txBox="1"/>
            <p:nvPr/>
          </p:nvSpPr>
          <p:spPr>
            <a:xfrm>
              <a:off x="5559562"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2013</a:t>
              </a:r>
            </a:p>
          </p:txBody>
        </p:sp>
        <p:sp>
          <p:nvSpPr>
            <p:cNvPr id="53" name="TextBox 52"/>
            <p:cNvSpPr txBox="1"/>
            <p:nvPr/>
          </p:nvSpPr>
          <p:spPr>
            <a:xfrm>
              <a:off x="6207632"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2014</a:t>
              </a:r>
            </a:p>
          </p:txBody>
        </p:sp>
        <p:sp>
          <p:nvSpPr>
            <p:cNvPr id="54" name="TextBox 53"/>
            <p:cNvSpPr txBox="1"/>
            <p:nvPr/>
          </p:nvSpPr>
          <p:spPr>
            <a:xfrm>
              <a:off x="6852696"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2015</a:t>
              </a:r>
            </a:p>
          </p:txBody>
        </p:sp>
        <p:sp>
          <p:nvSpPr>
            <p:cNvPr id="55" name="TextBox 54"/>
            <p:cNvSpPr txBox="1"/>
            <p:nvPr/>
          </p:nvSpPr>
          <p:spPr>
            <a:xfrm>
              <a:off x="7493151"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2016</a:t>
              </a:r>
            </a:p>
          </p:txBody>
        </p:sp>
        <p:sp>
          <p:nvSpPr>
            <p:cNvPr id="56" name="TextBox 55"/>
            <p:cNvSpPr txBox="1"/>
            <p:nvPr/>
          </p:nvSpPr>
          <p:spPr>
            <a:xfrm>
              <a:off x="8141183"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2017</a:t>
              </a:r>
            </a:p>
          </p:txBody>
        </p:sp>
        <p:sp>
          <p:nvSpPr>
            <p:cNvPr id="57" name="TextBox 56"/>
            <p:cNvSpPr txBox="1"/>
            <p:nvPr/>
          </p:nvSpPr>
          <p:spPr>
            <a:xfrm>
              <a:off x="8782657"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2018</a:t>
              </a:r>
            </a:p>
          </p:txBody>
        </p:sp>
        <p:sp>
          <p:nvSpPr>
            <p:cNvPr id="58" name="TextBox 57"/>
            <p:cNvSpPr txBox="1"/>
            <p:nvPr/>
          </p:nvSpPr>
          <p:spPr>
            <a:xfrm>
              <a:off x="9429675"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2019</a:t>
              </a:r>
            </a:p>
          </p:txBody>
        </p:sp>
        <p:sp>
          <p:nvSpPr>
            <p:cNvPr id="59" name="TextBox 58"/>
            <p:cNvSpPr txBox="1"/>
            <p:nvPr/>
          </p:nvSpPr>
          <p:spPr>
            <a:xfrm>
              <a:off x="10073200" y="6570049"/>
              <a:ext cx="343490" cy="169425"/>
            </a:xfrm>
            <a:prstGeom prst="rect">
              <a:avLst/>
            </a:prstGeom>
            <a:noFill/>
          </p:spPr>
          <p:txBody>
            <a:bodyPr wrap="square" lIns="0" tIns="0" rIns="0" bIns="0" rtlCol="0">
              <a:spAutoFit/>
            </a:bodyPr>
            <a:lstStyle/>
            <a:p>
              <a:pPr algn="ctr" defTabSz="914411">
                <a:lnSpc>
                  <a:spcPct val="90000"/>
                </a:lnSpc>
              </a:pPr>
              <a:r>
                <a:rPr lang="en-US" sz="1199" kern="0" spc="-50" dirty="0">
                  <a:gradFill>
                    <a:gsLst>
                      <a:gs pos="2917">
                        <a:prstClr val="black"/>
                      </a:gs>
                      <a:gs pos="30000">
                        <a:prstClr val="black"/>
                      </a:gs>
                    </a:gsLst>
                    <a:lin ang="5400000" scaled="0"/>
                  </a:gradFill>
                </a:rPr>
                <a:t>2020</a:t>
              </a:r>
            </a:p>
          </p:txBody>
        </p:sp>
        <p:sp>
          <p:nvSpPr>
            <p:cNvPr id="60" name="TextBox 59"/>
            <p:cNvSpPr txBox="1"/>
            <p:nvPr/>
          </p:nvSpPr>
          <p:spPr>
            <a:xfrm rot="16200000">
              <a:off x="533073" y="3948527"/>
              <a:ext cx="1880291" cy="197657"/>
            </a:xfrm>
            <a:prstGeom prst="rect">
              <a:avLst/>
            </a:prstGeom>
            <a:noFill/>
          </p:spPr>
          <p:txBody>
            <a:bodyPr wrap="square" lIns="0" tIns="0" rIns="0" bIns="0" rtlCol="0">
              <a:spAutoFit/>
            </a:bodyPr>
            <a:lstStyle/>
            <a:p>
              <a:pPr algn="ctr" defTabSz="914411">
                <a:lnSpc>
                  <a:spcPct val="90000"/>
                </a:lnSpc>
              </a:pPr>
              <a:r>
                <a:rPr lang="en-US" sz="1399" kern="0" spc="-50" dirty="0">
                  <a:gradFill>
                    <a:gsLst>
                      <a:gs pos="2917">
                        <a:prstClr val="black"/>
                      </a:gs>
                      <a:gs pos="30000">
                        <a:prstClr val="black"/>
                      </a:gs>
                    </a:gsLst>
                    <a:lin ang="5400000" scaled="0"/>
                  </a:gradFill>
                </a:rPr>
                <a:t>Market Share (in Billions)</a:t>
              </a:r>
            </a:p>
          </p:txBody>
        </p:sp>
        <p:cxnSp>
          <p:nvCxnSpPr>
            <p:cNvPr id="61" name="Straight Connector 60"/>
            <p:cNvCxnSpPr/>
            <p:nvPr/>
          </p:nvCxnSpPr>
          <p:spPr>
            <a:xfrm>
              <a:off x="2160165" y="6365179"/>
              <a:ext cx="8412884"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717009" y="1346505"/>
              <a:ext cx="3315424" cy="339112"/>
            </a:xfrm>
            <a:prstGeom prst="rect">
              <a:avLst/>
            </a:prstGeom>
            <a:noFill/>
          </p:spPr>
          <p:txBody>
            <a:bodyPr wrap="square" lIns="0" tIns="0" rIns="0" bIns="0" rtlCol="0">
              <a:spAutoFit/>
            </a:bodyPr>
            <a:lstStyle/>
            <a:p>
              <a:pPr algn="ctr" defTabSz="914411">
                <a:lnSpc>
                  <a:spcPct val="90000"/>
                </a:lnSpc>
              </a:pPr>
              <a:r>
                <a:rPr lang="en-US" sz="2400" b="1" kern="0" spc="-50" dirty="0">
                  <a:gradFill>
                    <a:gsLst>
                      <a:gs pos="2917">
                        <a:srgbClr val="373545"/>
                      </a:gs>
                      <a:gs pos="30000">
                        <a:srgbClr val="373545"/>
                      </a:gs>
                    </a:gsLst>
                    <a:lin ang="5400000" scaled="0"/>
                  </a:gradFill>
                  <a:latin typeface="Segoe UI Light"/>
                </a:rPr>
                <a:t>Public Cloud Platform</a:t>
              </a:r>
            </a:p>
          </p:txBody>
        </p:sp>
      </p:grpSp>
      <p:sp>
        <p:nvSpPr>
          <p:cNvPr id="63" name="Rectangle 62"/>
          <p:cNvSpPr/>
          <p:nvPr/>
        </p:nvSpPr>
        <p:spPr bwMode="auto">
          <a:xfrm>
            <a:off x="1765" y="1211913"/>
            <a:ext cx="12432948" cy="578162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000" kern="0" spc="-50" dirty="0">
              <a:gradFill>
                <a:gsLst>
                  <a:gs pos="1250">
                    <a:prstClr val="white"/>
                  </a:gs>
                  <a:gs pos="10417">
                    <a:prstClr val="white"/>
                  </a:gs>
                </a:gsLst>
                <a:lin ang="5400000" scaled="0"/>
              </a:gradFill>
            </a:endParaRPr>
          </a:p>
        </p:txBody>
      </p:sp>
      <p:sp>
        <p:nvSpPr>
          <p:cNvPr id="2" name="Title 1"/>
          <p:cNvSpPr>
            <a:spLocks noGrp="1"/>
          </p:cNvSpPr>
          <p:nvPr>
            <p:ph type="title"/>
          </p:nvPr>
        </p:nvSpPr>
        <p:spPr>
          <a:xfrm>
            <a:off x="276326" y="292992"/>
            <a:ext cx="11372309" cy="849222"/>
          </a:xfrm>
        </p:spPr>
        <p:txBody>
          <a:bodyPr>
            <a:normAutofit/>
          </a:bodyPr>
          <a:lstStyle/>
          <a:p>
            <a:r>
              <a:rPr lang="en-US" sz="4799" dirty="0"/>
              <a:t>Why discuss the cloud?</a:t>
            </a:r>
          </a:p>
        </p:txBody>
      </p:sp>
      <p:grpSp>
        <p:nvGrpSpPr>
          <p:cNvPr id="71" name="Group 70"/>
          <p:cNvGrpSpPr/>
          <p:nvPr/>
        </p:nvGrpSpPr>
        <p:grpSpPr>
          <a:xfrm>
            <a:off x="7724007" y="2126053"/>
            <a:ext cx="3563263" cy="3635454"/>
            <a:chOff x="7724433" y="2125663"/>
            <a:chExt cx="3564273" cy="3636485"/>
          </a:xfrm>
        </p:grpSpPr>
        <p:sp>
          <p:nvSpPr>
            <p:cNvPr id="6" name="Rectangle 5"/>
            <p:cNvSpPr/>
            <p:nvPr/>
          </p:nvSpPr>
          <p:spPr bwMode="auto">
            <a:xfrm>
              <a:off x="7724433"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42" rIns="0" bIns="47551" numCol="1" rtlCol="0" anchor="t" anchorCtr="0" compatLnSpc="1">
              <a:prstTxWarp prst="textNoShape">
                <a:avLst/>
              </a:prstTxWarp>
            </a:bodyPr>
            <a:lstStyle/>
            <a:p>
              <a:pPr algn="ctr" defTabSz="950762" fontAlgn="base">
                <a:spcBef>
                  <a:spcPct val="0"/>
                </a:spcBef>
                <a:spcAft>
                  <a:spcPct val="0"/>
                </a:spcAft>
              </a:pPr>
              <a:endParaRPr lang="en-US" sz="3199" kern="0" dirty="0">
                <a:gradFill>
                  <a:gsLst>
                    <a:gs pos="0">
                      <a:srgbClr val="FFFFFF"/>
                    </a:gs>
                    <a:gs pos="100000">
                      <a:srgbClr val="FFFFFF"/>
                    </a:gs>
                  </a:gsLst>
                  <a:lin ang="5400000" scaled="0"/>
                </a:gradFill>
                <a:latin typeface="Segoe UI Light"/>
              </a:endParaRPr>
            </a:p>
          </p:txBody>
        </p:sp>
        <p:sp>
          <p:nvSpPr>
            <p:cNvPr id="9" name="Rectangle 8"/>
            <p:cNvSpPr/>
            <p:nvPr/>
          </p:nvSpPr>
          <p:spPr>
            <a:xfrm>
              <a:off x="7824706" y="2218263"/>
              <a:ext cx="2752279" cy="784739"/>
            </a:xfrm>
            <a:prstGeom prst="rect">
              <a:avLst/>
            </a:prstGeom>
          </p:spPr>
          <p:txBody>
            <a:bodyPr wrap="none">
              <a:spAutoFit/>
            </a:bodyPr>
            <a:lstStyle/>
            <a:p>
              <a:pPr algn="ctr" defTabSz="950762" fontAlgn="base">
                <a:spcBef>
                  <a:spcPct val="0"/>
                </a:spcBef>
                <a:spcAft>
                  <a:spcPct val="0"/>
                </a:spcAft>
              </a:pPr>
              <a:r>
                <a:rPr lang="en-US" sz="4399" kern="0" dirty="0">
                  <a:gradFill>
                    <a:gsLst>
                      <a:gs pos="0">
                        <a:srgbClr val="FFFFFF"/>
                      </a:gs>
                      <a:gs pos="100000">
                        <a:srgbClr val="FFFFFF"/>
                      </a:gs>
                    </a:gsLst>
                    <a:lin ang="5400000" scaled="0"/>
                  </a:gradFill>
                  <a:latin typeface="Segoe UI Light"/>
                </a:rPr>
                <a:t>Economics</a:t>
              </a:r>
            </a:p>
          </p:txBody>
        </p:sp>
        <p:sp>
          <p:nvSpPr>
            <p:cNvPr id="12"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13" tIns="45706" rIns="91413" bIns="45706" numCol="1" anchor="t" anchorCtr="0" compatLnSpc="1">
              <a:prstTxWarp prst="textNoShape">
                <a:avLst/>
              </a:prstTxWarp>
            </a:bodyPr>
            <a:lstStyle/>
            <a:p>
              <a:pPr defTabSz="914411"/>
              <a:endParaRPr lang="en-US" kern="0">
                <a:solidFill>
                  <a:prstClr val="black"/>
                </a:solidFill>
              </a:endParaRPr>
            </a:p>
          </p:txBody>
        </p:sp>
      </p:grpSp>
      <p:sp>
        <p:nvSpPr>
          <p:cNvPr id="69" name="Rectangle 68"/>
          <p:cNvSpPr/>
          <p:nvPr/>
        </p:nvSpPr>
        <p:spPr bwMode="auto">
          <a:xfrm>
            <a:off x="1764" y="1345985"/>
            <a:ext cx="7694914" cy="564754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000" kern="0" spc="-50" dirty="0">
              <a:gradFill>
                <a:gsLst>
                  <a:gs pos="1250">
                    <a:prstClr val="white"/>
                  </a:gs>
                  <a:gs pos="10417">
                    <a:prstClr val="white"/>
                  </a:gs>
                </a:gsLst>
                <a:lin ang="5400000" scaled="0"/>
              </a:gradFill>
            </a:endParaRPr>
          </a:p>
        </p:txBody>
      </p:sp>
      <p:grpSp>
        <p:nvGrpSpPr>
          <p:cNvPr id="68" name="Group 67"/>
          <p:cNvGrpSpPr/>
          <p:nvPr/>
        </p:nvGrpSpPr>
        <p:grpSpPr>
          <a:xfrm>
            <a:off x="4019101" y="2126053"/>
            <a:ext cx="3563263" cy="3635454"/>
            <a:chOff x="4018476" y="2125663"/>
            <a:chExt cx="3564273" cy="3636485"/>
          </a:xfrm>
        </p:grpSpPr>
        <p:sp>
          <p:nvSpPr>
            <p:cNvPr id="5" name="Rectangle 4"/>
            <p:cNvSpPr/>
            <p:nvPr/>
          </p:nvSpPr>
          <p:spPr bwMode="auto">
            <a:xfrm>
              <a:off x="4018476"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42" rIns="0" bIns="47551" numCol="1" rtlCol="0" anchor="t" anchorCtr="0" compatLnSpc="1">
              <a:prstTxWarp prst="textNoShape">
                <a:avLst/>
              </a:prstTxWarp>
            </a:bodyPr>
            <a:lstStyle/>
            <a:p>
              <a:pPr algn="ctr" defTabSz="950762" fontAlgn="base">
                <a:spcBef>
                  <a:spcPct val="0"/>
                </a:spcBef>
                <a:spcAft>
                  <a:spcPct val="0"/>
                </a:spcAft>
              </a:pPr>
              <a:endParaRPr lang="en-US" sz="3199" kern="0" dirty="0">
                <a:gradFill>
                  <a:gsLst>
                    <a:gs pos="0">
                      <a:srgbClr val="FFFFFF"/>
                    </a:gs>
                    <a:gs pos="100000">
                      <a:srgbClr val="FFFFFF"/>
                    </a:gs>
                  </a:gsLst>
                  <a:lin ang="5400000" scaled="0"/>
                </a:gradFill>
                <a:latin typeface="Segoe UI Light"/>
              </a:endParaRPr>
            </a:p>
          </p:txBody>
        </p:sp>
        <p:sp>
          <p:nvSpPr>
            <p:cNvPr id="8" name="Rectangle 7"/>
            <p:cNvSpPr/>
            <p:nvPr/>
          </p:nvSpPr>
          <p:spPr>
            <a:xfrm>
              <a:off x="4131816" y="2218263"/>
              <a:ext cx="1422905" cy="784739"/>
            </a:xfrm>
            <a:prstGeom prst="rect">
              <a:avLst/>
            </a:prstGeom>
          </p:spPr>
          <p:txBody>
            <a:bodyPr wrap="none">
              <a:spAutoFit/>
            </a:bodyPr>
            <a:lstStyle/>
            <a:p>
              <a:pPr algn="ctr" defTabSz="950762" fontAlgn="base">
                <a:spcBef>
                  <a:spcPct val="0"/>
                </a:spcBef>
                <a:spcAft>
                  <a:spcPct val="0"/>
                </a:spcAft>
              </a:pPr>
              <a:r>
                <a:rPr lang="en-US" sz="4399" kern="0" dirty="0">
                  <a:gradFill>
                    <a:gsLst>
                      <a:gs pos="0">
                        <a:srgbClr val="FFFFFF"/>
                      </a:gs>
                      <a:gs pos="100000">
                        <a:srgbClr val="FFFFFF"/>
                      </a:gs>
                    </a:gsLst>
                    <a:lin ang="5400000" scaled="0"/>
                  </a:gradFill>
                  <a:latin typeface="Segoe UI Light"/>
                </a:rPr>
                <a:t>Scale</a:t>
              </a:r>
            </a:p>
          </p:txBody>
        </p:sp>
        <p:grpSp>
          <p:nvGrpSpPr>
            <p:cNvPr id="13"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4"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13" tIns="45706" rIns="91413" bIns="45706" numCol="1" anchor="t" anchorCtr="0" compatLnSpc="1">
                <a:prstTxWarp prst="textNoShape">
                  <a:avLst/>
                </a:prstTxWarp>
              </a:bodyPr>
              <a:lstStyle/>
              <a:p>
                <a:pPr defTabSz="914411"/>
                <a:endParaRPr lang="en-US" kern="0">
                  <a:solidFill>
                    <a:prstClr val="black"/>
                  </a:solidFill>
                </a:endParaRPr>
              </a:p>
            </p:txBody>
          </p:sp>
          <p:sp>
            <p:nvSpPr>
              <p:cNvPr id="15"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13" tIns="45706" rIns="91413" bIns="45706" numCol="1" anchor="t" anchorCtr="0" compatLnSpc="1">
                <a:prstTxWarp prst="textNoShape">
                  <a:avLst/>
                </a:prstTxWarp>
              </a:bodyPr>
              <a:lstStyle/>
              <a:p>
                <a:pPr defTabSz="914411"/>
                <a:endParaRPr lang="en-US" kern="0">
                  <a:solidFill>
                    <a:prstClr val="black"/>
                  </a:solidFill>
                </a:endParaRPr>
              </a:p>
            </p:txBody>
          </p:sp>
          <p:sp>
            <p:nvSpPr>
              <p:cNvPr id="16"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13" tIns="45706" rIns="91413" bIns="45706" numCol="1" anchor="t" anchorCtr="0" compatLnSpc="1">
                <a:prstTxWarp prst="textNoShape">
                  <a:avLst/>
                </a:prstTxWarp>
              </a:bodyPr>
              <a:lstStyle/>
              <a:p>
                <a:pPr defTabSz="914411"/>
                <a:endParaRPr lang="en-US" kern="0">
                  <a:solidFill>
                    <a:prstClr val="black"/>
                  </a:solidFill>
                </a:endParaRPr>
              </a:p>
            </p:txBody>
          </p:sp>
          <p:sp>
            <p:nvSpPr>
              <p:cNvPr id="17"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13" tIns="45706" rIns="91413" bIns="45706" numCol="1" anchor="t" anchorCtr="0" compatLnSpc="1">
                <a:prstTxWarp prst="textNoShape">
                  <a:avLst/>
                </a:prstTxWarp>
              </a:bodyPr>
              <a:lstStyle/>
              <a:p>
                <a:pPr defTabSz="914411"/>
                <a:endParaRPr lang="en-US" kern="0">
                  <a:solidFill>
                    <a:prstClr val="black"/>
                  </a:solidFill>
                </a:endParaRPr>
              </a:p>
            </p:txBody>
          </p:sp>
        </p:grpSp>
      </p:grpSp>
      <p:sp>
        <p:nvSpPr>
          <p:cNvPr id="67" name="Rectangle 66"/>
          <p:cNvSpPr/>
          <p:nvPr/>
        </p:nvSpPr>
        <p:spPr bwMode="auto">
          <a:xfrm>
            <a:off x="1766" y="1345985"/>
            <a:ext cx="3990007" cy="564754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000" kern="0" spc="-50" dirty="0">
              <a:gradFill>
                <a:gsLst>
                  <a:gs pos="1250">
                    <a:prstClr val="white"/>
                  </a:gs>
                  <a:gs pos="10417">
                    <a:prstClr val="white"/>
                  </a:gs>
                </a:gsLst>
                <a:lin ang="5400000" scaled="0"/>
              </a:gradFill>
            </a:endParaRPr>
          </a:p>
        </p:txBody>
      </p:sp>
      <p:grpSp>
        <p:nvGrpSpPr>
          <p:cNvPr id="66" name="Group 65"/>
          <p:cNvGrpSpPr/>
          <p:nvPr/>
        </p:nvGrpSpPr>
        <p:grpSpPr>
          <a:xfrm>
            <a:off x="314196" y="2126053"/>
            <a:ext cx="3563263" cy="3635454"/>
            <a:chOff x="312520" y="2125663"/>
            <a:chExt cx="3564273" cy="3636485"/>
          </a:xfrm>
        </p:grpSpPr>
        <p:sp>
          <p:nvSpPr>
            <p:cNvPr id="4" name="Rectangle 3"/>
            <p:cNvSpPr/>
            <p:nvPr/>
          </p:nvSpPr>
          <p:spPr bwMode="auto">
            <a:xfrm>
              <a:off x="312520"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42" rIns="0" bIns="47551" numCol="1" rtlCol="0" anchor="t" anchorCtr="0" compatLnSpc="1">
              <a:prstTxWarp prst="textNoShape">
                <a:avLst/>
              </a:prstTxWarp>
            </a:bodyPr>
            <a:lstStyle/>
            <a:p>
              <a:pPr algn="ctr" defTabSz="950762" fontAlgn="base">
                <a:spcBef>
                  <a:spcPct val="0"/>
                </a:spcBef>
                <a:spcAft>
                  <a:spcPct val="0"/>
                </a:spcAft>
              </a:pPr>
              <a:endParaRPr lang="en-US" sz="3199" kern="0" dirty="0">
                <a:gradFill>
                  <a:gsLst>
                    <a:gs pos="0">
                      <a:srgbClr val="FFFFFF"/>
                    </a:gs>
                    <a:gs pos="100000">
                      <a:srgbClr val="FFFFFF"/>
                    </a:gs>
                  </a:gsLst>
                  <a:lin ang="5400000" scaled="0"/>
                </a:gradFill>
                <a:latin typeface="Segoe UI Light"/>
              </a:endParaRPr>
            </a:p>
          </p:txBody>
        </p:sp>
        <p:sp>
          <p:nvSpPr>
            <p:cNvPr id="7" name="Rectangle 6"/>
            <p:cNvSpPr/>
            <p:nvPr/>
          </p:nvSpPr>
          <p:spPr>
            <a:xfrm>
              <a:off x="423127" y="2218263"/>
              <a:ext cx="1700880" cy="784739"/>
            </a:xfrm>
            <a:prstGeom prst="rect">
              <a:avLst/>
            </a:prstGeom>
          </p:spPr>
          <p:txBody>
            <a:bodyPr wrap="none">
              <a:spAutoFit/>
            </a:bodyPr>
            <a:lstStyle/>
            <a:p>
              <a:pPr algn="ctr" defTabSz="950762" fontAlgn="base">
                <a:spcBef>
                  <a:spcPct val="0"/>
                </a:spcBef>
                <a:spcAft>
                  <a:spcPct val="0"/>
                </a:spcAft>
              </a:pPr>
              <a:r>
                <a:rPr lang="en-US" sz="4399" kern="0" dirty="0">
                  <a:gradFill>
                    <a:gsLst>
                      <a:gs pos="0">
                        <a:srgbClr val="FFFFFF"/>
                      </a:gs>
                      <a:gs pos="100000">
                        <a:srgbClr val="FFFFFF"/>
                      </a:gs>
                    </a:gsLst>
                    <a:lin ang="5400000" scaled="0"/>
                  </a:gradFill>
                  <a:latin typeface="Segoe UI Light"/>
                </a:rPr>
                <a:t>Speed</a:t>
              </a:r>
            </a:p>
          </p:txBody>
        </p:sp>
        <p:sp>
          <p:nvSpPr>
            <p:cNvPr id="11"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81" tIns="41141" rIns="82281" bIns="41141" numCol="1" anchor="t" anchorCtr="0" compatLnSpc="1">
              <a:prstTxWarp prst="textNoShape">
                <a:avLst/>
              </a:prstTxWarp>
            </a:bodyPr>
            <a:lstStyle/>
            <a:p>
              <a:pPr defTabSz="914411"/>
              <a:endParaRPr lang="en-US" sz="1599" kern="0">
                <a:solidFill>
                  <a:prstClr val="black"/>
                </a:solidFill>
              </a:endParaRPr>
            </a:p>
          </p:txBody>
        </p:sp>
      </p:grpSp>
      <p:sp>
        <p:nvSpPr>
          <p:cNvPr id="64" name="Rectangle 63"/>
          <p:cNvSpPr/>
          <p:nvPr/>
        </p:nvSpPr>
        <p:spPr bwMode="auto">
          <a:xfrm>
            <a:off x="1765" y="1211913"/>
            <a:ext cx="286072" cy="578162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000" kern="0" spc="-50" dirty="0">
              <a:gradFill>
                <a:gsLst>
                  <a:gs pos="1250">
                    <a:prstClr val="white"/>
                  </a:gs>
                  <a:gs pos="10417">
                    <a:prstClr val="white"/>
                  </a:gs>
                </a:gsLst>
                <a:lin ang="5400000" scaled="0"/>
              </a:gradFill>
            </a:endParaRPr>
          </a:p>
        </p:txBody>
      </p:sp>
    </p:spTree>
    <p:extLst>
      <p:ext uri="{BB962C8B-B14F-4D97-AF65-F5344CB8AC3E}">
        <p14:creationId xmlns:p14="http://schemas.microsoft.com/office/powerpoint/2010/main" val="139332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accel="100000" fill="hold" nodeType="withEffect">
                                  <p:stCondLst>
                                    <p:cond delay="0"/>
                                  </p:stCondLst>
                                  <p:childTnLst>
                                    <p:anim calcmode="lin" valueType="num">
                                      <p:cBhvr additive="base">
                                        <p:cTn id="6" dur="750"/>
                                        <p:tgtEl>
                                          <p:spTgt spid="18"/>
                                        </p:tgtEl>
                                        <p:attrNameLst>
                                          <p:attrName>ppt_x</p:attrName>
                                        </p:attrNameLst>
                                      </p:cBhvr>
                                      <p:tavLst>
                                        <p:tav tm="0">
                                          <p:val>
                                            <p:strVal val="ppt_x"/>
                                          </p:val>
                                        </p:tav>
                                        <p:tav tm="100000">
                                          <p:val>
                                            <p:strVal val="1+ppt_w/2"/>
                                          </p:val>
                                        </p:tav>
                                      </p:tavLst>
                                    </p:anim>
                                    <p:anim calcmode="lin" valueType="num">
                                      <p:cBhvr additive="base">
                                        <p:cTn id="7" dur="750"/>
                                        <p:tgtEl>
                                          <p:spTgt spid="18"/>
                                        </p:tgtEl>
                                        <p:attrNameLst>
                                          <p:attrName>ppt_y</p:attrName>
                                        </p:attrNameLst>
                                      </p:cBhvr>
                                      <p:tavLst>
                                        <p:tav tm="0">
                                          <p:val>
                                            <p:strVal val="ppt_y"/>
                                          </p:val>
                                        </p:tav>
                                        <p:tav tm="100000">
                                          <p:val>
                                            <p:strVal val="ppt_y"/>
                                          </p:val>
                                        </p:tav>
                                      </p:tavLst>
                                    </p:anim>
                                    <p:set>
                                      <p:cBhvr>
                                        <p:cTn id="8" dur="1" fill="hold">
                                          <p:stCondLst>
                                            <p:cond delay="749"/>
                                          </p:stCondLst>
                                        </p:cTn>
                                        <p:tgtEl>
                                          <p:spTgt spid="18"/>
                                        </p:tgtEl>
                                        <p:attrNameLst>
                                          <p:attrName>style.visibility</p:attrName>
                                        </p:attrNameLst>
                                      </p:cBhvr>
                                      <p:to>
                                        <p:strVal val="hidden"/>
                                      </p:to>
                                    </p:set>
                                  </p:childTnLst>
                                </p:cTn>
                              </p:par>
                              <p:par>
                                <p:cTn id="9" presetID="1" presetClass="entr" presetSubtype="0" fill="hold" grpId="0" nodeType="withEffect">
                                  <p:stCondLst>
                                    <p:cond delay="80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80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80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decel="100000"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600" fill="hold"/>
                                        <p:tgtEl>
                                          <p:spTgt spid="66"/>
                                        </p:tgtEl>
                                        <p:attrNameLst>
                                          <p:attrName>ppt_x</p:attrName>
                                        </p:attrNameLst>
                                      </p:cBhvr>
                                      <p:tavLst>
                                        <p:tav tm="0">
                                          <p:val>
                                            <p:strVal val="0-#ppt_w/2"/>
                                          </p:val>
                                        </p:tav>
                                        <p:tav tm="100000">
                                          <p:val>
                                            <p:strVal val="#ppt_x"/>
                                          </p:val>
                                        </p:tav>
                                      </p:tavLst>
                                    </p:anim>
                                    <p:anim calcmode="lin" valueType="num">
                                      <p:cBhvr additive="base">
                                        <p:cTn id="20" dur="6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decel="100000"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anim calcmode="lin" valueType="num">
                                      <p:cBhvr additive="base">
                                        <p:cTn id="25" dur="700" fill="hold"/>
                                        <p:tgtEl>
                                          <p:spTgt spid="68"/>
                                        </p:tgtEl>
                                        <p:attrNameLst>
                                          <p:attrName>ppt_x</p:attrName>
                                        </p:attrNameLst>
                                      </p:cBhvr>
                                      <p:tavLst>
                                        <p:tav tm="0">
                                          <p:val>
                                            <p:strVal val="0-#ppt_w/2"/>
                                          </p:val>
                                        </p:tav>
                                        <p:tav tm="100000">
                                          <p:val>
                                            <p:strVal val="#ppt_x"/>
                                          </p:val>
                                        </p:tav>
                                      </p:tavLst>
                                    </p:anim>
                                    <p:anim calcmode="lin" valueType="num">
                                      <p:cBhvr additive="base">
                                        <p:cTn id="26" dur="7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decel="100000"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anim calcmode="lin" valueType="num">
                                      <p:cBhvr additive="base">
                                        <p:cTn id="31" dur="700" fill="hold"/>
                                        <p:tgtEl>
                                          <p:spTgt spid="71"/>
                                        </p:tgtEl>
                                        <p:attrNameLst>
                                          <p:attrName>ppt_x</p:attrName>
                                        </p:attrNameLst>
                                      </p:cBhvr>
                                      <p:tavLst>
                                        <p:tav tm="0">
                                          <p:val>
                                            <p:strVal val="0-#ppt_w/2"/>
                                          </p:val>
                                        </p:tav>
                                        <p:tav tm="100000">
                                          <p:val>
                                            <p:strVal val="#ppt_x"/>
                                          </p:val>
                                        </p:tav>
                                      </p:tavLst>
                                    </p:anim>
                                    <p:anim calcmode="lin" valueType="num">
                                      <p:cBhvr additive="base">
                                        <p:cTn id="32" dur="7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7" grpId="0" animBg="1"/>
      <p:bldP spid="64"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4" name="Freeform: Shape 683"/>
          <p:cNvSpPr/>
          <p:nvPr/>
        </p:nvSpPr>
        <p:spPr>
          <a:xfrm>
            <a:off x="882" y="3823673"/>
            <a:ext cx="12434711" cy="3170852"/>
          </a:xfrm>
          <a:custGeom>
            <a:avLst/>
            <a:gdLst>
              <a:gd name="connsiteX0" fmla="*/ 6096001 w 12192000"/>
              <a:gd name="connsiteY0" fmla="*/ 0 h 3408224"/>
              <a:gd name="connsiteX1" fmla="*/ 12088516 w 12192000"/>
              <a:gd name="connsiteY1" fmla="*/ 3186195 h 3408224"/>
              <a:gd name="connsiteX2" fmla="*/ 12192000 w 12192000"/>
              <a:gd name="connsiteY2" fmla="*/ 3347614 h 3408224"/>
              <a:gd name="connsiteX3" fmla="*/ 12192000 w 12192000"/>
              <a:gd name="connsiteY3" fmla="*/ 3408224 h 3408224"/>
              <a:gd name="connsiteX4" fmla="*/ 0 w 12192000"/>
              <a:gd name="connsiteY4" fmla="*/ 3408224 h 3408224"/>
              <a:gd name="connsiteX5" fmla="*/ 0 w 12192000"/>
              <a:gd name="connsiteY5" fmla="*/ 3347618 h 3408224"/>
              <a:gd name="connsiteX6" fmla="*/ 103486 w 12192000"/>
              <a:gd name="connsiteY6" fmla="*/ 3186195 h 3408224"/>
              <a:gd name="connsiteX7" fmla="*/ 6096001 w 12192000"/>
              <a:gd name="connsiteY7" fmla="*/ 0 h 3408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08224">
                <a:moveTo>
                  <a:pt x="6096001" y="0"/>
                </a:moveTo>
                <a:cubicBezTo>
                  <a:pt x="8590508" y="0"/>
                  <a:pt x="10789821" y="1263874"/>
                  <a:pt x="12088516" y="3186195"/>
                </a:cubicBezTo>
                <a:lnTo>
                  <a:pt x="12192000" y="3347614"/>
                </a:lnTo>
                <a:lnTo>
                  <a:pt x="12192000" y="3408224"/>
                </a:lnTo>
                <a:lnTo>
                  <a:pt x="0" y="3408224"/>
                </a:lnTo>
                <a:lnTo>
                  <a:pt x="0" y="3347618"/>
                </a:lnTo>
                <a:lnTo>
                  <a:pt x="103486" y="3186195"/>
                </a:lnTo>
                <a:cubicBezTo>
                  <a:pt x="1402181" y="1263874"/>
                  <a:pt x="3601494" y="0"/>
                  <a:pt x="6096001" y="0"/>
                </a:cubicBezTo>
                <a:close/>
              </a:path>
            </a:pathLst>
          </a:custGeom>
          <a:solidFill>
            <a:srgbClr val="E8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FFFFFF"/>
              </a:solidFill>
            </a:endParaRPr>
          </a:p>
        </p:txBody>
      </p:sp>
      <p:sp>
        <p:nvSpPr>
          <p:cNvPr id="2" name="Title 1"/>
          <p:cNvSpPr>
            <a:spLocks noGrp="1"/>
          </p:cNvSpPr>
          <p:nvPr>
            <p:ph type="title" idx="4294967295"/>
          </p:nvPr>
        </p:nvSpPr>
        <p:spPr>
          <a:xfrm>
            <a:off x="882" y="1285874"/>
            <a:ext cx="12434711" cy="920145"/>
          </a:xfrm>
        </p:spPr>
        <p:txBody>
          <a:bodyPr>
            <a:normAutofit/>
          </a:bodyPr>
          <a:lstStyle/>
          <a:p>
            <a:pPr algn="ctr"/>
            <a:r>
              <a:rPr lang="en-US" sz="4080" dirty="0">
                <a:solidFill>
                  <a:schemeClr val="bg1"/>
                </a:solidFill>
              </a:rPr>
              <a:t>Put your data where your users are </a:t>
            </a:r>
          </a:p>
        </p:txBody>
      </p:sp>
      <p:sp>
        <p:nvSpPr>
          <p:cNvPr id="687" name="Freeform: Shape 686"/>
          <p:cNvSpPr/>
          <p:nvPr/>
        </p:nvSpPr>
        <p:spPr>
          <a:xfrm>
            <a:off x="963356" y="3834540"/>
            <a:ext cx="11014242" cy="3159983"/>
          </a:xfrm>
          <a:custGeom>
            <a:avLst/>
            <a:gdLst>
              <a:gd name="connsiteX0" fmla="*/ 10721519 w 10799257"/>
              <a:gd name="connsiteY0" fmla="*/ 3066700 h 3098304"/>
              <a:gd name="connsiteX1" fmla="*/ 10776487 w 10799257"/>
              <a:gd name="connsiteY1" fmla="*/ 3089469 h 3098304"/>
              <a:gd name="connsiteX2" fmla="*/ 10782444 w 10799257"/>
              <a:gd name="connsiteY2" fmla="*/ 3098304 h 3098304"/>
              <a:gd name="connsiteX3" fmla="*/ 10660594 w 10799257"/>
              <a:gd name="connsiteY3" fmla="*/ 3098304 h 3098304"/>
              <a:gd name="connsiteX4" fmla="*/ 10666551 w 10799257"/>
              <a:gd name="connsiteY4" fmla="*/ 3089469 h 3098304"/>
              <a:gd name="connsiteX5" fmla="*/ 10721519 w 10799257"/>
              <a:gd name="connsiteY5" fmla="*/ 3066700 h 3098304"/>
              <a:gd name="connsiteX6" fmla="*/ 10538003 w 10799257"/>
              <a:gd name="connsiteY6" fmla="*/ 3066700 h 3098304"/>
              <a:gd name="connsiteX7" fmla="*/ 10592971 w 10799257"/>
              <a:gd name="connsiteY7" fmla="*/ 3089469 h 3098304"/>
              <a:gd name="connsiteX8" fmla="*/ 10598928 w 10799257"/>
              <a:gd name="connsiteY8" fmla="*/ 3098304 h 3098304"/>
              <a:gd name="connsiteX9" fmla="*/ 10477078 w 10799257"/>
              <a:gd name="connsiteY9" fmla="*/ 3098304 h 3098304"/>
              <a:gd name="connsiteX10" fmla="*/ 10483035 w 10799257"/>
              <a:gd name="connsiteY10" fmla="*/ 3089469 h 3098304"/>
              <a:gd name="connsiteX11" fmla="*/ 10538003 w 10799257"/>
              <a:gd name="connsiteY11" fmla="*/ 3066700 h 3098304"/>
              <a:gd name="connsiteX12" fmla="*/ 9978043 w 10799257"/>
              <a:gd name="connsiteY12" fmla="*/ 3066700 h 3098304"/>
              <a:gd name="connsiteX13" fmla="*/ 10033011 w 10799257"/>
              <a:gd name="connsiteY13" fmla="*/ 3089469 h 3098304"/>
              <a:gd name="connsiteX14" fmla="*/ 10038968 w 10799257"/>
              <a:gd name="connsiteY14" fmla="*/ 3098304 h 3098304"/>
              <a:gd name="connsiteX15" fmla="*/ 9917118 w 10799257"/>
              <a:gd name="connsiteY15" fmla="*/ 3098304 h 3098304"/>
              <a:gd name="connsiteX16" fmla="*/ 9923075 w 10799257"/>
              <a:gd name="connsiteY16" fmla="*/ 3089469 h 3098304"/>
              <a:gd name="connsiteX17" fmla="*/ 9978043 w 10799257"/>
              <a:gd name="connsiteY17" fmla="*/ 3066700 h 3098304"/>
              <a:gd name="connsiteX18" fmla="*/ 9789822 w 10799257"/>
              <a:gd name="connsiteY18" fmla="*/ 3066700 h 3098304"/>
              <a:gd name="connsiteX19" fmla="*/ 9844790 w 10799257"/>
              <a:gd name="connsiteY19" fmla="*/ 3089469 h 3098304"/>
              <a:gd name="connsiteX20" fmla="*/ 9850746 w 10799257"/>
              <a:gd name="connsiteY20" fmla="*/ 3098304 h 3098304"/>
              <a:gd name="connsiteX21" fmla="*/ 9728897 w 10799257"/>
              <a:gd name="connsiteY21" fmla="*/ 3098304 h 3098304"/>
              <a:gd name="connsiteX22" fmla="*/ 9734854 w 10799257"/>
              <a:gd name="connsiteY22" fmla="*/ 3089469 h 3098304"/>
              <a:gd name="connsiteX23" fmla="*/ 9789822 w 10799257"/>
              <a:gd name="connsiteY23" fmla="*/ 3066700 h 3098304"/>
              <a:gd name="connsiteX24" fmla="*/ 9606306 w 10799257"/>
              <a:gd name="connsiteY24" fmla="*/ 3066700 h 3098304"/>
              <a:gd name="connsiteX25" fmla="*/ 9661274 w 10799257"/>
              <a:gd name="connsiteY25" fmla="*/ 3089469 h 3098304"/>
              <a:gd name="connsiteX26" fmla="*/ 9667231 w 10799257"/>
              <a:gd name="connsiteY26" fmla="*/ 3098304 h 3098304"/>
              <a:gd name="connsiteX27" fmla="*/ 9545381 w 10799257"/>
              <a:gd name="connsiteY27" fmla="*/ 3098304 h 3098304"/>
              <a:gd name="connsiteX28" fmla="*/ 9551338 w 10799257"/>
              <a:gd name="connsiteY28" fmla="*/ 3089469 h 3098304"/>
              <a:gd name="connsiteX29" fmla="*/ 9606306 w 10799257"/>
              <a:gd name="connsiteY29" fmla="*/ 3066700 h 3098304"/>
              <a:gd name="connsiteX30" fmla="*/ 9413378 w 10799257"/>
              <a:gd name="connsiteY30" fmla="*/ 3066700 h 3098304"/>
              <a:gd name="connsiteX31" fmla="*/ 9468346 w 10799257"/>
              <a:gd name="connsiteY31" fmla="*/ 3089469 h 3098304"/>
              <a:gd name="connsiteX32" fmla="*/ 9474303 w 10799257"/>
              <a:gd name="connsiteY32" fmla="*/ 3098304 h 3098304"/>
              <a:gd name="connsiteX33" fmla="*/ 9352453 w 10799257"/>
              <a:gd name="connsiteY33" fmla="*/ 3098304 h 3098304"/>
              <a:gd name="connsiteX34" fmla="*/ 9358410 w 10799257"/>
              <a:gd name="connsiteY34" fmla="*/ 3089469 h 3098304"/>
              <a:gd name="connsiteX35" fmla="*/ 9413378 w 10799257"/>
              <a:gd name="connsiteY35" fmla="*/ 3066700 h 3098304"/>
              <a:gd name="connsiteX36" fmla="*/ 9234567 w 10799257"/>
              <a:gd name="connsiteY36" fmla="*/ 3066700 h 3098304"/>
              <a:gd name="connsiteX37" fmla="*/ 9289535 w 10799257"/>
              <a:gd name="connsiteY37" fmla="*/ 3089469 h 3098304"/>
              <a:gd name="connsiteX38" fmla="*/ 9295492 w 10799257"/>
              <a:gd name="connsiteY38" fmla="*/ 3098304 h 3098304"/>
              <a:gd name="connsiteX39" fmla="*/ 9173643 w 10799257"/>
              <a:gd name="connsiteY39" fmla="*/ 3098304 h 3098304"/>
              <a:gd name="connsiteX40" fmla="*/ 9179599 w 10799257"/>
              <a:gd name="connsiteY40" fmla="*/ 3089469 h 3098304"/>
              <a:gd name="connsiteX41" fmla="*/ 9234567 w 10799257"/>
              <a:gd name="connsiteY41" fmla="*/ 3066700 h 3098304"/>
              <a:gd name="connsiteX42" fmla="*/ 9036936 w 10799257"/>
              <a:gd name="connsiteY42" fmla="*/ 3066700 h 3098304"/>
              <a:gd name="connsiteX43" fmla="*/ 9091904 w 10799257"/>
              <a:gd name="connsiteY43" fmla="*/ 3089469 h 3098304"/>
              <a:gd name="connsiteX44" fmla="*/ 9097861 w 10799257"/>
              <a:gd name="connsiteY44" fmla="*/ 3098304 h 3098304"/>
              <a:gd name="connsiteX45" fmla="*/ 8976011 w 10799257"/>
              <a:gd name="connsiteY45" fmla="*/ 3098304 h 3098304"/>
              <a:gd name="connsiteX46" fmla="*/ 8981968 w 10799257"/>
              <a:gd name="connsiteY46" fmla="*/ 3089469 h 3098304"/>
              <a:gd name="connsiteX47" fmla="*/ 9036936 w 10799257"/>
              <a:gd name="connsiteY47" fmla="*/ 3066700 h 3098304"/>
              <a:gd name="connsiteX48" fmla="*/ 8853419 w 10799257"/>
              <a:gd name="connsiteY48" fmla="*/ 3066700 h 3098304"/>
              <a:gd name="connsiteX49" fmla="*/ 8908387 w 10799257"/>
              <a:gd name="connsiteY49" fmla="*/ 3089469 h 3098304"/>
              <a:gd name="connsiteX50" fmla="*/ 8914344 w 10799257"/>
              <a:gd name="connsiteY50" fmla="*/ 3098304 h 3098304"/>
              <a:gd name="connsiteX51" fmla="*/ 8792494 w 10799257"/>
              <a:gd name="connsiteY51" fmla="*/ 3098304 h 3098304"/>
              <a:gd name="connsiteX52" fmla="*/ 8798451 w 10799257"/>
              <a:gd name="connsiteY52" fmla="*/ 3089469 h 3098304"/>
              <a:gd name="connsiteX53" fmla="*/ 8853419 w 10799257"/>
              <a:gd name="connsiteY53" fmla="*/ 3066700 h 3098304"/>
              <a:gd name="connsiteX54" fmla="*/ 8669907 w 10799257"/>
              <a:gd name="connsiteY54" fmla="*/ 3066700 h 3098304"/>
              <a:gd name="connsiteX55" fmla="*/ 8724875 w 10799257"/>
              <a:gd name="connsiteY55" fmla="*/ 3089469 h 3098304"/>
              <a:gd name="connsiteX56" fmla="*/ 8730832 w 10799257"/>
              <a:gd name="connsiteY56" fmla="*/ 3098304 h 3098304"/>
              <a:gd name="connsiteX57" fmla="*/ 8608982 w 10799257"/>
              <a:gd name="connsiteY57" fmla="*/ 3098304 h 3098304"/>
              <a:gd name="connsiteX58" fmla="*/ 8614939 w 10799257"/>
              <a:gd name="connsiteY58" fmla="*/ 3089469 h 3098304"/>
              <a:gd name="connsiteX59" fmla="*/ 8669907 w 10799257"/>
              <a:gd name="connsiteY59" fmla="*/ 3066700 h 3098304"/>
              <a:gd name="connsiteX60" fmla="*/ 8481683 w 10799257"/>
              <a:gd name="connsiteY60" fmla="*/ 3066700 h 3098304"/>
              <a:gd name="connsiteX61" fmla="*/ 8536651 w 10799257"/>
              <a:gd name="connsiteY61" fmla="*/ 3089469 h 3098304"/>
              <a:gd name="connsiteX62" fmla="*/ 8542608 w 10799257"/>
              <a:gd name="connsiteY62" fmla="*/ 3098304 h 3098304"/>
              <a:gd name="connsiteX63" fmla="*/ 8420758 w 10799257"/>
              <a:gd name="connsiteY63" fmla="*/ 3098304 h 3098304"/>
              <a:gd name="connsiteX64" fmla="*/ 8426715 w 10799257"/>
              <a:gd name="connsiteY64" fmla="*/ 3089469 h 3098304"/>
              <a:gd name="connsiteX65" fmla="*/ 8481683 w 10799257"/>
              <a:gd name="connsiteY65" fmla="*/ 3066700 h 3098304"/>
              <a:gd name="connsiteX66" fmla="*/ 8298167 w 10799257"/>
              <a:gd name="connsiteY66" fmla="*/ 3066700 h 3098304"/>
              <a:gd name="connsiteX67" fmla="*/ 8353135 w 10799257"/>
              <a:gd name="connsiteY67" fmla="*/ 3089469 h 3098304"/>
              <a:gd name="connsiteX68" fmla="*/ 8359092 w 10799257"/>
              <a:gd name="connsiteY68" fmla="*/ 3098304 h 3098304"/>
              <a:gd name="connsiteX69" fmla="*/ 8237242 w 10799257"/>
              <a:gd name="connsiteY69" fmla="*/ 3098304 h 3098304"/>
              <a:gd name="connsiteX70" fmla="*/ 8243199 w 10799257"/>
              <a:gd name="connsiteY70" fmla="*/ 3089469 h 3098304"/>
              <a:gd name="connsiteX71" fmla="*/ 8298167 w 10799257"/>
              <a:gd name="connsiteY71" fmla="*/ 3066700 h 3098304"/>
              <a:gd name="connsiteX72" fmla="*/ 8109949 w 10799257"/>
              <a:gd name="connsiteY72" fmla="*/ 3066700 h 3098304"/>
              <a:gd name="connsiteX73" fmla="*/ 8164917 w 10799257"/>
              <a:gd name="connsiteY73" fmla="*/ 3089469 h 3098304"/>
              <a:gd name="connsiteX74" fmla="*/ 8170874 w 10799257"/>
              <a:gd name="connsiteY74" fmla="*/ 3098304 h 3098304"/>
              <a:gd name="connsiteX75" fmla="*/ 8049024 w 10799257"/>
              <a:gd name="connsiteY75" fmla="*/ 3098304 h 3098304"/>
              <a:gd name="connsiteX76" fmla="*/ 8054981 w 10799257"/>
              <a:gd name="connsiteY76" fmla="*/ 3089469 h 3098304"/>
              <a:gd name="connsiteX77" fmla="*/ 8109949 w 10799257"/>
              <a:gd name="connsiteY77" fmla="*/ 3066700 h 3098304"/>
              <a:gd name="connsiteX78" fmla="*/ 7926432 w 10799257"/>
              <a:gd name="connsiteY78" fmla="*/ 3066700 h 3098304"/>
              <a:gd name="connsiteX79" fmla="*/ 7981400 w 10799257"/>
              <a:gd name="connsiteY79" fmla="*/ 3089469 h 3098304"/>
              <a:gd name="connsiteX80" fmla="*/ 7987357 w 10799257"/>
              <a:gd name="connsiteY80" fmla="*/ 3098304 h 3098304"/>
              <a:gd name="connsiteX81" fmla="*/ 7865507 w 10799257"/>
              <a:gd name="connsiteY81" fmla="*/ 3098304 h 3098304"/>
              <a:gd name="connsiteX82" fmla="*/ 7871464 w 10799257"/>
              <a:gd name="connsiteY82" fmla="*/ 3089469 h 3098304"/>
              <a:gd name="connsiteX83" fmla="*/ 7926432 w 10799257"/>
              <a:gd name="connsiteY83" fmla="*/ 3066700 h 3098304"/>
              <a:gd name="connsiteX84" fmla="*/ 7738211 w 10799257"/>
              <a:gd name="connsiteY84" fmla="*/ 3066700 h 3098304"/>
              <a:gd name="connsiteX85" fmla="*/ 7793179 w 10799257"/>
              <a:gd name="connsiteY85" fmla="*/ 3089469 h 3098304"/>
              <a:gd name="connsiteX86" fmla="*/ 7799135 w 10799257"/>
              <a:gd name="connsiteY86" fmla="*/ 3098304 h 3098304"/>
              <a:gd name="connsiteX87" fmla="*/ 7677286 w 10799257"/>
              <a:gd name="connsiteY87" fmla="*/ 3098304 h 3098304"/>
              <a:gd name="connsiteX88" fmla="*/ 7683243 w 10799257"/>
              <a:gd name="connsiteY88" fmla="*/ 3089469 h 3098304"/>
              <a:gd name="connsiteX89" fmla="*/ 7738211 w 10799257"/>
              <a:gd name="connsiteY89" fmla="*/ 3066700 h 3098304"/>
              <a:gd name="connsiteX90" fmla="*/ 7554693 w 10799257"/>
              <a:gd name="connsiteY90" fmla="*/ 3066700 h 3098304"/>
              <a:gd name="connsiteX91" fmla="*/ 7609661 w 10799257"/>
              <a:gd name="connsiteY91" fmla="*/ 3089469 h 3098304"/>
              <a:gd name="connsiteX92" fmla="*/ 7615618 w 10799257"/>
              <a:gd name="connsiteY92" fmla="*/ 3098304 h 3098304"/>
              <a:gd name="connsiteX93" fmla="*/ 7493769 w 10799257"/>
              <a:gd name="connsiteY93" fmla="*/ 3098304 h 3098304"/>
              <a:gd name="connsiteX94" fmla="*/ 7499725 w 10799257"/>
              <a:gd name="connsiteY94" fmla="*/ 3089469 h 3098304"/>
              <a:gd name="connsiteX95" fmla="*/ 7554693 w 10799257"/>
              <a:gd name="connsiteY95" fmla="*/ 3066700 h 3098304"/>
              <a:gd name="connsiteX96" fmla="*/ 7366472 w 10799257"/>
              <a:gd name="connsiteY96" fmla="*/ 3066700 h 3098304"/>
              <a:gd name="connsiteX97" fmla="*/ 7421441 w 10799257"/>
              <a:gd name="connsiteY97" fmla="*/ 3089469 h 3098304"/>
              <a:gd name="connsiteX98" fmla="*/ 7427397 w 10799257"/>
              <a:gd name="connsiteY98" fmla="*/ 3098304 h 3098304"/>
              <a:gd name="connsiteX99" fmla="*/ 7305548 w 10799257"/>
              <a:gd name="connsiteY99" fmla="*/ 3098304 h 3098304"/>
              <a:gd name="connsiteX100" fmla="*/ 7311505 w 10799257"/>
              <a:gd name="connsiteY100" fmla="*/ 3089469 h 3098304"/>
              <a:gd name="connsiteX101" fmla="*/ 7366472 w 10799257"/>
              <a:gd name="connsiteY101" fmla="*/ 3066700 h 3098304"/>
              <a:gd name="connsiteX102" fmla="*/ 7178251 w 10799257"/>
              <a:gd name="connsiteY102" fmla="*/ 3066700 h 3098304"/>
              <a:gd name="connsiteX103" fmla="*/ 7233220 w 10799257"/>
              <a:gd name="connsiteY103" fmla="*/ 3089469 h 3098304"/>
              <a:gd name="connsiteX104" fmla="*/ 7239176 w 10799257"/>
              <a:gd name="connsiteY104" fmla="*/ 3098304 h 3098304"/>
              <a:gd name="connsiteX105" fmla="*/ 7117326 w 10799257"/>
              <a:gd name="connsiteY105" fmla="*/ 3098304 h 3098304"/>
              <a:gd name="connsiteX106" fmla="*/ 7123283 w 10799257"/>
              <a:gd name="connsiteY106" fmla="*/ 3089469 h 3098304"/>
              <a:gd name="connsiteX107" fmla="*/ 7178251 w 10799257"/>
              <a:gd name="connsiteY107" fmla="*/ 3066700 h 3098304"/>
              <a:gd name="connsiteX108" fmla="*/ 6985327 w 10799257"/>
              <a:gd name="connsiteY108" fmla="*/ 3066700 h 3098304"/>
              <a:gd name="connsiteX109" fmla="*/ 7040295 w 10799257"/>
              <a:gd name="connsiteY109" fmla="*/ 3089469 h 3098304"/>
              <a:gd name="connsiteX110" fmla="*/ 7046252 w 10799257"/>
              <a:gd name="connsiteY110" fmla="*/ 3098304 h 3098304"/>
              <a:gd name="connsiteX111" fmla="*/ 6924402 w 10799257"/>
              <a:gd name="connsiteY111" fmla="*/ 3098304 h 3098304"/>
              <a:gd name="connsiteX112" fmla="*/ 6930358 w 10799257"/>
              <a:gd name="connsiteY112" fmla="*/ 3089469 h 3098304"/>
              <a:gd name="connsiteX113" fmla="*/ 6985327 w 10799257"/>
              <a:gd name="connsiteY113" fmla="*/ 3066700 h 3098304"/>
              <a:gd name="connsiteX114" fmla="*/ 6801807 w 10799257"/>
              <a:gd name="connsiteY114" fmla="*/ 3066700 h 3098304"/>
              <a:gd name="connsiteX115" fmla="*/ 6856775 w 10799257"/>
              <a:gd name="connsiteY115" fmla="*/ 3089469 h 3098304"/>
              <a:gd name="connsiteX116" fmla="*/ 6862732 w 10799257"/>
              <a:gd name="connsiteY116" fmla="*/ 3098304 h 3098304"/>
              <a:gd name="connsiteX117" fmla="*/ 6740882 w 10799257"/>
              <a:gd name="connsiteY117" fmla="*/ 3098304 h 3098304"/>
              <a:gd name="connsiteX118" fmla="*/ 6746839 w 10799257"/>
              <a:gd name="connsiteY118" fmla="*/ 3089469 h 3098304"/>
              <a:gd name="connsiteX119" fmla="*/ 6801807 w 10799257"/>
              <a:gd name="connsiteY119" fmla="*/ 3066700 h 3098304"/>
              <a:gd name="connsiteX120" fmla="*/ 5681918 w 10799257"/>
              <a:gd name="connsiteY120" fmla="*/ 3066700 h 3098304"/>
              <a:gd name="connsiteX121" fmla="*/ 5736863 w 10799257"/>
              <a:gd name="connsiteY121" fmla="*/ 3089469 h 3098304"/>
              <a:gd name="connsiteX122" fmla="*/ 5742818 w 10799257"/>
              <a:gd name="connsiteY122" fmla="*/ 3098304 h 3098304"/>
              <a:gd name="connsiteX123" fmla="*/ 5620982 w 10799257"/>
              <a:gd name="connsiteY123" fmla="*/ 3098304 h 3098304"/>
              <a:gd name="connsiteX124" fmla="*/ 5626940 w 10799257"/>
              <a:gd name="connsiteY124" fmla="*/ 3089469 h 3098304"/>
              <a:gd name="connsiteX125" fmla="*/ 5681918 w 10799257"/>
              <a:gd name="connsiteY125" fmla="*/ 3066700 h 3098304"/>
              <a:gd name="connsiteX126" fmla="*/ 5498376 w 10799257"/>
              <a:gd name="connsiteY126" fmla="*/ 3066700 h 3098304"/>
              <a:gd name="connsiteX127" fmla="*/ 5553349 w 10799257"/>
              <a:gd name="connsiteY127" fmla="*/ 3089469 h 3098304"/>
              <a:gd name="connsiteX128" fmla="*/ 5559307 w 10799257"/>
              <a:gd name="connsiteY128" fmla="*/ 3098304 h 3098304"/>
              <a:gd name="connsiteX129" fmla="*/ 5437452 w 10799257"/>
              <a:gd name="connsiteY129" fmla="*/ 3098304 h 3098304"/>
              <a:gd name="connsiteX130" fmla="*/ 5443409 w 10799257"/>
              <a:gd name="connsiteY130" fmla="*/ 3089469 h 3098304"/>
              <a:gd name="connsiteX131" fmla="*/ 5498376 w 10799257"/>
              <a:gd name="connsiteY131" fmla="*/ 3066700 h 3098304"/>
              <a:gd name="connsiteX132" fmla="*/ 5310161 w 10799257"/>
              <a:gd name="connsiteY132" fmla="*/ 3066700 h 3098304"/>
              <a:gd name="connsiteX133" fmla="*/ 5365128 w 10799257"/>
              <a:gd name="connsiteY133" fmla="*/ 3089469 h 3098304"/>
              <a:gd name="connsiteX134" fmla="*/ 5371085 w 10799257"/>
              <a:gd name="connsiteY134" fmla="*/ 3098304 h 3098304"/>
              <a:gd name="connsiteX135" fmla="*/ 5249241 w 10799257"/>
              <a:gd name="connsiteY135" fmla="*/ 3098304 h 3098304"/>
              <a:gd name="connsiteX136" fmla="*/ 5255197 w 10799257"/>
              <a:gd name="connsiteY136" fmla="*/ 3089469 h 3098304"/>
              <a:gd name="connsiteX137" fmla="*/ 5310161 w 10799257"/>
              <a:gd name="connsiteY137" fmla="*/ 3066700 h 3098304"/>
              <a:gd name="connsiteX138" fmla="*/ 5126649 w 10799257"/>
              <a:gd name="connsiteY138" fmla="*/ 3066700 h 3098304"/>
              <a:gd name="connsiteX139" fmla="*/ 5181620 w 10799257"/>
              <a:gd name="connsiteY139" fmla="*/ 3089469 h 3098304"/>
              <a:gd name="connsiteX140" fmla="*/ 5187576 w 10799257"/>
              <a:gd name="connsiteY140" fmla="*/ 3098304 h 3098304"/>
              <a:gd name="connsiteX141" fmla="*/ 5065733 w 10799257"/>
              <a:gd name="connsiteY141" fmla="*/ 3098304 h 3098304"/>
              <a:gd name="connsiteX142" fmla="*/ 5071690 w 10799257"/>
              <a:gd name="connsiteY142" fmla="*/ 3089469 h 3098304"/>
              <a:gd name="connsiteX143" fmla="*/ 5126649 w 10799257"/>
              <a:gd name="connsiteY143" fmla="*/ 3066700 h 3098304"/>
              <a:gd name="connsiteX144" fmla="*/ 2129305 w 10799257"/>
              <a:gd name="connsiteY144" fmla="*/ 3066700 h 3098304"/>
              <a:gd name="connsiteX145" fmla="*/ 2184268 w 10799257"/>
              <a:gd name="connsiteY145" fmla="*/ 3089469 h 3098304"/>
              <a:gd name="connsiteX146" fmla="*/ 2190224 w 10799257"/>
              <a:gd name="connsiteY146" fmla="*/ 3098304 h 3098304"/>
              <a:gd name="connsiteX147" fmla="*/ 2068384 w 10799257"/>
              <a:gd name="connsiteY147" fmla="*/ 3098304 h 3098304"/>
              <a:gd name="connsiteX148" fmla="*/ 2074340 w 10799257"/>
              <a:gd name="connsiteY148" fmla="*/ 3089469 h 3098304"/>
              <a:gd name="connsiteX149" fmla="*/ 2129305 w 10799257"/>
              <a:gd name="connsiteY149" fmla="*/ 3066700 h 3098304"/>
              <a:gd name="connsiteX150" fmla="*/ 1941099 w 10799257"/>
              <a:gd name="connsiteY150" fmla="*/ 3066700 h 3098304"/>
              <a:gd name="connsiteX151" fmla="*/ 1996064 w 10799257"/>
              <a:gd name="connsiteY151" fmla="*/ 3089469 h 3098304"/>
              <a:gd name="connsiteX152" fmla="*/ 2002020 w 10799257"/>
              <a:gd name="connsiteY152" fmla="*/ 3098304 h 3098304"/>
              <a:gd name="connsiteX153" fmla="*/ 1880181 w 10799257"/>
              <a:gd name="connsiteY153" fmla="*/ 3098304 h 3098304"/>
              <a:gd name="connsiteX154" fmla="*/ 1886137 w 10799257"/>
              <a:gd name="connsiteY154" fmla="*/ 3089469 h 3098304"/>
              <a:gd name="connsiteX155" fmla="*/ 1941099 w 10799257"/>
              <a:gd name="connsiteY155" fmla="*/ 3066700 h 3098304"/>
              <a:gd name="connsiteX156" fmla="*/ 1757600 w 10799257"/>
              <a:gd name="connsiteY156" fmla="*/ 3066700 h 3098304"/>
              <a:gd name="connsiteX157" fmla="*/ 1812565 w 10799257"/>
              <a:gd name="connsiteY157" fmla="*/ 3089469 h 3098304"/>
              <a:gd name="connsiteX158" fmla="*/ 1818521 w 10799257"/>
              <a:gd name="connsiteY158" fmla="*/ 3098304 h 3098304"/>
              <a:gd name="connsiteX159" fmla="*/ 1696678 w 10799257"/>
              <a:gd name="connsiteY159" fmla="*/ 3098304 h 3098304"/>
              <a:gd name="connsiteX160" fmla="*/ 1702633 w 10799257"/>
              <a:gd name="connsiteY160" fmla="*/ 3089469 h 3098304"/>
              <a:gd name="connsiteX161" fmla="*/ 1757600 w 10799257"/>
              <a:gd name="connsiteY161" fmla="*/ 3066700 h 3098304"/>
              <a:gd name="connsiteX162" fmla="*/ 1569376 w 10799257"/>
              <a:gd name="connsiteY162" fmla="*/ 3066700 h 3098304"/>
              <a:gd name="connsiteX163" fmla="*/ 1624355 w 10799257"/>
              <a:gd name="connsiteY163" fmla="*/ 3089469 h 3098304"/>
              <a:gd name="connsiteX164" fmla="*/ 1630311 w 10799257"/>
              <a:gd name="connsiteY164" fmla="*/ 3098304 h 3098304"/>
              <a:gd name="connsiteX165" fmla="*/ 1508459 w 10799257"/>
              <a:gd name="connsiteY165" fmla="*/ 3098304 h 3098304"/>
              <a:gd name="connsiteX166" fmla="*/ 1514416 w 10799257"/>
              <a:gd name="connsiteY166" fmla="*/ 3089469 h 3098304"/>
              <a:gd name="connsiteX167" fmla="*/ 1569376 w 10799257"/>
              <a:gd name="connsiteY167" fmla="*/ 3066700 h 3098304"/>
              <a:gd name="connsiteX168" fmla="*/ 1385849 w 10799257"/>
              <a:gd name="connsiteY168" fmla="*/ 3066700 h 3098304"/>
              <a:gd name="connsiteX169" fmla="*/ 1440826 w 10799257"/>
              <a:gd name="connsiteY169" fmla="*/ 3089469 h 3098304"/>
              <a:gd name="connsiteX170" fmla="*/ 1446784 w 10799257"/>
              <a:gd name="connsiteY170" fmla="*/ 3098304 h 3098304"/>
              <a:gd name="connsiteX171" fmla="*/ 1324913 w 10799257"/>
              <a:gd name="connsiteY171" fmla="*/ 3098304 h 3098304"/>
              <a:gd name="connsiteX172" fmla="*/ 1330871 w 10799257"/>
              <a:gd name="connsiteY172" fmla="*/ 3089469 h 3098304"/>
              <a:gd name="connsiteX173" fmla="*/ 1385849 w 10799257"/>
              <a:gd name="connsiteY173" fmla="*/ 3066700 h 3098304"/>
              <a:gd name="connsiteX174" fmla="*/ 1202313 w 10799257"/>
              <a:gd name="connsiteY174" fmla="*/ 3066700 h 3098304"/>
              <a:gd name="connsiteX175" fmla="*/ 1257283 w 10799257"/>
              <a:gd name="connsiteY175" fmla="*/ 3089469 h 3098304"/>
              <a:gd name="connsiteX176" fmla="*/ 1263240 w 10799257"/>
              <a:gd name="connsiteY176" fmla="*/ 3098304 h 3098304"/>
              <a:gd name="connsiteX177" fmla="*/ 1141397 w 10799257"/>
              <a:gd name="connsiteY177" fmla="*/ 3098304 h 3098304"/>
              <a:gd name="connsiteX178" fmla="*/ 1147351 w 10799257"/>
              <a:gd name="connsiteY178" fmla="*/ 3089469 h 3098304"/>
              <a:gd name="connsiteX179" fmla="*/ 1202313 w 10799257"/>
              <a:gd name="connsiteY179" fmla="*/ 3066700 h 3098304"/>
              <a:gd name="connsiteX180" fmla="*/ 1014085 w 10799257"/>
              <a:gd name="connsiteY180" fmla="*/ 3066700 h 3098304"/>
              <a:gd name="connsiteX181" fmla="*/ 1069068 w 10799257"/>
              <a:gd name="connsiteY181" fmla="*/ 3089469 h 3098304"/>
              <a:gd name="connsiteX182" fmla="*/ 1075026 w 10799257"/>
              <a:gd name="connsiteY182" fmla="*/ 3098304 h 3098304"/>
              <a:gd name="connsiteX183" fmla="*/ 953182 w 10799257"/>
              <a:gd name="connsiteY183" fmla="*/ 3098304 h 3098304"/>
              <a:gd name="connsiteX184" fmla="*/ 959138 w 10799257"/>
              <a:gd name="connsiteY184" fmla="*/ 3089469 h 3098304"/>
              <a:gd name="connsiteX185" fmla="*/ 1014085 w 10799257"/>
              <a:gd name="connsiteY185" fmla="*/ 3066700 h 3098304"/>
              <a:gd name="connsiteX186" fmla="*/ 830577 w 10799257"/>
              <a:gd name="connsiteY186" fmla="*/ 3066700 h 3098304"/>
              <a:gd name="connsiteX187" fmla="*/ 885549 w 10799257"/>
              <a:gd name="connsiteY187" fmla="*/ 3089469 h 3098304"/>
              <a:gd name="connsiteX188" fmla="*/ 891508 w 10799257"/>
              <a:gd name="connsiteY188" fmla="*/ 3098304 h 3098304"/>
              <a:gd name="connsiteX189" fmla="*/ 769649 w 10799257"/>
              <a:gd name="connsiteY189" fmla="*/ 3098304 h 3098304"/>
              <a:gd name="connsiteX190" fmla="*/ 775607 w 10799257"/>
              <a:gd name="connsiteY190" fmla="*/ 3089469 h 3098304"/>
              <a:gd name="connsiteX191" fmla="*/ 830577 w 10799257"/>
              <a:gd name="connsiteY191" fmla="*/ 3066700 h 3098304"/>
              <a:gd name="connsiteX192" fmla="*/ 642348 w 10799257"/>
              <a:gd name="connsiteY192" fmla="*/ 3066700 h 3098304"/>
              <a:gd name="connsiteX193" fmla="*/ 697320 w 10799257"/>
              <a:gd name="connsiteY193" fmla="*/ 3089469 h 3098304"/>
              <a:gd name="connsiteX194" fmla="*/ 703276 w 10799257"/>
              <a:gd name="connsiteY194" fmla="*/ 3098304 h 3098304"/>
              <a:gd name="connsiteX195" fmla="*/ 581426 w 10799257"/>
              <a:gd name="connsiteY195" fmla="*/ 3098304 h 3098304"/>
              <a:gd name="connsiteX196" fmla="*/ 587383 w 10799257"/>
              <a:gd name="connsiteY196" fmla="*/ 3089469 h 3098304"/>
              <a:gd name="connsiteX197" fmla="*/ 642348 w 10799257"/>
              <a:gd name="connsiteY197" fmla="*/ 3066700 h 3098304"/>
              <a:gd name="connsiteX198" fmla="*/ 10721519 w 10799257"/>
              <a:gd name="connsiteY198" fmla="*/ 2902009 h 3098304"/>
              <a:gd name="connsiteX199" fmla="*/ 10799256 w 10799257"/>
              <a:gd name="connsiteY199" fmla="*/ 2979747 h 3098304"/>
              <a:gd name="connsiteX200" fmla="*/ 10721519 w 10799257"/>
              <a:gd name="connsiteY200" fmla="*/ 3057483 h 3098304"/>
              <a:gd name="connsiteX201" fmla="*/ 10643782 w 10799257"/>
              <a:gd name="connsiteY201" fmla="*/ 2979747 h 3098304"/>
              <a:gd name="connsiteX202" fmla="*/ 10721519 w 10799257"/>
              <a:gd name="connsiteY202" fmla="*/ 2902009 h 3098304"/>
              <a:gd name="connsiteX203" fmla="*/ 10349781 w 10799257"/>
              <a:gd name="connsiteY203" fmla="*/ 2902009 h 3098304"/>
              <a:gd name="connsiteX204" fmla="*/ 10427518 w 10799257"/>
              <a:gd name="connsiteY204" fmla="*/ 2979747 h 3098304"/>
              <a:gd name="connsiteX205" fmla="*/ 10349781 w 10799257"/>
              <a:gd name="connsiteY205" fmla="*/ 3057483 h 3098304"/>
              <a:gd name="connsiteX206" fmla="*/ 10272044 w 10799257"/>
              <a:gd name="connsiteY206" fmla="*/ 2979747 h 3098304"/>
              <a:gd name="connsiteX207" fmla="*/ 10349781 w 10799257"/>
              <a:gd name="connsiteY207" fmla="*/ 2902009 h 3098304"/>
              <a:gd name="connsiteX208" fmla="*/ 9978043 w 10799257"/>
              <a:gd name="connsiteY208" fmla="*/ 2902009 h 3098304"/>
              <a:gd name="connsiteX209" fmla="*/ 10055780 w 10799257"/>
              <a:gd name="connsiteY209" fmla="*/ 2979747 h 3098304"/>
              <a:gd name="connsiteX210" fmla="*/ 9978043 w 10799257"/>
              <a:gd name="connsiteY210" fmla="*/ 3057483 h 3098304"/>
              <a:gd name="connsiteX211" fmla="*/ 9900306 w 10799257"/>
              <a:gd name="connsiteY211" fmla="*/ 2979747 h 3098304"/>
              <a:gd name="connsiteX212" fmla="*/ 9978043 w 10799257"/>
              <a:gd name="connsiteY212" fmla="*/ 2902009 h 3098304"/>
              <a:gd name="connsiteX213" fmla="*/ 9789822 w 10799257"/>
              <a:gd name="connsiteY213" fmla="*/ 2902009 h 3098304"/>
              <a:gd name="connsiteX214" fmla="*/ 9867558 w 10799257"/>
              <a:gd name="connsiteY214" fmla="*/ 2979747 h 3098304"/>
              <a:gd name="connsiteX215" fmla="*/ 9789822 w 10799257"/>
              <a:gd name="connsiteY215" fmla="*/ 3057483 h 3098304"/>
              <a:gd name="connsiteX216" fmla="*/ 9712085 w 10799257"/>
              <a:gd name="connsiteY216" fmla="*/ 2979747 h 3098304"/>
              <a:gd name="connsiteX217" fmla="*/ 9789822 w 10799257"/>
              <a:gd name="connsiteY217" fmla="*/ 2902009 h 3098304"/>
              <a:gd name="connsiteX218" fmla="*/ 9606306 w 10799257"/>
              <a:gd name="connsiteY218" fmla="*/ 2902009 h 3098304"/>
              <a:gd name="connsiteX219" fmla="*/ 9684043 w 10799257"/>
              <a:gd name="connsiteY219" fmla="*/ 2979747 h 3098304"/>
              <a:gd name="connsiteX220" fmla="*/ 9606306 w 10799257"/>
              <a:gd name="connsiteY220" fmla="*/ 3057483 h 3098304"/>
              <a:gd name="connsiteX221" fmla="*/ 9528569 w 10799257"/>
              <a:gd name="connsiteY221" fmla="*/ 2979747 h 3098304"/>
              <a:gd name="connsiteX222" fmla="*/ 9606306 w 10799257"/>
              <a:gd name="connsiteY222" fmla="*/ 2902009 h 3098304"/>
              <a:gd name="connsiteX223" fmla="*/ 9413381 w 10799257"/>
              <a:gd name="connsiteY223" fmla="*/ 2902009 h 3098304"/>
              <a:gd name="connsiteX224" fmla="*/ 9491118 w 10799257"/>
              <a:gd name="connsiteY224" fmla="*/ 2979747 h 3098304"/>
              <a:gd name="connsiteX225" fmla="*/ 9413381 w 10799257"/>
              <a:gd name="connsiteY225" fmla="*/ 3057483 h 3098304"/>
              <a:gd name="connsiteX226" fmla="*/ 9335644 w 10799257"/>
              <a:gd name="connsiteY226" fmla="*/ 2979747 h 3098304"/>
              <a:gd name="connsiteX227" fmla="*/ 9413381 w 10799257"/>
              <a:gd name="connsiteY227" fmla="*/ 2902009 h 3098304"/>
              <a:gd name="connsiteX228" fmla="*/ 9234570 w 10799257"/>
              <a:gd name="connsiteY228" fmla="*/ 2902009 h 3098304"/>
              <a:gd name="connsiteX229" fmla="*/ 9312307 w 10799257"/>
              <a:gd name="connsiteY229" fmla="*/ 2979747 h 3098304"/>
              <a:gd name="connsiteX230" fmla="*/ 9234570 w 10799257"/>
              <a:gd name="connsiteY230" fmla="*/ 3057483 h 3098304"/>
              <a:gd name="connsiteX231" fmla="*/ 9156833 w 10799257"/>
              <a:gd name="connsiteY231" fmla="*/ 2979747 h 3098304"/>
              <a:gd name="connsiteX232" fmla="*/ 9234570 w 10799257"/>
              <a:gd name="connsiteY232" fmla="*/ 2902009 h 3098304"/>
              <a:gd name="connsiteX233" fmla="*/ 9036939 w 10799257"/>
              <a:gd name="connsiteY233" fmla="*/ 2902009 h 3098304"/>
              <a:gd name="connsiteX234" fmla="*/ 9114675 w 10799257"/>
              <a:gd name="connsiteY234" fmla="*/ 2979747 h 3098304"/>
              <a:gd name="connsiteX235" fmla="*/ 9036939 w 10799257"/>
              <a:gd name="connsiteY235" fmla="*/ 3057483 h 3098304"/>
              <a:gd name="connsiteX236" fmla="*/ 8959202 w 10799257"/>
              <a:gd name="connsiteY236" fmla="*/ 2979747 h 3098304"/>
              <a:gd name="connsiteX237" fmla="*/ 9036939 w 10799257"/>
              <a:gd name="connsiteY237" fmla="*/ 2902009 h 3098304"/>
              <a:gd name="connsiteX238" fmla="*/ 8853421 w 10799257"/>
              <a:gd name="connsiteY238" fmla="*/ 2902009 h 3098304"/>
              <a:gd name="connsiteX239" fmla="*/ 8931158 w 10799257"/>
              <a:gd name="connsiteY239" fmla="*/ 2979747 h 3098304"/>
              <a:gd name="connsiteX240" fmla="*/ 8853421 w 10799257"/>
              <a:gd name="connsiteY240" fmla="*/ 3057483 h 3098304"/>
              <a:gd name="connsiteX241" fmla="*/ 8775685 w 10799257"/>
              <a:gd name="connsiteY241" fmla="*/ 2979747 h 3098304"/>
              <a:gd name="connsiteX242" fmla="*/ 8853421 w 10799257"/>
              <a:gd name="connsiteY242" fmla="*/ 2902009 h 3098304"/>
              <a:gd name="connsiteX243" fmla="*/ 8669908 w 10799257"/>
              <a:gd name="connsiteY243" fmla="*/ 2902009 h 3098304"/>
              <a:gd name="connsiteX244" fmla="*/ 8747645 w 10799257"/>
              <a:gd name="connsiteY244" fmla="*/ 2979747 h 3098304"/>
              <a:gd name="connsiteX245" fmla="*/ 8669908 w 10799257"/>
              <a:gd name="connsiteY245" fmla="*/ 3057483 h 3098304"/>
              <a:gd name="connsiteX246" fmla="*/ 8592171 w 10799257"/>
              <a:gd name="connsiteY246" fmla="*/ 2979747 h 3098304"/>
              <a:gd name="connsiteX247" fmla="*/ 8669908 w 10799257"/>
              <a:gd name="connsiteY247" fmla="*/ 2902009 h 3098304"/>
              <a:gd name="connsiteX248" fmla="*/ 8481684 w 10799257"/>
              <a:gd name="connsiteY248" fmla="*/ 2902009 h 3098304"/>
              <a:gd name="connsiteX249" fmla="*/ 8559421 w 10799257"/>
              <a:gd name="connsiteY249" fmla="*/ 2979747 h 3098304"/>
              <a:gd name="connsiteX250" fmla="*/ 8481684 w 10799257"/>
              <a:gd name="connsiteY250" fmla="*/ 3057483 h 3098304"/>
              <a:gd name="connsiteX251" fmla="*/ 8403948 w 10799257"/>
              <a:gd name="connsiteY251" fmla="*/ 2979747 h 3098304"/>
              <a:gd name="connsiteX252" fmla="*/ 8481684 w 10799257"/>
              <a:gd name="connsiteY252" fmla="*/ 2902009 h 3098304"/>
              <a:gd name="connsiteX253" fmla="*/ 8298167 w 10799257"/>
              <a:gd name="connsiteY253" fmla="*/ 2902009 h 3098304"/>
              <a:gd name="connsiteX254" fmla="*/ 8375904 w 10799257"/>
              <a:gd name="connsiteY254" fmla="*/ 2979747 h 3098304"/>
              <a:gd name="connsiteX255" fmla="*/ 8298167 w 10799257"/>
              <a:gd name="connsiteY255" fmla="*/ 3057483 h 3098304"/>
              <a:gd name="connsiteX256" fmla="*/ 8220430 w 10799257"/>
              <a:gd name="connsiteY256" fmla="*/ 2979747 h 3098304"/>
              <a:gd name="connsiteX257" fmla="*/ 8298167 w 10799257"/>
              <a:gd name="connsiteY257" fmla="*/ 2902009 h 3098304"/>
              <a:gd name="connsiteX258" fmla="*/ 8109949 w 10799257"/>
              <a:gd name="connsiteY258" fmla="*/ 2902009 h 3098304"/>
              <a:gd name="connsiteX259" fmla="*/ 8187686 w 10799257"/>
              <a:gd name="connsiteY259" fmla="*/ 2979747 h 3098304"/>
              <a:gd name="connsiteX260" fmla="*/ 8109949 w 10799257"/>
              <a:gd name="connsiteY260" fmla="*/ 3057483 h 3098304"/>
              <a:gd name="connsiteX261" fmla="*/ 8032212 w 10799257"/>
              <a:gd name="connsiteY261" fmla="*/ 2979747 h 3098304"/>
              <a:gd name="connsiteX262" fmla="*/ 8109949 w 10799257"/>
              <a:gd name="connsiteY262" fmla="*/ 2902009 h 3098304"/>
              <a:gd name="connsiteX263" fmla="*/ 7926434 w 10799257"/>
              <a:gd name="connsiteY263" fmla="*/ 2902009 h 3098304"/>
              <a:gd name="connsiteX264" fmla="*/ 8004171 w 10799257"/>
              <a:gd name="connsiteY264" fmla="*/ 2979747 h 3098304"/>
              <a:gd name="connsiteX265" fmla="*/ 7926434 w 10799257"/>
              <a:gd name="connsiteY265" fmla="*/ 3057483 h 3098304"/>
              <a:gd name="connsiteX266" fmla="*/ 7848697 w 10799257"/>
              <a:gd name="connsiteY266" fmla="*/ 2979747 h 3098304"/>
              <a:gd name="connsiteX267" fmla="*/ 7926434 w 10799257"/>
              <a:gd name="connsiteY267" fmla="*/ 2902009 h 3098304"/>
              <a:gd name="connsiteX268" fmla="*/ 7738213 w 10799257"/>
              <a:gd name="connsiteY268" fmla="*/ 2902009 h 3098304"/>
              <a:gd name="connsiteX269" fmla="*/ 7815950 w 10799257"/>
              <a:gd name="connsiteY269" fmla="*/ 2979747 h 3098304"/>
              <a:gd name="connsiteX270" fmla="*/ 7738213 w 10799257"/>
              <a:gd name="connsiteY270" fmla="*/ 3057483 h 3098304"/>
              <a:gd name="connsiteX271" fmla="*/ 7660476 w 10799257"/>
              <a:gd name="connsiteY271" fmla="*/ 2979747 h 3098304"/>
              <a:gd name="connsiteX272" fmla="*/ 7738213 w 10799257"/>
              <a:gd name="connsiteY272" fmla="*/ 2902009 h 3098304"/>
              <a:gd name="connsiteX273" fmla="*/ 7554696 w 10799257"/>
              <a:gd name="connsiteY273" fmla="*/ 2902009 h 3098304"/>
              <a:gd name="connsiteX274" fmla="*/ 7632433 w 10799257"/>
              <a:gd name="connsiteY274" fmla="*/ 2979747 h 3098304"/>
              <a:gd name="connsiteX275" fmla="*/ 7554696 w 10799257"/>
              <a:gd name="connsiteY275" fmla="*/ 3057483 h 3098304"/>
              <a:gd name="connsiteX276" fmla="*/ 7476959 w 10799257"/>
              <a:gd name="connsiteY276" fmla="*/ 2979747 h 3098304"/>
              <a:gd name="connsiteX277" fmla="*/ 7554696 w 10799257"/>
              <a:gd name="connsiteY277" fmla="*/ 2902009 h 3098304"/>
              <a:gd name="connsiteX278" fmla="*/ 7178251 w 10799257"/>
              <a:gd name="connsiteY278" fmla="*/ 2902009 h 3098304"/>
              <a:gd name="connsiteX279" fmla="*/ 7255988 w 10799257"/>
              <a:gd name="connsiteY279" fmla="*/ 2979747 h 3098304"/>
              <a:gd name="connsiteX280" fmla="*/ 7178251 w 10799257"/>
              <a:gd name="connsiteY280" fmla="*/ 3057483 h 3098304"/>
              <a:gd name="connsiteX281" fmla="*/ 7100514 w 10799257"/>
              <a:gd name="connsiteY281" fmla="*/ 2979747 h 3098304"/>
              <a:gd name="connsiteX282" fmla="*/ 7178251 w 10799257"/>
              <a:gd name="connsiteY282" fmla="*/ 2902009 h 3098304"/>
              <a:gd name="connsiteX283" fmla="*/ 6985327 w 10799257"/>
              <a:gd name="connsiteY283" fmla="*/ 2902009 h 3098304"/>
              <a:gd name="connsiteX284" fmla="*/ 7063064 w 10799257"/>
              <a:gd name="connsiteY284" fmla="*/ 2979747 h 3098304"/>
              <a:gd name="connsiteX285" fmla="*/ 6985327 w 10799257"/>
              <a:gd name="connsiteY285" fmla="*/ 3057483 h 3098304"/>
              <a:gd name="connsiteX286" fmla="*/ 6907590 w 10799257"/>
              <a:gd name="connsiteY286" fmla="*/ 2979747 h 3098304"/>
              <a:gd name="connsiteX287" fmla="*/ 6985327 w 10799257"/>
              <a:gd name="connsiteY287" fmla="*/ 2902009 h 3098304"/>
              <a:gd name="connsiteX288" fmla="*/ 6801810 w 10799257"/>
              <a:gd name="connsiteY288" fmla="*/ 2902009 h 3098304"/>
              <a:gd name="connsiteX289" fmla="*/ 6879546 w 10799257"/>
              <a:gd name="connsiteY289" fmla="*/ 2979747 h 3098304"/>
              <a:gd name="connsiteX290" fmla="*/ 6801810 w 10799257"/>
              <a:gd name="connsiteY290" fmla="*/ 3057483 h 3098304"/>
              <a:gd name="connsiteX291" fmla="*/ 6724073 w 10799257"/>
              <a:gd name="connsiteY291" fmla="*/ 2979747 h 3098304"/>
              <a:gd name="connsiteX292" fmla="*/ 6801810 w 10799257"/>
              <a:gd name="connsiteY292" fmla="*/ 2902009 h 3098304"/>
              <a:gd name="connsiteX293" fmla="*/ 6613588 w 10799257"/>
              <a:gd name="connsiteY293" fmla="*/ 2902009 h 3098304"/>
              <a:gd name="connsiteX294" fmla="*/ 6691325 w 10799257"/>
              <a:gd name="connsiteY294" fmla="*/ 2979747 h 3098304"/>
              <a:gd name="connsiteX295" fmla="*/ 6613588 w 10799257"/>
              <a:gd name="connsiteY295" fmla="*/ 3057483 h 3098304"/>
              <a:gd name="connsiteX296" fmla="*/ 6535852 w 10799257"/>
              <a:gd name="connsiteY296" fmla="*/ 2979747 h 3098304"/>
              <a:gd name="connsiteX297" fmla="*/ 6613588 w 10799257"/>
              <a:gd name="connsiteY297" fmla="*/ 2902009 h 3098304"/>
              <a:gd name="connsiteX298" fmla="*/ 6425367 w 10799257"/>
              <a:gd name="connsiteY298" fmla="*/ 2902009 h 3098304"/>
              <a:gd name="connsiteX299" fmla="*/ 6503104 w 10799257"/>
              <a:gd name="connsiteY299" fmla="*/ 2979747 h 3098304"/>
              <a:gd name="connsiteX300" fmla="*/ 6425367 w 10799257"/>
              <a:gd name="connsiteY300" fmla="*/ 3057483 h 3098304"/>
              <a:gd name="connsiteX301" fmla="*/ 6347631 w 10799257"/>
              <a:gd name="connsiteY301" fmla="*/ 2979747 h 3098304"/>
              <a:gd name="connsiteX302" fmla="*/ 6425367 w 10799257"/>
              <a:gd name="connsiteY302" fmla="*/ 2902009 h 3098304"/>
              <a:gd name="connsiteX303" fmla="*/ 6241850 w 10799257"/>
              <a:gd name="connsiteY303" fmla="*/ 2902009 h 3098304"/>
              <a:gd name="connsiteX304" fmla="*/ 6319587 w 10799257"/>
              <a:gd name="connsiteY304" fmla="*/ 2979747 h 3098304"/>
              <a:gd name="connsiteX305" fmla="*/ 6241850 w 10799257"/>
              <a:gd name="connsiteY305" fmla="*/ 3057483 h 3098304"/>
              <a:gd name="connsiteX306" fmla="*/ 6164113 w 10799257"/>
              <a:gd name="connsiteY306" fmla="*/ 2979747 h 3098304"/>
              <a:gd name="connsiteX307" fmla="*/ 6241850 w 10799257"/>
              <a:gd name="connsiteY307" fmla="*/ 2902009 h 3098304"/>
              <a:gd name="connsiteX308" fmla="*/ 5870113 w 10799257"/>
              <a:gd name="connsiteY308" fmla="*/ 2902009 h 3098304"/>
              <a:gd name="connsiteX309" fmla="*/ 5947850 w 10799257"/>
              <a:gd name="connsiteY309" fmla="*/ 2979747 h 3098304"/>
              <a:gd name="connsiteX310" fmla="*/ 5870113 w 10799257"/>
              <a:gd name="connsiteY310" fmla="*/ 3057483 h 3098304"/>
              <a:gd name="connsiteX311" fmla="*/ 5792376 w 10799257"/>
              <a:gd name="connsiteY311" fmla="*/ 2979747 h 3098304"/>
              <a:gd name="connsiteX312" fmla="*/ 5870113 w 10799257"/>
              <a:gd name="connsiteY312" fmla="*/ 2902009 h 3098304"/>
              <a:gd name="connsiteX313" fmla="*/ 5126655 w 10799257"/>
              <a:gd name="connsiteY313" fmla="*/ 2902009 h 3098304"/>
              <a:gd name="connsiteX314" fmla="*/ 5204389 w 10799257"/>
              <a:gd name="connsiteY314" fmla="*/ 2979747 h 3098304"/>
              <a:gd name="connsiteX315" fmla="*/ 5126655 w 10799257"/>
              <a:gd name="connsiteY315" fmla="*/ 3057483 h 3098304"/>
              <a:gd name="connsiteX316" fmla="*/ 5048921 w 10799257"/>
              <a:gd name="connsiteY316" fmla="*/ 2979747 h 3098304"/>
              <a:gd name="connsiteX317" fmla="*/ 5126655 w 10799257"/>
              <a:gd name="connsiteY317" fmla="*/ 2902009 h 3098304"/>
              <a:gd name="connsiteX318" fmla="*/ 4938438 w 10799257"/>
              <a:gd name="connsiteY318" fmla="*/ 2902009 h 3098304"/>
              <a:gd name="connsiteX319" fmla="*/ 5016170 w 10799257"/>
              <a:gd name="connsiteY319" fmla="*/ 2979747 h 3098304"/>
              <a:gd name="connsiteX320" fmla="*/ 4938438 w 10799257"/>
              <a:gd name="connsiteY320" fmla="*/ 3057483 h 3098304"/>
              <a:gd name="connsiteX321" fmla="*/ 4860700 w 10799257"/>
              <a:gd name="connsiteY321" fmla="*/ 2979747 h 3098304"/>
              <a:gd name="connsiteX322" fmla="*/ 4938438 w 10799257"/>
              <a:gd name="connsiteY322" fmla="*/ 2902009 h 3098304"/>
              <a:gd name="connsiteX323" fmla="*/ 2317516 w 10799257"/>
              <a:gd name="connsiteY323" fmla="*/ 2902009 h 3098304"/>
              <a:gd name="connsiteX324" fmla="*/ 2395256 w 10799257"/>
              <a:gd name="connsiteY324" fmla="*/ 2979747 h 3098304"/>
              <a:gd name="connsiteX325" fmla="*/ 2317516 w 10799257"/>
              <a:gd name="connsiteY325" fmla="*/ 3057483 h 3098304"/>
              <a:gd name="connsiteX326" fmla="*/ 2239787 w 10799257"/>
              <a:gd name="connsiteY326" fmla="*/ 2979747 h 3098304"/>
              <a:gd name="connsiteX327" fmla="*/ 2317516 w 10799257"/>
              <a:gd name="connsiteY327" fmla="*/ 2902009 h 3098304"/>
              <a:gd name="connsiteX328" fmla="*/ 2129311 w 10799257"/>
              <a:gd name="connsiteY328" fmla="*/ 2902009 h 3098304"/>
              <a:gd name="connsiteX329" fmla="*/ 2207040 w 10799257"/>
              <a:gd name="connsiteY329" fmla="*/ 2979747 h 3098304"/>
              <a:gd name="connsiteX330" fmla="*/ 2129311 w 10799257"/>
              <a:gd name="connsiteY330" fmla="*/ 3057483 h 3098304"/>
              <a:gd name="connsiteX331" fmla="*/ 2051581 w 10799257"/>
              <a:gd name="connsiteY331" fmla="*/ 2979747 h 3098304"/>
              <a:gd name="connsiteX332" fmla="*/ 2129311 w 10799257"/>
              <a:gd name="connsiteY332" fmla="*/ 2902009 h 3098304"/>
              <a:gd name="connsiteX333" fmla="*/ 1941108 w 10799257"/>
              <a:gd name="connsiteY333" fmla="*/ 2902009 h 3098304"/>
              <a:gd name="connsiteX334" fmla="*/ 2018839 w 10799257"/>
              <a:gd name="connsiteY334" fmla="*/ 2979747 h 3098304"/>
              <a:gd name="connsiteX335" fmla="*/ 1941108 w 10799257"/>
              <a:gd name="connsiteY335" fmla="*/ 3057483 h 3098304"/>
              <a:gd name="connsiteX336" fmla="*/ 1863379 w 10799257"/>
              <a:gd name="connsiteY336" fmla="*/ 2979747 h 3098304"/>
              <a:gd name="connsiteX337" fmla="*/ 1941108 w 10799257"/>
              <a:gd name="connsiteY337" fmla="*/ 2902009 h 3098304"/>
              <a:gd name="connsiteX338" fmla="*/ 1757610 w 10799257"/>
              <a:gd name="connsiteY338" fmla="*/ 2902009 h 3098304"/>
              <a:gd name="connsiteX339" fmla="*/ 1835341 w 10799257"/>
              <a:gd name="connsiteY339" fmla="*/ 2979747 h 3098304"/>
              <a:gd name="connsiteX340" fmla="*/ 1757610 w 10799257"/>
              <a:gd name="connsiteY340" fmla="*/ 3057483 h 3098304"/>
              <a:gd name="connsiteX341" fmla="*/ 1679879 w 10799257"/>
              <a:gd name="connsiteY341" fmla="*/ 2979747 h 3098304"/>
              <a:gd name="connsiteX342" fmla="*/ 1757610 w 10799257"/>
              <a:gd name="connsiteY342" fmla="*/ 2902009 h 3098304"/>
              <a:gd name="connsiteX343" fmla="*/ 1569376 w 10799257"/>
              <a:gd name="connsiteY343" fmla="*/ 2902009 h 3098304"/>
              <a:gd name="connsiteX344" fmla="*/ 1647137 w 10799257"/>
              <a:gd name="connsiteY344" fmla="*/ 2979747 h 3098304"/>
              <a:gd name="connsiteX345" fmla="*/ 1569376 w 10799257"/>
              <a:gd name="connsiteY345" fmla="*/ 3057483 h 3098304"/>
              <a:gd name="connsiteX346" fmla="*/ 1491657 w 10799257"/>
              <a:gd name="connsiteY346" fmla="*/ 2979747 h 3098304"/>
              <a:gd name="connsiteX347" fmla="*/ 1569376 w 10799257"/>
              <a:gd name="connsiteY347" fmla="*/ 2902009 h 3098304"/>
              <a:gd name="connsiteX348" fmla="*/ 1385857 w 10799257"/>
              <a:gd name="connsiteY348" fmla="*/ 2902009 h 3098304"/>
              <a:gd name="connsiteX349" fmla="*/ 1463610 w 10799257"/>
              <a:gd name="connsiteY349" fmla="*/ 2979747 h 3098304"/>
              <a:gd name="connsiteX350" fmla="*/ 1385857 w 10799257"/>
              <a:gd name="connsiteY350" fmla="*/ 3057483 h 3098304"/>
              <a:gd name="connsiteX351" fmla="*/ 1308106 w 10799257"/>
              <a:gd name="connsiteY351" fmla="*/ 2979747 h 3098304"/>
              <a:gd name="connsiteX352" fmla="*/ 1385857 w 10799257"/>
              <a:gd name="connsiteY352" fmla="*/ 2902009 h 3098304"/>
              <a:gd name="connsiteX353" fmla="*/ 1202320 w 10799257"/>
              <a:gd name="connsiteY353" fmla="*/ 2902009 h 3098304"/>
              <a:gd name="connsiteX354" fmla="*/ 1280058 w 10799257"/>
              <a:gd name="connsiteY354" fmla="*/ 2979747 h 3098304"/>
              <a:gd name="connsiteX355" fmla="*/ 1202320 w 10799257"/>
              <a:gd name="connsiteY355" fmla="*/ 3057483 h 3098304"/>
              <a:gd name="connsiteX356" fmla="*/ 1124603 w 10799257"/>
              <a:gd name="connsiteY356" fmla="*/ 2979747 h 3098304"/>
              <a:gd name="connsiteX357" fmla="*/ 1202320 w 10799257"/>
              <a:gd name="connsiteY357" fmla="*/ 2902009 h 3098304"/>
              <a:gd name="connsiteX358" fmla="*/ 1014100 w 10799257"/>
              <a:gd name="connsiteY358" fmla="*/ 2902009 h 3098304"/>
              <a:gd name="connsiteX359" fmla="*/ 1091847 w 10799257"/>
              <a:gd name="connsiteY359" fmla="*/ 2979747 h 3098304"/>
              <a:gd name="connsiteX360" fmla="*/ 1014100 w 10799257"/>
              <a:gd name="connsiteY360" fmla="*/ 3057483 h 3098304"/>
              <a:gd name="connsiteX361" fmla="*/ 936381 w 10799257"/>
              <a:gd name="connsiteY361" fmla="*/ 2979747 h 3098304"/>
              <a:gd name="connsiteX362" fmla="*/ 1014100 w 10799257"/>
              <a:gd name="connsiteY362" fmla="*/ 2902009 h 3098304"/>
              <a:gd name="connsiteX363" fmla="*/ 830585 w 10799257"/>
              <a:gd name="connsiteY363" fmla="*/ 2902009 h 3098304"/>
              <a:gd name="connsiteX364" fmla="*/ 908338 w 10799257"/>
              <a:gd name="connsiteY364" fmla="*/ 2979747 h 3098304"/>
              <a:gd name="connsiteX365" fmla="*/ 830585 w 10799257"/>
              <a:gd name="connsiteY365" fmla="*/ 3057483 h 3098304"/>
              <a:gd name="connsiteX366" fmla="*/ 752846 w 10799257"/>
              <a:gd name="connsiteY366" fmla="*/ 2979747 h 3098304"/>
              <a:gd name="connsiteX367" fmla="*/ 830585 w 10799257"/>
              <a:gd name="connsiteY367" fmla="*/ 2902009 h 3098304"/>
              <a:gd name="connsiteX368" fmla="*/ 642357 w 10799257"/>
              <a:gd name="connsiteY368" fmla="*/ 2902009 h 3098304"/>
              <a:gd name="connsiteX369" fmla="*/ 720097 w 10799257"/>
              <a:gd name="connsiteY369" fmla="*/ 2979747 h 3098304"/>
              <a:gd name="connsiteX370" fmla="*/ 642357 w 10799257"/>
              <a:gd name="connsiteY370" fmla="*/ 3057483 h 3098304"/>
              <a:gd name="connsiteX371" fmla="*/ 564622 w 10799257"/>
              <a:gd name="connsiteY371" fmla="*/ 2979747 h 3098304"/>
              <a:gd name="connsiteX372" fmla="*/ 642357 w 10799257"/>
              <a:gd name="connsiteY372" fmla="*/ 2902009 h 3098304"/>
              <a:gd name="connsiteX373" fmla="*/ 458842 w 10799257"/>
              <a:gd name="connsiteY373" fmla="*/ 2902009 h 3098304"/>
              <a:gd name="connsiteX374" fmla="*/ 536579 w 10799257"/>
              <a:gd name="connsiteY374" fmla="*/ 2979747 h 3098304"/>
              <a:gd name="connsiteX375" fmla="*/ 458842 w 10799257"/>
              <a:gd name="connsiteY375" fmla="*/ 3057483 h 3098304"/>
              <a:gd name="connsiteX376" fmla="*/ 381108 w 10799257"/>
              <a:gd name="connsiteY376" fmla="*/ 2979747 h 3098304"/>
              <a:gd name="connsiteX377" fmla="*/ 458842 w 10799257"/>
              <a:gd name="connsiteY377" fmla="*/ 2902009 h 3098304"/>
              <a:gd name="connsiteX378" fmla="*/ 458849 w 10799257"/>
              <a:gd name="connsiteY378" fmla="*/ 2727907 h 3098304"/>
              <a:gd name="connsiteX379" fmla="*/ 536586 w 10799257"/>
              <a:gd name="connsiteY379" fmla="*/ 2805643 h 3098304"/>
              <a:gd name="connsiteX380" fmla="*/ 458849 w 10799257"/>
              <a:gd name="connsiteY380" fmla="*/ 2883380 h 3098304"/>
              <a:gd name="connsiteX381" fmla="*/ 381115 w 10799257"/>
              <a:gd name="connsiteY381" fmla="*/ 2805643 h 3098304"/>
              <a:gd name="connsiteX382" fmla="*/ 458849 w 10799257"/>
              <a:gd name="connsiteY382" fmla="*/ 2727907 h 3098304"/>
              <a:gd name="connsiteX383" fmla="*/ 1202330 w 10799257"/>
              <a:gd name="connsiteY383" fmla="*/ 2727904 h 3098304"/>
              <a:gd name="connsiteX384" fmla="*/ 1280065 w 10799257"/>
              <a:gd name="connsiteY384" fmla="*/ 2805641 h 3098304"/>
              <a:gd name="connsiteX385" fmla="*/ 1202330 w 10799257"/>
              <a:gd name="connsiteY385" fmla="*/ 2883379 h 3098304"/>
              <a:gd name="connsiteX386" fmla="*/ 1124612 w 10799257"/>
              <a:gd name="connsiteY386" fmla="*/ 2805641 h 3098304"/>
              <a:gd name="connsiteX387" fmla="*/ 1202330 w 10799257"/>
              <a:gd name="connsiteY387" fmla="*/ 2727904 h 3098304"/>
              <a:gd name="connsiteX388" fmla="*/ 1014100 w 10799257"/>
              <a:gd name="connsiteY388" fmla="*/ 2727904 h 3098304"/>
              <a:gd name="connsiteX389" fmla="*/ 1091855 w 10799257"/>
              <a:gd name="connsiteY389" fmla="*/ 2805641 h 3098304"/>
              <a:gd name="connsiteX390" fmla="*/ 1014100 w 10799257"/>
              <a:gd name="connsiteY390" fmla="*/ 2883379 h 3098304"/>
              <a:gd name="connsiteX391" fmla="*/ 936391 w 10799257"/>
              <a:gd name="connsiteY391" fmla="*/ 2805641 h 3098304"/>
              <a:gd name="connsiteX392" fmla="*/ 1014100 w 10799257"/>
              <a:gd name="connsiteY392" fmla="*/ 2727904 h 3098304"/>
              <a:gd name="connsiteX393" fmla="*/ 830594 w 10799257"/>
              <a:gd name="connsiteY393" fmla="*/ 2727904 h 3098304"/>
              <a:gd name="connsiteX394" fmla="*/ 908346 w 10799257"/>
              <a:gd name="connsiteY394" fmla="*/ 2805641 h 3098304"/>
              <a:gd name="connsiteX395" fmla="*/ 830594 w 10799257"/>
              <a:gd name="connsiteY395" fmla="*/ 2883379 h 3098304"/>
              <a:gd name="connsiteX396" fmla="*/ 752853 w 10799257"/>
              <a:gd name="connsiteY396" fmla="*/ 2805641 h 3098304"/>
              <a:gd name="connsiteX397" fmla="*/ 830594 w 10799257"/>
              <a:gd name="connsiteY397" fmla="*/ 2727904 h 3098304"/>
              <a:gd name="connsiteX398" fmla="*/ 642364 w 10799257"/>
              <a:gd name="connsiteY398" fmla="*/ 2727904 h 3098304"/>
              <a:gd name="connsiteX399" fmla="*/ 720105 w 10799257"/>
              <a:gd name="connsiteY399" fmla="*/ 2805641 h 3098304"/>
              <a:gd name="connsiteX400" fmla="*/ 642364 w 10799257"/>
              <a:gd name="connsiteY400" fmla="*/ 2883379 h 3098304"/>
              <a:gd name="connsiteX401" fmla="*/ 564631 w 10799257"/>
              <a:gd name="connsiteY401" fmla="*/ 2805641 h 3098304"/>
              <a:gd name="connsiteX402" fmla="*/ 642364 w 10799257"/>
              <a:gd name="connsiteY402" fmla="*/ 2727904 h 3098304"/>
              <a:gd name="connsiteX403" fmla="*/ 10721520 w 10799257"/>
              <a:gd name="connsiteY403" fmla="*/ 2727902 h 3098304"/>
              <a:gd name="connsiteX404" fmla="*/ 10799257 w 10799257"/>
              <a:gd name="connsiteY404" fmla="*/ 2805639 h 3098304"/>
              <a:gd name="connsiteX405" fmla="*/ 10721520 w 10799257"/>
              <a:gd name="connsiteY405" fmla="*/ 2883377 h 3098304"/>
              <a:gd name="connsiteX406" fmla="*/ 10643783 w 10799257"/>
              <a:gd name="connsiteY406" fmla="*/ 2805639 h 3098304"/>
              <a:gd name="connsiteX407" fmla="*/ 10721520 w 10799257"/>
              <a:gd name="connsiteY407" fmla="*/ 2727902 h 3098304"/>
              <a:gd name="connsiteX408" fmla="*/ 10349782 w 10799257"/>
              <a:gd name="connsiteY408" fmla="*/ 2727902 h 3098304"/>
              <a:gd name="connsiteX409" fmla="*/ 10427519 w 10799257"/>
              <a:gd name="connsiteY409" fmla="*/ 2805639 h 3098304"/>
              <a:gd name="connsiteX410" fmla="*/ 10349782 w 10799257"/>
              <a:gd name="connsiteY410" fmla="*/ 2883377 h 3098304"/>
              <a:gd name="connsiteX411" fmla="*/ 10272045 w 10799257"/>
              <a:gd name="connsiteY411" fmla="*/ 2805639 h 3098304"/>
              <a:gd name="connsiteX412" fmla="*/ 10349782 w 10799257"/>
              <a:gd name="connsiteY412" fmla="*/ 2727902 h 3098304"/>
              <a:gd name="connsiteX413" fmla="*/ 10166265 w 10799257"/>
              <a:gd name="connsiteY413" fmla="*/ 2727902 h 3098304"/>
              <a:gd name="connsiteX414" fmla="*/ 10244002 w 10799257"/>
              <a:gd name="connsiteY414" fmla="*/ 2805639 h 3098304"/>
              <a:gd name="connsiteX415" fmla="*/ 10166265 w 10799257"/>
              <a:gd name="connsiteY415" fmla="*/ 2883377 h 3098304"/>
              <a:gd name="connsiteX416" fmla="*/ 10088528 w 10799257"/>
              <a:gd name="connsiteY416" fmla="*/ 2805639 h 3098304"/>
              <a:gd name="connsiteX417" fmla="*/ 10166265 w 10799257"/>
              <a:gd name="connsiteY417" fmla="*/ 2727902 h 3098304"/>
              <a:gd name="connsiteX418" fmla="*/ 9978044 w 10799257"/>
              <a:gd name="connsiteY418" fmla="*/ 2727902 h 3098304"/>
              <a:gd name="connsiteX419" fmla="*/ 10055781 w 10799257"/>
              <a:gd name="connsiteY419" fmla="*/ 2805639 h 3098304"/>
              <a:gd name="connsiteX420" fmla="*/ 9978044 w 10799257"/>
              <a:gd name="connsiteY420" fmla="*/ 2883377 h 3098304"/>
              <a:gd name="connsiteX421" fmla="*/ 9900307 w 10799257"/>
              <a:gd name="connsiteY421" fmla="*/ 2805639 h 3098304"/>
              <a:gd name="connsiteX422" fmla="*/ 9978044 w 10799257"/>
              <a:gd name="connsiteY422" fmla="*/ 2727902 h 3098304"/>
              <a:gd name="connsiteX423" fmla="*/ 9789823 w 10799257"/>
              <a:gd name="connsiteY423" fmla="*/ 2727902 h 3098304"/>
              <a:gd name="connsiteX424" fmla="*/ 9867560 w 10799257"/>
              <a:gd name="connsiteY424" fmla="*/ 2805639 h 3098304"/>
              <a:gd name="connsiteX425" fmla="*/ 9789823 w 10799257"/>
              <a:gd name="connsiteY425" fmla="*/ 2883377 h 3098304"/>
              <a:gd name="connsiteX426" fmla="*/ 9712086 w 10799257"/>
              <a:gd name="connsiteY426" fmla="*/ 2805639 h 3098304"/>
              <a:gd name="connsiteX427" fmla="*/ 9789823 w 10799257"/>
              <a:gd name="connsiteY427" fmla="*/ 2727902 h 3098304"/>
              <a:gd name="connsiteX428" fmla="*/ 9606308 w 10799257"/>
              <a:gd name="connsiteY428" fmla="*/ 2727902 h 3098304"/>
              <a:gd name="connsiteX429" fmla="*/ 9684045 w 10799257"/>
              <a:gd name="connsiteY429" fmla="*/ 2805639 h 3098304"/>
              <a:gd name="connsiteX430" fmla="*/ 9606308 w 10799257"/>
              <a:gd name="connsiteY430" fmla="*/ 2883377 h 3098304"/>
              <a:gd name="connsiteX431" fmla="*/ 9528571 w 10799257"/>
              <a:gd name="connsiteY431" fmla="*/ 2805639 h 3098304"/>
              <a:gd name="connsiteX432" fmla="*/ 9606308 w 10799257"/>
              <a:gd name="connsiteY432" fmla="*/ 2727902 h 3098304"/>
              <a:gd name="connsiteX433" fmla="*/ 9413381 w 10799257"/>
              <a:gd name="connsiteY433" fmla="*/ 2727902 h 3098304"/>
              <a:gd name="connsiteX434" fmla="*/ 9491118 w 10799257"/>
              <a:gd name="connsiteY434" fmla="*/ 2805639 h 3098304"/>
              <a:gd name="connsiteX435" fmla="*/ 9413381 w 10799257"/>
              <a:gd name="connsiteY435" fmla="*/ 2883377 h 3098304"/>
              <a:gd name="connsiteX436" fmla="*/ 9335644 w 10799257"/>
              <a:gd name="connsiteY436" fmla="*/ 2805639 h 3098304"/>
              <a:gd name="connsiteX437" fmla="*/ 9413381 w 10799257"/>
              <a:gd name="connsiteY437" fmla="*/ 2727902 h 3098304"/>
              <a:gd name="connsiteX438" fmla="*/ 9234570 w 10799257"/>
              <a:gd name="connsiteY438" fmla="*/ 2727902 h 3098304"/>
              <a:gd name="connsiteX439" fmla="*/ 9312307 w 10799257"/>
              <a:gd name="connsiteY439" fmla="*/ 2805639 h 3098304"/>
              <a:gd name="connsiteX440" fmla="*/ 9234570 w 10799257"/>
              <a:gd name="connsiteY440" fmla="*/ 2883377 h 3098304"/>
              <a:gd name="connsiteX441" fmla="*/ 9156833 w 10799257"/>
              <a:gd name="connsiteY441" fmla="*/ 2805639 h 3098304"/>
              <a:gd name="connsiteX442" fmla="*/ 9234570 w 10799257"/>
              <a:gd name="connsiteY442" fmla="*/ 2727902 h 3098304"/>
              <a:gd name="connsiteX443" fmla="*/ 9036939 w 10799257"/>
              <a:gd name="connsiteY443" fmla="*/ 2727902 h 3098304"/>
              <a:gd name="connsiteX444" fmla="*/ 9114675 w 10799257"/>
              <a:gd name="connsiteY444" fmla="*/ 2805639 h 3098304"/>
              <a:gd name="connsiteX445" fmla="*/ 9036939 w 10799257"/>
              <a:gd name="connsiteY445" fmla="*/ 2883377 h 3098304"/>
              <a:gd name="connsiteX446" fmla="*/ 8959202 w 10799257"/>
              <a:gd name="connsiteY446" fmla="*/ 2805639 h 3098304"/>
              <a:gd name="connsiteX447" fmla="*/ 9036939 w 10799257"/>
              <a:gd name="connsiteY447" fmla="*/ 2727902 h 3098304"/>
              <a:gd name="connsiteX448" fmla="*/ 8853421 w 10799257"/>
              <a:gd name="connsiteY448" fmla="*/ 2727902 h 3098304"/>
              <a:gd name="connsiteX449" fmla="*/ 8931158 w 10799257"/>
              <a:gd name="connsiteY449" fmla="*/ 2805639 h 3098304"/>
              <a:gd name="connsiteX450" fmla="*/ 8853421 w 10799257"/>
              <a:gd name="connsiteY450" fmla="*/ 2883377 h 3098304"/>
              <a:gd name="connsiteX451" fmla="*/ 8775685 w 10799257"/>
              <a:gd name="connsiteY451" fmla="*/ 2805639 h 3098304"/>
              <a:gd name="connsiteX452" fmla="*/ 8853421 w 10799257"/>
              <a:gd name="connsiteY452" fmla="*/ 2727902 h 3098304"/>
              <a:gd name="connsiteX453" fmla="*/ 8669908 w 10799257"/>
              <a:gd name="connsiteY453" fmla="*/ 2727902 h 3098304"/>
              <a:gd name="connsiteX454" fmla="*/ 8747645 w 10799257"/>
              <a:gd name="connsiteY454" fmla="*/ 2805639 h 3098304"/>
              <a:gd name="connsiteX455" fmla="*/ 8669908 w 10799257"/>
              <a:gd name="connsiteY455" fmla="*/ 2883377 h 3098304"/>
              <a:gd name="connsiteX456" fmla="*/ 8592171 w 10799257"/>
              <a:gd name="connsiteY456" fmla="*/ 2805639 h 3098304"/>
              <a:gd name="connsiteX457" fmla="*/ 8669908 w 10799257"/>
              <a:gd name="connsiteY457" fmla="*/ 2727902 h 3098304"/>
              <a:gd name="connsiteX458" fmla="*/ 8481684 w 10799257"/>
              <a:gd name="connsiteY458" fmla="*/ 2727902 h 3098304"/>
              <a:gd name="connsiteX459" fmla="*/ 8559421 w 10799257"/>
              <a:gd name="connsiteY459" fmla="*/ 2805639 h 3098304"/>
              <a:gd name="connsiteX460" fmla="*/ 8481684 w 10799257"/>
              <a:gd name="connsiteY460" fmla="*/ 2883377 h 3098304"/>
              <a:gd name="connsiteX461" fmla="*/ 8403948 w 10799257"/>
              <a:gd name="connsiteY461" fmla="*/ 2805639 h 3098304"/>
              <a:gd name="connsiteX462" fmla="*/ 8481684 w 10799257"/>
              <a:gd name="connsiteY462" fmla="*/ 2727902 h 3098304"/>
              <a:gd name="connsiteX463" fmla="*/ 8298167 w 10799257"/>
              <a:gd name="connsiteY463" fmla="*/ 2727902 h 3098304"/>
              <a:gd name="connsiteX464" fmla="*/ 8375904 w 10799257"/>
              <a:gd name="connsiteY464" fmla="*/ 2805639 h 3098304"/>
              <a:gd name="connsiteX465" fmla="*/ 8298167 w 10799257"/>
              <a:gd name="connsiteY465" fmla="*/ 2883377 h 3098304"/>
              <a:gd name="connsiteX466" fmla="*/ 8220430 w 10799257"/>
              <a:gd name="connsiteY466" fmla="*/ 2805639 h 3098304"/>
              <a:gd name="connsiteX467" fmla="*/ 8298167 w 10799257"/>
              <a:gd name="connsiteY467" fmla="*/ 2727902 h 3098304"/>
              <a:gd name="connsiteX468" fmla="*/ 8109949 w 10799257"/>
              <a:gd name="connsiteY468" fmla="*/ 2727902 h 3098304"/>
              <a:gd name="connsiteX469" fmla="*/ 8187686 w 10799257"/>
              <a:gd name="connsiteY469" fmla="*/ 2805639 h 3098304"/>
              <a:gd name="connsiteX470" fmla="*/ 8109949 w 10799257"/>
              <a:gd name="connsiteY470" fmla="*/ 2883377 h 3098304"/>
              <a:gd name="connsiteX471" fmla="*/ 8032212 w 10799257"/>
              <a:gd name="connsiteY471" fmla="*/ 2805639 h 3098304"/>
              <a:gd name="connsiteX472" fmla="*/ 8109949 w 10799257"/>
              <a:gd name="connsiteY472" fmla="*/ 2727902 h 3098304"/>
              <a:gd name="connsiteX473" fmla="*/ 7926434 w 10799257"/>
              <a:gd name="connsiteY473" fmla="*/ 2727902 h 3098304"/>
              <a:gd name="connsiteX474" fmla="*/ 8004171 w 10799257"/>
              <a:gd name="connsiteY474" fmla="*/ 2805639 h 3098304"/>
              <a:gd name="connsiteX475" fmla="*/ 7926434 w 10799257"/>
              <a:gd name="connsiteY475" fmla="*/ 2883377 h 3098304"/>
              <a:gd name="connsiteX476" fmla="*/ 7848697 w 10799257"/>
              <a:gd name="connsiteY476" fmla="*/ 2805639 h 3098304"/>
              <a:gd name="connsiteX477" fmla="*/ 7926434 w 10799257"/>
              <a:gd name="connsiteY477" fmla="*/ 2727902 h 3098304"/>
              <a:gd name="connsiteX478" fmla="*/ 7738213 w 10799257"/>
              <a:gd name="connsiteY478" fmla="*/ 2727902 h 3098304"/>
              <a:gd name="connsiteX479" fmla="*/ 7815950 w 10799257"/>
              <a:gd name="connsiteY479" fmla="*/ 2805639 h 3098304"/>
              <a:gd name="connsiteX480" fmla="*/ 7738213 w 10799257"/>
              <a:gd name="connsiteY480" fmla="*/ 2883377 h 3098304"/>
              <a:gd name="connsiteX481" fmla="*/ 7660476 w 10799257"/>
              <a:gd name="connsiteY481" fmla="*/ 2805639 h 3098304"/>
              <a:gd name="connsiteX482" fmla="*/ 7738213 w 10799257"/>
              <a:gd name="connsiteY482" fmla="*/ 2727902 h 3098304"/>
              <a:gd name="connsiteX483" fmla="*/ 7554696 w 10799257"/>
              <a:gd name="connsiteY483" fmla="*/ 2727902 h 3098304"/>
              <a:gd name="connsiteX484" fmla="*/ 7632433 w 10799257"/>
              <a:gd name="connsiteY484" fmla="*/ 2805639 h 3098304"/>
              <a:gd name="connsiteX485" fmla="*/ 7554696 w 10799257"/>
              <a:gd name="connsiteY485" fmla="*/ 2883377 h 3098304"/>
              <a:gd name="connsiteX486" fmla="*/ 7476959 w 10799257"/>
              <a:gd name="connsiteY486" fmla="*/ 2805639 h 3098304"/>
              <a:gd name="connsiteX487" fmla="*/ 7554696 w 10799257"/>
              <a:gd name="connsiteY487" fmla="*/ 2727902 h 3098304"/>
              <a:gd name="connsiteX488" fmla="*/ 7178251 w 10799257"/>
              <a:gd name="connsiteY488" fmla="*/ 2727902 h 3098304"/>
              <a:gd name="connsiteX489" fmla="*/ 7255988 w 10799257"/>
              <a:gd name="connsiteY489" fmla="*/ 2805639 h 3098304"/>
              <a:gd name="connsiteX490" fmla="*/ 7178251 w 10799257"/>
              <a:gd name="connsiteY490" fmla="*/ 2883377 h 3098304"/>
              <a:gd name="connsiteX491" fmla="*/ 7100514 w 10799257"/>
              <a:gd name="connsiteY491" fmla="*/ 2805639 h 3098304"/>
              <a:gd name="connsiteX492" fmla="*/ 7178251 w 10799257"/>
              <a:gd name="connsiteY492" fmla="*/ 2727902 h 3098304"/>
              <a:gd name="connsiteX493" fmla="*/ 6985327 w 10799257"/>
              <a:gd name="connsiteY493" fmla="*/ 2727902 h 3098304"/>
              <a:gd name="connsiteX494" fmla="*/ 7063064 w 10799257"/>
              <a:gd name="connsiteY494" fmla="*/ 2805639 h 3098304"/>
              <a:gd name="connsiteX495" fmla="*/ 6985327 w 10799257"/>
              <a:gd name="connsiteY495" fmla="*/ 2883377 h 3098304"/>
              <a:gd name="connsiteX496" fmla="*/ 6907590 w 10799257"/>
              <a:gd name="connsiteY496" fmla="*/ 2805639 h 3098304"/>
              <a:gd name="connsiteX497" fmla="*/ 6985327 w 10799257"/>
              <a:gd name="connsiteY497" fmla="*/ 2727902 h 3098304"/>
              <a:gd name="connsiteX498" fmla="*/ 6801810 w 10799257"/>
              <a:gd name="connsiteY498" fmla="*/ 2727902 h 3098304"/>
              <a:gd name="connsiteX499" fmla="*/ 6879546 w 10799257"/>
              <a:gd name="connsiteY499" fmla="*/ 2805639 h 3098304"/>
              <a:gd name="connsiteX500" fmla="*/ 6801810 w 10799257"/>
              <a:gd name="connsiteY500" fmla="*/ 2883377 h 3098304"/>
              <a:gd name="connsiteX501" fmla="*/ 6724073 w 10799257"/>
              <a:gd name="connsiteY501" fmla="*/ 2805639 h 3098304"/>
              <a:gd name="connsiteX502" fmla="*/ 6801810 w 10799257"/>
              <a:gd name="connsiteY502" fmla="*/ 2727902 h 3098304"/>
              <a:gd name="connsiteX503" fmla="*/ 6613588 w 10799257"/>
              <a:gd name="connsiteY503" fmla="*/ 2727902 h 3098304"/>
              <a:gd name="connsiteX504" fmla="*/ 6691325 w 10799257"/>
              <a:gd name="connsiteY504" fmla="*/ 2805639 h 3098304"/>
              <a:gd name="connsiteX505" fmla="*/ 6613588 w 10799257"/>
              <a:gd name="connsiteY505" fmla="*/ 2883377 h 3098304"/>
              <a:gd name="connsiteX506" fmla="*/ 6535852 w 10799257"/>
              <a:gd name="connsiteY506" fmla="*/ 2805639 h 3098304"/>
              <a:gd name="connsiteX507" fmla="*/ 6613588 w 10799257"/>
              <a:gd name="connsiteY507" fmla="*/ 2727902 h 3098304"/>
              <a:gd name="connsiteX508" fmla="*/ 6425367 w 10799257"/>
              <a:gd name="connsiteY508" fmla="*/ 2727902 h 3098304"/>
              <a:gd name="connsiteX509" fmla="*/ 6503104 w 10799257"/>
              <a:gd name="connsiteY509" fmla="*/ 2805639 h 3098304"/>
              <a:gd name="connsiteX510" fmla="*/ 6425367 w 10799257"/>
              <a:gd name="connsiteY510" fmla="*/ 2883377 h 3098304"/>
              <a:gd name="connsiteX511" fmla="*/ 6347631 w 10799257"/>
              <a:gd name="connsiteY511" fmla="*/ 2805639 h 3098304"/>
              <a:gd name="connsiteX512" fmla="*/ 6425367 w 10799257"/>
              <a:gd name="connsiteY512" fmla="*/ 2727902 h 3098304"/>
              <a:gd name="connsiteX513" fmla="*/ 6241850 w 10799257"/>
              <a:gd name="connsiteY513" fmla="*/ 2727902 h 3098304"/>
              <a:gd name="connsiteX514" fmla="*/ 6319587 w 10799257"/>
              <a:gd name="connsiteY514" fmla="*/ 2805639 h 3098304"/>
              <a:gd name="connsiteX515" fmla="*/ 6241850 w 10799257"/>
              <a:gd name="connsiteY515" fmla="*/ 2883377 h 3098304"/>
              <a:gd name="connsiteX516" fmla="*/ 6164113 w 10799257"/>
              <a:gd name="connsiteY516" fmla="*/ 2805639 h 3098304"/>
              <a:gd name="connsiteX517" fmla="*/ 6241850 w 10799257"/>
              <a:gd name="connsiteY517" fmla="*/ 2727902 h 3098304"/>
              <a:gd name="connsiteX518" fmla="*/ 6053630 w 10799257"/>
              <a:gd name="connsiteY518" fmla="*/ 2727902 h 3098304"/>
              <a:gd name="connsiteX519" fmla="*/ 6131367 w 10799257"/>
              <a:gd name="connsiteY519" fmla="*/ 2805639 h 3098304"/>
              <a:gd name="connsiteX520" fmla="*/ 6053630 w 10799257"/>
              <a:gd name="connsiteY520" fmla="*/ 2883377 h 3098304"/>
              <a:gd name="connsiteX521" fmla="*/ 5975894 w 10799257"/>
              <a:gd name="connsiteY521" fmla="*/ 2805639 h 3098304"/>
              <a:gd name="connsiteX522" fmla="*/ 6053630 w 10799257"/>
              <a:gd name="connsiteY522" fmla="*/ 2727902 h 3098304"/>
              <a:gd name="connsiteX523" fmla="*/ 5870113 w 10799257"/>
              <a:gd name="connsiteY523" fmla="*/ 2727902 h 3098304"/>
              <a:gd name="connsiteX524" fmla="*/ 5947850 w 10799257"/>
              <a:gd name="connsiteY524" fmla="*/ 2805639 h 3098304"/>
              <a:gd name="connsiteX525" fmla="*/ 5870113 w 10799257"/>
              <a:gd name="connsiteY525" fmla="*/ 2883377 h 3098304"/>
              <a:gd name="connsiteX526" fmla="*/ 5792376 w 10799257"/>
              <a:gd name="connsiteY526" fmla="*/ 2805639 h 3098304"/>
              <a:gd name="connsiteX527" fmla="*/ 5870113 w 10799257"/>
              <a:gd name="connsiteY527" fmla="*/ 2727902 h 3098304"/>
              <a:gd name="connsiteX528" fmla="*/ 5310163 w 10799257"/>
              <a:gd name="connsiteY528" fmla="*/ 2727902 h 3098304"/>
              <a:gd name="connsiteX529" fmla="*/ 5387896 w 10799257"/>
              <a:gd name="connsiteY529" fmla="*/ 2805639 h 3098304"/>
              <a:gd name="connsiteX530" fmla="*/ 5310163 w 10799257"/>
              <a:gd name="connsiteY530" fmla="*/ 2883377 h 3098304"/>
              <a:gd name="connsiteX531" fmla="*/ 5232434 w 10799257"/>
              <a:gd name="connsiteY531" fmla="*/ 2805639 h 3098304"/>
              <a:gd name="connsiteX532" fmla="*/ 5310163 w 10799257"/>
              <a:gd name="connsiteY532" fmla="*/ 2727902 h 3098304"/>
              <a:gd name="connsiteX533" fmla="*/ 5126655 w 10799257"/>
              <a:gd name="connsiteY533" fmla="*/ 2727902 h 3098304"/>
              <a:gd name="connsiteX534" fmla="*/ 5204391 w 10799257"/>
              <a:gd name="connsiteY534" fmla="*/ 2805639 h 3098304"/>
              <a:gd name="connsiteX535" fmla="*/ 5126655 w 10799257"/>
              <a:gd name="connsiteY535" fmla="*/ 2883377 h 3098304"/>
              <a:gd name="connsiteX536" fmla="*/ 5048924 w 10799257"/>
              <a:gd name="connsiteY536" fmla="*/ 2805639 h 3098304"/>
              <a:gd name="connsiteX537" fmla="*/ 5126655 w 10799257"/>
              <a:gd name="connsiteY537" fmla="*/ 2727902 h 3098304"/>
              <a:gd name="connsiteX538" fmla="*/ 4938438 w 10799257"/>
              <a:gd name="connsiteY538" fmla="*/ 2727902 h 3098304"/>
              <a:gd name="connsiteX539" fmla="*/ 5016170 w 10799257"/>
              <a:gd name="connsiteY539" fmla="*/ 2805639 h 3098304"/>
              <a:gd name="connsiteX540" fmla="*/ 4938438 w 10799257"/>
              <a:gd name="connsiteY540" fmla="*/ 2883377 h 3098304"/>
              <a:gd name="connsiteX541" fmla="*/ 4860701 w 10799257"/>
              <a:gd name="connsiteY541" fmla="*/ 2805639 h 3098304"/>
              <a:gd name="connsiteX542" fmla="*/ 4938438 w 10799257"/>
              <a:gd name="connsiteY542" fmla="*/ 2727902 h 3098304"/>
              <a:gd name="connsiteX543" fmla="*/ 2510472 w 10799257"/>
              <a:gd name="connsiteY543" fmla="*/ 2727902 h 3098304"/>
              <a:gd name="connsiteX544" fmla="*/ 2588214 w 10799257"/>
              <a:gd name="connsiteY544" fmla="*/ 2805639 h 3098304"/>
              <a:gd name="connsiteX545" fmla="*/ 2510472 w 10799257"/>
              <a:gd name="connsiteY545" fmla="*/ 2883377 h 3098304"/>
              <a:gd name="connsiteX546" fmla="*/ 2432721 w 10799257"/>
              <a:gd name="connsiteY546" fmla="*/ 2805639 h 3098304"/>
              <a:gd name="connsiteX547" fmla="*/ 2510472 w 10799257"/>
              <a:gd name="connsiteY547" fmla="*/ 2727902 h 3098304"/>
              <a:gd name="connsiteX548" fmla="*/ 2317522 w 10799257"/>
              <a:gd name="connsiteY548" fmla="*/ 2727902 h 3098304"/>
              <a:gd name="connsiteX549" fmla="*/ 2395263 w 10799257"/>
              <a:gd name="connsiteY549" fmla="*/ 2805639 h 3098304"/>
              <a:gd name="connsiteX550" fmla="*/ 2317522 w 10799257"/>
              <a:gd name="connsiteY550" fmla="*/ 2883377 h 3098304"/>
              <a:gd name="connsiteX551" fmla="*/ 2239793 w 10799257"/>
              <a:gd name="connsiteY551" fmla="*/ 2805639 h 3098304"/>
              <a:gd name="connsiteX552" fmla="*/ 2317522 w 10799257"/>
              <a:gd name="connsiteY552" fmla="*/ 2727902 h 3098304"/>
              <a:gd name="connsiteX553" fmla="*/ 2129319 w 10799257"/>
              <a:gd name="connsiteY553" fmla="*/ 2727902 h 3098304"/>
              <a:gd name="connsiteX554" fmla="*/ 2207048 w 10799257"/>
              <a:gd name="connsiteY554" fmla="*/ 2805639 h 3098304"/>
              <a:gd name="connsiteX555" fmla="*/ 2129319 w 10799257"/>
              <a:gd name="connsiteY555" fmla="*/ 2883377 h 3098304"/>
              <a:gd name="connsiteX556" fmla="*/ 2051590 w 10799257"/>
              <a:gd name="connsiteY556" fmla="*/ 2805639 h 3098304"/>
              <a:gd name="connsiteX557" fmla="*/ 2129319 w 10799257"/>
              <a:gd name="connsiteY557" fmla="*/ 2727902 h 3098304"/>
              <a:gd name="connsiteX558" fmla="*/ 1941117 w 10799257"/>
              <a:gd name="connsiteY558" fmla="*/ 2727902 h 3098304"/>
              <a:gd name="connsiteX559" fmla="*/ 2018846 w 10799257"/>
              <a:gd name="connsiteY559" fmla="*/ 2805639 h 3098304"/>
              <a:gd name="connsiteX560" fmla="*/ 1941117 w 10799257"/>
              <a:gd name="connsiteY560" fmla="*/ 2883377 h 3098304"/>
              <a:gd name="connsiteX561" fmla="*/ 1863389 w 10799257"/>
              <a:gd name="connsiteY561" fmla="*/ 2805639 h 3098304"/>
              <a:gd name="connsiteX562" fmla="*/ 1941117 w 10799257"/>
              <a:gd name="connsiteY562" fmla="*/ 2727902 h 3098304"/>
              <a:gd name="connsiteX563" fmla="*/ 1757621 w 10799257"/>
              <a:gd name="connsiteY563" fmla="*/ 2727902 h 3098304"/>
              <a:gd name="connsiteX564" fmla="*/ 1835350 w 10799257"/>
              <a:gd name="connsiteY564" fmla="*/ 2805639 h 3098304"/>
              <a:gd name="connsiteX565" fmla="*/ 1757621 w 10799257"/>
              <a:gd name="connsiteY565" fmla="*/ 2883377 h 3098304"/>
              <a:gd name="connsiteX566" fmla="*/ 1679891 w 10799257"/>
              <a:gd name="connsiteY566" fmla="*/ 2805639 h 3098304"/>
              <a:gd name="connsiteX567" fmla="*/ 1757621 w 10799257"/>
              <a:gd name="connsiteY567" fmla="*/ 2727902 h 3098304"/>
              <a:gd name="connsiteX568" fmla="*/ 1569401 w 10799257"/>
              <a:gd name="connsiteY568" fmla="*/ 2727902 h 3098304"/>
              <a:gd name="connsiteX569" fmla="*/ 1647145 w 10799257"/>
              <a:gd name="connsiteY569" fmla="*/ 2805639 h 3098304"/>
              <a:gd name="connsiteX570" fmla="*/ 1569401 w 10799257"/>
              <a:gd name="connsiteY570" fmla="*/ 2883377 h 3098304"/>
              <a:gd name="connsiteX571" fmla="*/ 1491668 w 10799257"/>
              <a:gd name="connsiteY571" fmla="*/ 2805639 h 3098304"/>
              <a:gd name="connsiteX572" fmla="*/ 1569401 w 10799257"/>
              <a:gd name="connsiteY572" fmla="*/ 2727902 h 3098304"/>
              <a:gd name="connsiteX573" fmla="*/ 1385867 w 10799257"/>
              <a:gd name="connsiteY573" fmla="*/ 2727902 h 3098304"/>
              <a:gd name="connsiteX574" fmla="*/ 1463620 w 10799257"/>
              <a:gd name="connsiteY574" fmla="*/ 2805639 h 3098304"/>
              <a:gd name="connsiteX575" fmla="*/ 1385867 w 10799257"/>
              <a:gd name="connsiteY575" fmla="*/ 2883377 h 3098304"/>
              <a:gd name="connsiteX576" fmla="*/ 1308114 w 10799257"/>
              <a:gd name="connsiteY576" fmla="*/ 2805639 h 3098304"/>
              <a:gd name="connsiteX577" fmla="*/ 1385867 w 10799257"/>
              <a:gd name="connsiteY577" fmla="*/ 2727902 h 3098304"/>
              <a:gd name="connsiteX578" fmla="*/ 10538005 w 10799257"/>
              <a:gd name="connsiteY578" fmla="*/ 2558507 h 3098304"/>
              <a:gd name="connsiteX579" fmla="*/ 10615742 w 10799257"/>
              <a:gd name="connsiteY579" fmla="*/ 2636244 h 3098304"/>
              <a:gd name="connsiteX580" fmla="*/ 10538005 w 10799257"/>
              <a:gd name="connsiteY580" fmla="*/ 2713981 h 3098304"/>
              <a:gd name="connsiteX581" fmla="*/ 10460268 w 10799257"/>
              <a:gd name="connsiteY581" fmla="*/ 2636244 h 3098304"/>
              <a:gd name="connsiteX582" fmla="*/ 10538005 w 10799257"/>
              <a:gd name="connsiteY582" fmla="*/ 2558507 h 3098304"/>
              <a:gd name="connsiteX583" fmla="*/ 10349782 w 10799257"/>
              <a:gd name="connsiteY583" fmla="*/ 2558507 h 3098304"/>
              <a:gd name="connsiteX584" fmla="*/ 10427519 w 10799257"/>
              <a:gd name="connsiteY584" fmla="*/ 2636244 h 3098304"/>
              <a:gd name="connsiteX585" fmla="*/ 10349782 w 10799257"/>
              <a:gd name="connsiteY585" fmla="*/ 2713981 h 3098304"/>
              <a:gd name="connsiteX586" fmla="*/ 10272045 w 10799257"/>
              <a:gd name="connsiteY586" fmla="*/ 2636244 h 3098304"/>
              <a:gd name="connsiteX587" fmla="*/ 10349782 w 10799257"/>
              <a:gd name="connsiteY587" fmla="*/ 2558507 h 3098304"/>
              <a:gd name="connsiteX588" fmla="*/ 10166265 w 10799257"/>
              <a:gd name="connsiteY588" fmla="*/ 2558507 h 3098304"/>
              <a:gd name="connsiteX589" fmla="*/ 10244002 w 10799257"/>
              <a:gd name="connsiteY589" fmla="*/ 2636244 h 3098304"/>
              <a:gd name="connsiteX590" fmla="*/ 10166265 w 10799257"/>
              <a:gd name="connsiteY590" fmla="*/ 2713981 h 3098304"/>
              <a:gd name="connsiteX591" fmla="*/ 10088528 w 10799257"/>
              <a:gd name="connsiteY591" fmla="*/ 2636244 h 3098304"/>
              <a:gd name="connsiteX592" fmla="*/ 10166265 w 10799257"/>
              <a:gd name="connsiteY592" fmla="*/ 2558507 h 3098304"/>
              <a:gd name="connsiteX593" fmla="*/ 9978044 w 10799257"/>
              <a:gd name="connsiteY593" fmla="*/ 2558507 h 3098304"/>
              <a:gd name="connsiteX594" fmla="*/ 10055781 w 10799257"/>
              <a:gd name="connsiteY594" fmla="*/ 2636244 h 3098304"/>
              <a:gd name="connsiteX595" fmla="*/ 9978044 w 10799257"/>
              <a:gd name="connsiteY595" fmla="*/ 2713981 h 3098304"/>
              <a:gd name="connsiteX596" fmla="*/ 9900307 w 10799257"/>
              <a:gd name="connsiteY596" fmla="*/ 2636244 h 3098304"/>
              <a:gd name="connsiteX597" fmla="*/ 9978044 w 10799257"/>
              <a:gd name="connsiteY597" fmla="*/ 2558507 h 3098304"/>
              <a:gd name="connsiteX598" fmla="*/ 9789823 w 10799257"/>
              <a:gd name="connsiteY598" fmla="*/ 2558507 h 3098304"/>
              <a:gd name="connsiteX599" fmla="*/ 9867560 w 10799257"/>
              <a:gd name="connsiteY599" fmla="*/ 2636244 h 3098304"/>
              <a:gd name="connsiteX600" fmla="*/ 9789823 w 10799257"/>
              <a:gd name="connsiteY600" fmla="*/ 2713981 h 3098304"/>
              <a:gd name="connsiteX601" fmla="*/ 9712086 w 10799257"/>
              <a:gd name="connsiteY601" fmla="*/ 2636244 h 3098304"/>
              <a:gd name="connsiteX602" fmla="*/ 9789823 w 10799257"/>
              <a:gd name="connsiteY602" fmla="*/ 2558507 h 3098304"/>
              <a:gd name="connsiteX603" fmla="*/ 9606308 w 10799257"/>
              <a:gd name="connsiteY603" fmla="*/ 2558507 h 3098304"/>
              <a:gd name="connsiteX604" fmla="*/ 9684045 w 10799257"/>
              <a:gd name="connsiteY604" fmla="*/ 2636244 h 3098304"/>
              <a:gd name="connsiteX605" fmla="*/ 9606308 w 10799257"/>
              <a:gd name="connsiteY605" fmla="*/ 2713981 h 3098304"/>
              <a:gd name="connsiteX606" fmla="*/ 9528571 w 10799257"/>
              <a:gd name="connsiteY606" fmla="*/ 2636244 h 3098304"/>
              <a:gd name="connsiteX607" fmla="*/ 9606308 w 10799257"/>
              <a:gd name="connsiteY607" fmla="*/ 2558507 h 3098304"/>
              <a:gd name="connsiteX608" fmla="*/ 9413381 w 10799257"/>
              <a:gd name="connsiteY608" fmla="*/ 2558507 h 3098304"/>
              <a:gd name="connsiteX609" fmla="*/ 9491118 w 10799257"/>
              <a:gd name="connsiteY609" fmla="*/ 2636244 h 3098304"/>
              <a:gd name="connsiteX610" fmla="*/ 9413381 w 10799257"/>
              <a:gd name="connsiteY610" fmla="*/ 2713981 h 3098304"/>
              <a:gd name="connsiteX611" fmla="*/ 9335644 w 10799257"/>
              <a:gd name="connsiteY611" fmla="*/ 2636244 h 3098304"/>
              <a:gd name="connsiteX612" fmla="*/ 9413381 w 10799257"/>
              <a:gd name="connsiteY612" fmla="*/ 2558507 h 3098304"/>
              <a:gd name="connsiteX613" fmla="*/ 9234570 w 10799257"/>
              <a:gd name="connsiteY613" fmla="*/ 2558507 h 3098304"/>
              <a:gd name="connsiteX614" fmla="*/ 9312307 w 10799257"/>
              <a:gd name="connsiteY614" fmla="*/ 2636244 h 3098304"/>
              <a:gd name="connsiteX615" fmla="*/ 9234570 w 10799257"/>
              <a:gd name="connsiteY615" fmla="*/ 2713981 h 3098304"/>
              <a:gd name="connsiteX616" fmla="*/ 9156833 w 10799257"/>
              <a:gd name="connsiteY616" fmla="*/ 2636244 h 3098304"/>
              <a:gd name="connsiteX617" fmla="*/ 9234570 w 10799257"/>
              <a:gd name="connsiteY617" fmla="*/ 2558507 h 3098304"/>
              <a:gd name="connsiteX618" fmla="*/ 9036939 w 10799257"/>
              <a:gd name="connsiteY618" fmla="*/ 2558507 h 3098304"/>
              <a:gd name="connsiteX619" fmla="*/ 9114675 w 10799257"/>
              <a:gd name="connsiteY619" fmla="*/ 2636244 h 3098304"/>
              <a:gd name="connsiteX620" fmla="*/ 9036939 w 10799257"/>
              <a:gd name="connsiteY620" fmla="*/ 2713981 h 3098304"/>
              <a:gd name="connsiteX621" fmla="*/ 8959202 w 10799257"/>
              <a:gd name="connsiteY621" fmla="*/ 2636244 h 3098304"/>
              <a:gd name="connsiteX622" fmla="*/ 9036939 w 10799257"/>
              <a:gd name="connsiteY622" fmla="*/ 2558507 h 3098304"/>
              <a:gd name="connsiteX623" fmla="*/ 8853421 w 10799257"/>
              <a:gd name="connsiteY623" fmla="*/ 2558507 h 3098304"/>
              <a:gd name="connsiteX624" fmla="*/ 8931158 w 10799257"/>
              <a:gd name="connsiteY624" fmla="*/ 2636244 h 3098304"/>
              <a:gd name="connsiteX625" fmla="*/ 8853421 w 10799257"/>
              <a:gd name="connsiteY625" fmla="*/ 2713981 h 3098304"/>
              <a:gd name="connsiteX626" fmla="*/ 8775685 w 10799257"/>
              <a:gd name="connsiteY626" fmla="*/ 2636244 h 3098304"/>
              <a:gd name="connsiteX627" fmla="*/ 8853421 w 10799257"/>
              <a:gd name="connsiteY627" fmla="*/ 2558507 h 3098304"/>
              <a:gd name="connsiteX628" fmla="*/ 8669908 w 10799257"/>
              <a:gd name="connsiteY628" fmla="*/ 2558507 h 3098304"/>
              <a:gd name="connsiteX629" fmla="*/ 8747645 w 10799257"/>
              <a:gd name="connsiteY629" fmla="*/ 2636244 h 3098304"/>
              <a:gd name="connsiteX630" fmla="*/ 8669908 w 10799257"/>
              <a:gd name="connsiteY630" fmla="*/ 2713981 h 3098304"/>
              <a:gd name="connsiteX631" fmla="*/ 8592171 w 10799257"/>
              <a:gd name="connsiteY631" fmla="*/ 2636244 h 3098304"/>
              <a:gd name="connsiteX632" fmla="*/ 8669908 w 10799257"/>
              <a:gd name="connsiteY632" fmla="*/ 2558507 h 3098304"/>
              <a:gd name="connsiteX633" fmla="*/ 8481684 w 10799257"/>
              <a:gd name="connsiteY633" fmla="*/ 2558507 h 3098304"/>
              <a:gd name="connsiteX634" fmla="*/ 8559421 w 10799257"/>
              <a:gd name="connsiteY634" fmla="*/ 2636244 h 3098304"/>
              <a:gd name="connsiteX635" fmla="*/ 8481684 w 10799257"/>
              <a:gd name="connsiteY635" fmla="*/ 2713981 h 3098304"/>
              <a:gd name="connsiteX636" fmla="*/ 8403948 w 10799257"/>
              <a:gd name="connsiteY636" fmla="*/ 2636244 h 3098304"/>
              <a:gd name="connsiteX637" fmla="*/ 8481684 w 10799257"/>
              <a:gd name="connsiteY637" fmla="*/ 2558507 h 3098304"/>
              <a:gd name="connsiteX638" fmla="*/ 8298167 w 10799257"/>
              <a:gd name="connsiteY638" fmla="*/ 2558507 h 3098304"/>
              <a:gd name="connsiteX639" fmla="*/ 8375904 w 10799257"/>
              <a:gd name="connsiteY639" fmla="*/ 2636244 h 3098304"/>
              <a:gd name="connsiteX640" fmla="*/ 8298167 w 10799257"/>
              <a:gd name="connsiteY640" fmla="*/ 2713981 h 3098304"/>
              <a:gd name="connsiteX641" fmla="*/ 8220430 w 10799257"/>
              <a:gd name="connsiteY641" fmla="*/ 2636244 h 3098304"/>
              <a:gd name="connsiteX642" fmla="*/ 8298167 w 10799257"/>
              <a:gd name="connsiteY642" fmla="*/ 2558507 h 3098304"/>
              <a:gd name="connsiteX643" fmla="*/ 8109949 w 10799257"/>
              <a:gd name="connsiteY643" fmla="*/ 2558507 h 3098304"/>
              <a:gd name="connsiteX644" fmla="*/ 8187686 w 10799257"/>
              <a:gd name="connsiteY644" fmla="*/ 2636244 h 3098304"/>
              <a:gd name="connsiteX645" fmla="*/ 8109949 w 10799257"/>
              <a:gd name="connsiteY645" fmla="*/ 2713981 h 3098304"/>
              <a:gd name="connsiteX646" fmla="*/ 8032212 w 10799257"/>
              <a:gd name="connsiteY646" fmla="*/ 2636244 h 3098304"/>
              <a:gd name="connsiteX647" fmla="*/ 8109949 w 10799257"/>
              <a:gd name="connsiteY647" fmla="*/ 2558507 h 3098304"/>
              <a:gd name="connsiteX648" fmla="*/ 7926434 w 10799257"/>
              <a:gd name="connsiteY648" fmla="*/ 2558507 h 3098304"/>
              <a:gd name="connsiteX649" fmla="*/ 8004171 w 10799257"/>
              <a:gd name="connsiteY649" fmla="*/ 2636244 h 3098304"/>
              <a:gd name="connsiteX650" fmla="*/ 7926434 w 10799257"/>
              <a:gd name="connsiteY650" fmla="*/ 2713981 h 3098304"/>
              <a:gd name="connsiteX651" fmla="*/ 7848697 w 10799257"/>
              <a:gd name="connsiteY651" fmla="*/ 2636244 h 3098304"/>
              <a:gd name="connsiteX652" fmla="*/ 7926434 w 10799257"/>
              <a:gd name="connsiteY652" fmla="*/ 2558507 h 3098304"/>
              <a:gd name="connsiteX653" fmla="*/ 7554693 w 10799257"/>
              <a:gd name="connsiteY653" fmla="*/ 2558507 h 3098304"/>
              <a:gd name="connsiteX654" fmla="*/ 7632430 w 10799257"/>
              <a:gd name="connsiteY654" fmla="*/ 2636244 h 3098304"/>
              <a:gd name="connsiteX655" fmla="*/ 7554693 w 10799257"/>
              <a:gd name="connsiteY655" fmla="*/ 2713981 h 3098304"/>
              <a:gd name="connsiteX656" fmla="*/ 7476957 w 10799257"/>
              <a:gd name="connsiteY656" fmla="*/ 2636244 h 3098304"/>
              <a:gd name="connsiteX657" fmla="*/ 7554693 w 10799257"/>
              <a:gd name="connsiteY657" fmla="*/ 2558507 h 3098304"/>
              <a:gd name="connsiteX658" fmla="*/ 7366472 w 10799257"/>
              <a:gd name="connsiteY658" fmla="*/ 2558507 h 3098304"/>
              <a:gd name="connsiteX659" fmla="*/ 7444209 w 10799257"/>
              <a:gd name="connsiteY659" fmla="*/ 2636244 h 3098304"/>
              <a:gd name="connsiteX660" fmla="*/ 7366472 w 10799257"/>
              <a:gd name="connsiteY660" fmla="*/ 2713981 h 3098304"/>
              <a:gd name="connsiteX661" fmla="*/ 7288736 w 10799257"/>
              <a:gd name="connsiteY661" fmla="*/ 2636244 h 3098304"/>
              <a:gd name="connsiteX662" fmla="*/ 7366472 w 10799257"/>
              <a:gd name="connsiteY662" fmla="*/ 2558507 h 3098304"/>
              <a:gd name="connsiteX663" fmla="*/ 7178251 w 10799257"/>
              <a:gd name="connsiteY663" fmla="*/ 2558507 h 3098304"/>
              <a:gd name="connsiteX664" fmla="*/ 7255988 w 10799257"/>
              <a:gd name="connsiteY664" fmla="*/ 2636244 h 3098304"/>
              <a:gd name="connsiteX665" fmla="*/ 7178251 w 10799257"/>
              <a:gd name="connsiteY665" fmla="*/ 2713981 h 3098304"/>
              <a:gd name="connsiteX666" fmla="*/ 7100514 w 10799257"/>
              <a:gd name="connsiteY666" fmla="*/ 2636244 h 3098304"/>
              <a:gd name="connsiteX667" fmla="*/ 7178251 w 10799257"/>
              <a:gd name="connsiteY667" fmla="*/ 2558507 h 3098304"/>
              <a:gd name="connsiteX668" fmla="*/ 6985327 w 10799257"/>
              <a:gd name="connsiteY668" fmla="*/ 2558507 h 3098304"/>
              <a:gd name="connsiteX669" fmla="*/ 7063064 w 10799257"/>
              <a:gd name="connsiteY669" fmla="*/ 2636244 h 3098304"/>
              <a:gd name="connsiteX670" fmla="*/ 6985327 w 10799257"/>
              <a:gd name="connsiteY670" fmla="*/ 2713981 h 3098304"/>
              <a:gd name="connsiteX671" fmla="*/ 6907590 w 10799257"/>
              <a:gd name="connsiteY671" fmla="*/ 2636244 h 3098304"/>
              <a:gd name="connsiteX672" fmla="*/ 6985327 w 10799257"/>
              <a:gd name="connsiteY672" fmla="*/ 2558507 h 3098304"/>
              <a:gd name="connsiteX673" fmla="*/ 6801810 w 10799257"/>
              <a:gd name="connsiteY673" fmla="*/ 2558507 h 3098304"/>
              <a:gd name="connsiteX674" fmla="*/ 6879546 w 10799257"/>
              <a:gd name="connsiteY674" fmla="*/ 2636244 h 3098304"/>
              <a:gd name="connsiteX675" fmla="*/ 6801810 w 10799257"/>
              <a:gd name="connsiteY675" fmla="*/ 2713981 h 3098304"/>
              <a:gd name="connsiteX676" fmla="*/ 6724073 w 10799257"/>
              <a:gd name="connsiteY676" fmla="*/ 2636244 h 3098304"/>
              <a:gd name="connsiteX677" fmla="*/ 6801810 w 10799257"/>
              <a:gd name="connsiteY677" fmla="*/ 2558507 h 3098304"/>
              <a:gd name="connsiteX678" fmla="*/ 6425367 w 10799257"/>
              <a:gd name="connsiteY678" fmla="*/ 2558507 h 3098304"/>
              <a:gd name="connsiteX679" fmla="*/ 6503104 w 10799257"/>
              <a:gd name="connsiteY679" fmla="*/ 2636244 h 3098304"/>
              <a:gd name="connsiteX680" fmla="*/ 6425367 w 10799257"/>
              <a:gd name="connsiteY680" fmla="*/ 2713981 h 3098304"/>
              <a:gd name="connsiteX681" fmla="*/ 6347631 w 10799257"/>
              <a:gd name="connsiteY681" fmla="*/ 2636244 h 3098304"/>
              <a:gd name="connsiteX682" fmla="*/ 6425367 w 10799257"/>
              <a:gd name="connsiteY682" fmla="*/ 2558507 h 3098304"/>
              <a:gd name="connsiteX683" fmla="*/ 6241850 w 10799257"/>
              <a:gd name="connsiteY683" fmla="*/ 2558507 h 3098304"/>
              <a:gd name="connsiteX684" fmla="*/ 6319587 w 10799257"/>
              <a:gd name="connsiteY684" fmla="*/ 2636244 h 3098304"/>
              <a:gd name="connsiteX685" fmla="*/ 6241850 w 10799257"/>
              <a:gd name="connsiteY685" fmla="*/ 2713981 h 3098304"/>
              <a:gd name="connsiteX686" fmla="*/ 6164113 w 10799257"/>
              <a:gd name="connsiteY686" fmla="*/ 2636244 h 3098304"/>
              <a:gd name="connsiteX687" fmla="*/ 6241850 w 10799257"/>
              <a:gd name="connsiteY687" fmla="*/ 2558507 h 3098304"/>
              <a:gd name="connsiteX688" fmla="*/ 6053630 w 10799257"/>
              <a:gd name="connsiteY688" fmla="*/ 2558507 h 3098304"/>
              <a:gd name="connsiteX689" fmla="*/ 6131367 w 10799257"/>
              <a:gd name="connsiteY689" fmla="*/ 2636244 h 3098304"/>
              <a:gd name="connsiteX690" fmla="*/ 6053630 w 10799257"/>
              <a:gd name="connsiteY690" fmla="*/ 2713981 h 3098304"/>
              <a:gd name="connsiteX691" fmla="*/ 5975894 w 10799257"/>
              <a:gd name="connsiteY691" fmla="*/ 2636244 h 3098304"/>
              <a:gd name="connsiteX692" fmla="*/ 6053630 w 10799257"/>
              <a:gd name="connsiteY692" fmla="*/ 2558507 h 3098304"/>
              <a:gd name="connsiteX693" fmla="*/ 5870113 w 10799257"/>
              <a:gd name="connsiteY693" fmla="*/ 2558507 h 3098304"/>
              <a:gd name="connsiteX694" fmla="*/ 5947850 w 10799257"/>
              <a:gd name="connsiteY694" fmla="*/ 2636244 h 3098304"/>
              <a:gd name="connsiteX695" fmla="*/ 5870113 w 10799257"/>
              <a:gd name="connsiteY695" fmla="*/ 2713981 h 3098304"/>
              <a:gd name="connsiteX696" fmla="*/ 5792376 w 10799257"/>
              <a:gd name="connsiteY696" fmla="*/ 2636244 h 3098304"/>
              <a:gd name="connsiteX697" fmla="*/ 5870113 w 10799257"/>
              <a:gd name="connsiteY697" fmla="*/ 2558507 h 3098304"/>
              <a:gd name="connsiteX698" fmla="*/ 5681926 w 10799257"/>
              <a:gd name="connsiteY698" fmla="*/ 2558507 h 3098304"/>
              <a:gd name="connsiteX699" fmla="*/ 5759629 w 10799257"/>
              <a:gd name="connsiteY699" fmla="*/ 2636244 h 3098304"/>
              <a:gd name="connsiteX700" fmla="*/ 5681926 w 10799257"/>
              <a:gd name="connsiteY700" fmla="*/ 2713981 h 3098304"/>
              <a:gd name="connsiteX701" fmla="*/ 5604173 w 10799257"/>
              <a:gd name="connsiteY701" fmla="*/ 2636244 h 3098304"/>
              <a:gd name="connsiteX702" fmla="*/ 5681926 w 10799257"/>
              <a:gd name="connsiteY702" fmla="*/ 2558507 h 3098304"/>
              <a:gd name="connsiteX703" fmla="*/ 5498378 w 10799257"/>
              <a:gd name="connsiteY703" fmla="*/ 2558507 h 3098304"/>
              <a:gd name="connsiteX704" fmla="*/ 5576123 w 10799257"/>
              <a:gd name="connsiteY704" fmla="*/ 2636244 h 3098304"/>
              <a:gd name="connsiteX705" fmla="*/ 5498378 w 10799257"/>
              <a:gd name="connsiteY705" fmla="*/ 2713981 h 3098304"/>
              <a:gd name="connsiteX706" fmla="*/ 5420640 w 10799257"/>
              <a:gd name="connsiteY706" fmla="*/ 2636244 h 3098304"/>
              <a:gd name="connsiteX707" fmla="*/ 5498378 w 10799257"/>
              <a:gd name="connsiteY707" fmla="*/ 2558507 h 3098304"/>
              <a:gd name="connsiteX708" fmla="*/ 5310163 w 10799257"/>
              <a:gd name="connsiteY708" fmla="*/ 2558507 h 3098304"/>
              <a:gd name="connsiteX709" fmla="*/ 5387897 w 10799257"/>
              <a:gd name="connsiteY709" fmla="*/ 2636244 h 3098304"/>
              <a:gd name="connsiteX710" fmla="*/ 5310163 w 10799257"/>
              <a:gd name="connsiteY710" fmla="*/ 2713981 h 3098304"/>
              <a:gd name="connsiteX711" fmla="*/ 5232437 w 10799257"/>
              <a:gd name="connsiteY711" fmla="*/ 2636244 h 3098304"/>
              <a:gd name="connsiteX712" fmla="*/ 5310163 w 10799257"/>
              <a:gd name="connsiteY712" fmla="*/ 2558507 h 3098304"/>
              <a:gd name="connsiteX713" fmla="*/ 2689303 w 10799257"/>
              <a:gd name="connsiteY713" fmla="*/ 2558507 h 3098304"/>
              <a:gd name="connsiteX714" fmla="*/ 2767023 w 10799257"/>
              <a:gd name="connsiteY714" fmla="*/ 2636244 h 3098304"/>
              <a:gd name="connsiteX715" fmla="*/ 2689303 w 10799257"/>
              <a:gd name="connsiteY715" fmla="*/ 2713981 h 3098304"/>
              <a:gd name="connsiteX716" fmla="*/ 2611568 w 10799257"/>
              <a:gd name="connsiteY716" fmla="*/ 2636244 h 3098304"/>
              <a:gd name="connsiteX717" fmla="*/ 2689303 w 10799257"/>
              <a:gd name="connsiteY717" fmla="*/ 2558507 h 3098304"/>
              <a:gd name="connsiteX718" fmla="*/ 2510482 w 10799257"/>
              <a:gd name="connsiteY718" fmla="*/ 2558507 h 3098304"/>
              <a:gd name="connsiteX719" fmla="*/ 2588226 w 10799257"/>
              <a:gd name="connsiteY719" fmla="*/ 2636244 h 3098304"/>
              <a:gd name="connsiteX720" fmla="*/ 2510482 w 10799257"/>
              <a:gd name="connsiteY720" fmla="*/ 2713981 h 3098304"/>
              <a:gd name="connsiteX721" fmla="*/ 2432727 w 10799257"/>
              <a:gd name="connsiteY721" fmla="*/ 2636244 h 3098304"/>
              <a:gd name="connsiteX722" fmla="*/ 2510482 w 10799257"/>
              <a:gd name="connsiteY722" fmla="*/ 2558507 h 3098304"/>
              <a:gd name="connsiteX723" fmla="*/ 2317528 w 10799257"/>
              <a:gd name="connsiteY723" fmla="*/ 2558507 h 3098304"/>
              <a:gd name="connsiteX724" fmla="*/ 2395269 w 10799257"/>
              <a:gd name="connsiteY724" fmla="*/ 2636244 h 3098304"/>
              <a:gd name="connsiteX725" fmla="*/ 2317528 w 10799257"/>
              <a:gd name="connsiteY725" fmla="*/ 2713981 h 3098304"/>
              <a:gd name="connsiteX726" fmla="*/ 2239801 w 10799257"/>
              <a:gd name="connsiteY726" fmla="*/ 2636244 h 3098304"/>
              <a:gd name="connsiteX727" fmla="*/ 2317528 w 10799257"/>
              <a:gd name="connsiteY727" fmla="*/ 2558507 h 3098304"/>
              <a:gd name="connsiteX728" fmla="*/ 2129326 w 10799257"/>
              <a:gd name="connsiteY728" fmla="*/ 2558507 h 3098304"/>
              <a:gd name="connsiteX729" fmla="*/ 2207055 w 10799257"/>
              <a:gd name="connsiteY729" fmla="*/ 2636244 h 3098304"/>
              <a:gd name="connsiteX730" fmla="*/ 2129326 w 10799257"/>
              <a:gd name="connsiteY730" fmla="*/ 2713981 h 3098304"/>
              <a:gd name="connsiteX731" fmla="*/ 2051598 w 10799257"/>
              <a:gd name="connsiteY731" fmla="*/ 2636244 h 3098304"/>
              <a:gd name="connsiteX732" fmla="*/ 2129326 w 10799257"/>
              <a:gd name="connsiteY732" fmla="*/ 2558507 h 3098304"/>
              <a:gd name="connsiteX733" fmla="*/ 1941126 w 10799257"/>
              <a:gd name="connsiteY733" fmla="*/ 2558507 h 3098304"/>
              <a:gd name="connsiteX734" fmla="*/ 2018854 w 10799257"/>
              <a:gd name="connsiteY734" fmla="*/ 2636244 h 3098304"/>
              <a:gd name="connsiteX735" fmla="*/ 1941126 w 10799257"/>
              <a:gd name="connsiteY735" fmla="*/ 2713981 h 3098304"/>
              <a:gd name="connsiteX736" fmla="*/ 1863399 w 10799257"/>
              <a:gd name="connsiteY736" fmla="*/ 2636244 h 3098304"/>
              <a:gd name="connsiteX737" fmla="*/ 1941126 w 10799257"/>
              <a:gd name="connsiteY737" fmla="*/ 2558507 h 3098304"/>
              <a:gd name="connsiteX738" fmla="*/ 1757630 w 10799257"/>
              <a:gd name="connsiteY738" fmla="*/ 2558507 h 3098304"/>
              <a:gd name="connsiteX739" fmla="*/ 1835361 w 10799257"/>
              <a:gd name="connsiteY739" fmla="*/ 2636244 h 3098304"/>
              <a:gd name="connsiteX740" fmla="*/ 1757630 w 10799257"/>
              <a:gd name="connsiteY740" fmla="*/ 2713981 h 3098304"/>
              <a:gd name="connsiteX741" fmla="*/ 1679901 w 10799257"/>
              <a:gd name="connsiteY741" fmla="*/ 2636244 h 3098304"/>
              <a:gd name="connsiteX742" fmla="*/ 1757630 w 10799257"/>
              <a:gd name="connsiteY742" fmla="*/ 2558507 h 3098304"/>
              <a:gd name="connsiteX743" fmla="*/ 1569401 w 10799257"/>
              <a:gd name="connsiteY743" fmla="*/ 2558507 h 3098304"/>
              <a:gd name="connsiteX744" fmla="*/ 1647158 w 10799257"/>
              <a:gd name="connsiteY744" fmla="*/ 2636244 h 3098304"/>
              <a:gd name="connsiteX745" fmla="*/ 1569401 w 10799257"/>
              <a:gd name="connsiteY745" fmla="*/ 2713981 h 3098304"/>
              <a:gd name="connsiteX746" fmla="*/ 1491678 w 10799257"/>
              <a:gd name="connsiteY746" fmla="*/ 2636244 h 3098304"/>
              <a:gd name="connsiteX747" fmla="*/ 1569401 w 10799257"/>
              <a:gd name="connsiteY747" fmla="*/ 2558507 h 3098304"/>
              <a:gd name="connsiteX748" fmla="*/ 1385875 w 10799257"/>
              <a:gd name="connsiteY748" fmla="*/ 2558507 h 3098304"/>
              <a:gd name="connsiteX749" fmla="*/ 1463629 w 10799257"/>
              <a:gd name="connsiteY749" fmla="*/ 2636244 h 3098304"/>
              <a:gd name="connsiteX750" fmla="*/ 1385875 w 10799257"/>
              <a:gd name="connsiteY750" fmla="*/ 2713981 h 3098304"/>
              <a:gd name="connsiteX751" fmla="*/ 1308122 w 10799257"/>
              <a:gd name="connsiteY751" fmla="*/ 2636244 h 3098304"/>
              <a:gd name="connsiteX752" fmla="*/ 1385875 w 10799257"/>
              <a:gd name="connsiteY752" fmla="*/ 2558507 h 3098304"/>
              <a:gd name="connsiteX753" fmla="*/ 1202337 w 10799257"/>
              <a:gd name="connsiteY753" fmla="*/ 2558507 h 3098304"/>
              <a:gd name="connsiteX754" fmla="*/ 1280074 w 10799257"/>
              <a:gd name="connsiteY754" fmla="*/ 2636244 h 3098304"/>
              <a:gd name="connsiteX755" fmla="*/ 1202337 w 10799257"/>
              <a:gd name="connsiteY755" fmla="*/ 2713981 h 3098304"/>
              <a:gd name="connsiteX756" fmla="*/ 1124620 w 10799257"/>
              <a:gd name="connsiteY756" fmla="*/ 2636244 h 3098304"/>
              <a:gd name="connsiteX757" fmla="*/ 1202337 w 10799257"/>
              <a:gd name="connsiteY757" fmla="*/ 2558507 h 3098304"/>
              <a:gd name="connsiteX758" fmla="*/ 1014100 w 10799257"/>
              <a:gd name="connsiteY758" fmla="*/ 2558507 h 3098304"/>
              <a:gd name="connsiteX759" fmla="*/ 1091865 w 10799257"/>
              <a:gd name="connsiteY759" fmla="*/ 2636244 h 3098304"/>
              <a:gd name="connsiteX760" fmla="*/ 1014100 w 10799257"/>
              <a:gd name="connsiteY760" fmla="*/ 2713981 h 3098304"/>
              <a:gd name="connsiteX761" fmla="*/ 936398 w 10799257"/>
              <a:gd name="connsiteY761" fmla="*/ 2636244 h 3098304"/>
              <a:gd name="connsiteX762" fmla="*/ 1014100 w 10799257"/>
              <a:gd name="connsiteY762" fmla="*/ 2558507 h 3098304"/>
              <a:gd name="connsiteX763" fmla="*/ 830602 w 10799257"/>
              <a:gd name="connsiteY763" fmla="*/ 2558507 h 3098304"/>
              <a:gd name="connsiteX764" fmla="*/ 908355 w 10799257"/>
              <a:gd name="connsiteY764" fmla="*/ 2636244 h 3098304"/>
              <a:gd name="connsiteX765" fmla="*/ 830602 w 10799257"/>
              <a:gd name="connsiteY765" fmla="*/ 2713981 h 3098304"/>
              <a:gd name="connsiteX766" fmla="*/ 752860 w 10799257"/>
              <a:gd name="connsiteY766" fmla="*/ 2636244 h 3098304"/>
              <a:gd name="connsiteX767" fmla="*/ 830602 w 10799257"/>
              <a:gd name="connsiteY767" fmla="*/ 2558507 h 3098304"/>
              <a:gd name="connsiteX768" fmla="*/ 642371 w 10799257"/>
              <a:gd name="connsiteY768" fmla="*/ 2558507 h 3098304"/>
              <a:gd name="connsiteX769" fmla="*/ 720112 w 10799257"/>
              <a:gd name="connsiteY769" fmla="*/ 2636244 h 3098304"/>
              <a:gd name="connsiteX770" fmla="*/ 642371 w 10799257"/>
              <a:gd name="connsiteY770" fmla="*/ 2713981 h 3098304"/>
              <a:gd name="connsiteX771" fmla="*/ 564637 w 10799257"/>
              <a:gd name="connsiteY771" fmla="*/ 2636244 h 3098304"/>
              <a:gd name="connsiteX772" fmla="*/ 642371 w 10799257"/>
              <a:gd name="connsiteY772" fmla="*/ 2558507 h 3098304"/>
              <a:gd name="connsiteX773" fmla="*/ 458857 w 10799257"/>
              <a:gd name="connsiteY773" fmla="*/ 2558507 h 3098304"/>
              <a:gd name="connsiteX774" fmla="*/ 536594 w 10799257"/>
              <a:gd name="connsiteY774" fmla="*/ 2636244 h 3098304"/>
              <a:gd name="connsiteX775" fmla="*/ 458857 w 10799257"/>
              <a:gd name="connsiteY775" fmla="*/ 2713981 h 3098304"/>
              <a:gd name="connsiteX776" fmla="*/ 381122 w 10799257"/>
              <a:gd name="connsiteY776" fmla="*/ 2636244 h 3098304"/>
              <a:gd name="connsiteX777" fmla="*/ 458857 w 10799257"/>
              <a:gd name="connsiteY777" fmla="*/ 2558507 h 3098304"/>
              <a:gd name="connsiteX778" fmla="*/ 5126663 w 10799257"/>
              <a:gd name="connsiteY778" fmla="*/ 2558503 h 3098304"/>
              <a:gd name="connsiteX779" fmla="*/ 5204402 w 10799257"/>
              <a:gd name="connsiteY779" fmla="*/ 2636239 h 3098304"/>
              <a:gd name="connsiteX780" fmla="*/ 5126663 w 10799257"/>
              <a:gd name="connsiteY780" fmla="*/ 2713978 h 3098304"/>
              <a:gd name="connsiteX781" fmla="*/ 5048937 w 10799257"/>
              <a:gd name="connsiteY781" fmla="*/ 2636239 h 3098304"/>
              <a:gd name="connsiteX782" fmla="*/ 5126663 w 10799257"/>
              <a:gd name="connsiteY782" fmla="*/ 2558503 h 3098304"/>
              <a:gd name="connsiteX783" fmla="*/ 4938418 w 10799257"/>
              <a:gd name="connsiteY783" fmla="*/ 2558503 h 3098304"/>
              <a:gd name="connsiteX784" fmla="*/ 5016155 w 10799257"/>
              <a:gd name="connsiteY784" fmla="*/ 2636239 h 3098304"/>
              <a:gd name="connsiteX785" fmla="*/ 4938418 w 10799257"/>
              <a:gd name="connsiteY785" fmla="*/ 2713976 h 3098304"/>
              <a:gd name="connsiteX786" fmla="*/ 4860682 w 10799257"/>
              <a:gd name="connsiteY786" fmla="*/ 2636239 h 3098304"/>
              <a:gd name="connsiteX787" fmla="*/ 4938418 w 10799257"/>
              <a:gd name="connsiteY787" fmla="*/ 2558503 h 3098304"/>
              <a:gd name="connsiteX788" fmla="*/ 10721520 w 10799257"/>
              <a:gd name="connsiteY788" fmla="*/ 2393812 h 3098304"/>
              <a:gd name="connsiteX789" fmla="*/ 10731545 w 10799257"/>
              <a:gd name="connsiteY789" fmla="*/ 2395836 h 3098304"/>
              <a:gd name="connsiteX790" fmla="*/ 10799249 w 10799257"/>
              <a:gd name="connsiteY790" fmla="*/ 2471590 h 3098304"/>
              <a:gd name="connsiteX791" fmla="*/ 10793148 w 10799257"/>
              <a:gd name="connsiteY791" fmla="*/ 2501808 h 3098304"/>
              <a:gd name="connsiteX792" fmla="*/ 10721520 w 10799257"/>
              <a:gd name="connsiteY792" fmla="*/ 2549287 h 3098304"/>
              <a:gd name="connsiteX793" fmla="*/ 10643783 w 10799257"/>
              <a:gd name="connsiteY793" fmla="*/ 2471549 h 3098304"/>
              <a:gd name="connsiteX794" fmla="*/ 10721520 w 10799257"/>
              <a:gd name="connsiteY794" fmla="*/ 2393812 h 3098304"/>
              <a:gd name="connsiteX795" fmla="*/ 10538005 w 10799257"/>
              <a:gd name="connsiteY795" fmla="*/ 2393812 h 3098304"/>
              <a:gd name="connsiteX796" fmla="*/ 10615742 w 10799257"/>
              <a:gd name="connsiteY796" fmla="*/ 2471549 h 3098304"/>
              <a:gd name="connsiteX797" fmla="*/ 10538005 w 10799257"/>
              <a:gd name="connsiteY797" fmla="*/ 2549287 h 3098304"/>
              <a:gd name="connsiteX798" fmla="*/ 10460268 w 10799257"/>
              <a:gd name="connsiteY798" fmla="*/ 2471549 h 3098304"/>
              <a:gd name="connsiteX799" fmla="*/ 10538005 w 10799257"/>
              <a:gd name="connsiteY799" fmla="*/ 2393812 h 3098304"/>
              <a:gd name="connsiteX800" fmla="*/ 10349782 w 10799257"/>
              <a:gd name="connsiteY800" fmla="*/ 2393812 h 3098304"/>
              <a:gd name="connsiteX801" fmla="*/ 10427519 w 10799257"/>
              <a:gd name="connsiteY801" fmla="*/ 2471549 h 3098304"/>
              <a:gd name="connsiteX802" fmla="*/ 10349782 w 10799257"/>
              <a:gd name="connsiteY802" fmla="*/ 2549287 h 3098304"/>
              <a:gd name="connsiteX803" fmla="*/ 10272045 w 10799257"/>
              <a:gd name="connsiteY803" fmla="*/ 2471549 h 3098304"/>
              <a:gd name="connsiteX804" fmla="*/ 10349782 w 10799257"/>
              <a:gd name="connsiteY804" fmla="*/ 2393812 h 3098304"/>
              <a:gd name="connsiteX805" fmla="*/ 10166265 w 10799257"/>
              <a:gd name="connsiteY805" fmla="*/ 2393812 h 3098304"/>
              <a:gd name="connsiteX806" fmla="*/ 10244002 w 10799257"/>
              <a:gd name="connsiteY806" fmla="*/ 2471549 h 3098304"/>
              <a:gd name="connsiteX807" fmla="*/ 10166265 w 10799257"/>
              <a:gd name="connsiteY807" fmla="*/ 2549287 h 3098304"/>
              <a:gd name="connsiteX808" fmla="*/ 10088528 w 10799257"/>
              <a:gd name="connsiteY808" fmla="*/ 2471549 h 3098304"/>
              <a:gd name="connsiteX809" fmla="*/ 10166265 w 10799257"/>
              <a:gd name="connsiteY809" fmla="*/ 2393812 h 3098304"/>
              <a:gd name="connsiteX810" fmla="*/ 9978044 w 10799257"/>
              <a:gd name="connsiteY810" fmla="*/ 2393812 h 3098304"/>
              <a:gd name="connsiteX811" fmla="*/ 10055781 w 10799257"/>
              <a:gd name="connsiteY811" fmla="*/ 2471549 h 3098304"/>
              <a:gd name="connsiteX812" fmla="*/ 9978044 w 10799257"/>
              <a:gd name="connsiteY812" fmla="*/ 2549287 h 3098304"/>
              <a:gd name="connsiteX813" fmla="*/ 9900307 w 10799257"/>
              <a:gd name="connsiteY813" fmla="*/ 2471549 h 3098304"/>
              <a:gd name="connsiteX814" fmla="*/ 9978044 w 10799257"/>
              <a:gd name="connsiteY814" fmla="*/ 2393812 h 3098304"/>
              <a:gd name="connsiteX815" fmla="*/ 9789823 w 10799257"/>
              <a:gd name="connsiteY815" fmla="*/ 2393812 h 3098304"/>
              <a:gd name="connsiteX816" fmla="*/ 9867560 w 10799257"/>
              <a:gd name="connsiteY816" fmla="*/ 2471549 h 3098304"/>
              <a:gd name="connsiteX817" fmla="*/ 9789823 w 10799257"/>
              <a:gd name="connsiteY817" fmla="*/ 2549287 h 3098304"/>
              <a:gd name="connsiteX818" fmla="*/ 9712086 w 10799257"/>
              <a:gd name="connsiteY818" fmla="*/ 2471549 h 3098304"/>
              <a:gd name="connsiteX819" fmla="*/ 9789823 w 10799257"/>
              <a:gd name="connsiteY819" fmla="*/ 2393812 h 3098304"/>
              <a:gd name="connsiteX820" fmla="*/ 9606308 w 10799257"/>
              <a:gd name="connsiteY820" fmla="*/ 2393812 h 3098304"/>
              <a:gd name="connsiteX821" fmla="*/ 9684045 w 10799257"/>
              <a:gd name="connsiteY821" fmla="*/ 2471549 h 3098304"/>
              <a:gd name="connsiteX822" fmla="*/ 9606308 w 10799257"/>
              <a:gd name="connsiteY822" fmla="*/ 2549287 h 3098304"/>
              <a:gd name="connsiteX823" fmla="*/ 9528571 w 10799257"/>
              <a:gd name="connsiteY823" fmla="*/ 2471549 h 3098304"/>
              <a:gd name="connsiteX824" fmla="*/ 9606308 w 10799257"/>
              <a:gd name="connsiteY824" fmla="*/ 2393812 h 3098304"/>
              <a:gd name="connsiteX825" fmla="*/ 9413381 w 10799257"/>
              <a:gd name="connsiteY825" fmla="*/ 2393812 h 3098304"/>
              <a:gd name="connsiteX826" fmla="*/ 9491118 w 10799257"/>
              <a:gd name="connsiteY826" fmla="*/ 2471549 h 3098304"/>
              <a:gd name="connsiteX827" fmla="*/ 9413381 w 10799257"/>
              <a:gd name="connsiteY827" fmla="*/ 2549287 h 3098304"/>
              <a:gd name="connsiteX828" fmla="*/ 9335644 w 10799257"/>
              <a:gd name="connsiteY828" fmla="*/ 2471549 h 3098304"/>
              <a:gd name="connsiteX829" fmla="*/ 9413381 w 10799257"/>
              <a:gd name="connsiteY829" fmla="*/ 2393812 h 3098304"/>
              <a:gd name="connsiteX830" fmla="*/ 9234570 w 10799257"/>
              <a:gd name="connsiteY830" fmla="*/ 2393812 h 3098304"/>
              <a:gd name="connsiteX831" fmla="*/ 9312307 w 10799257"/>
              <a:gd name="connsiteY831" fmla="*/ 2471549 h 3098304"/>
              <a:gd name="connsiteX832" fmla="*/ 9234570 w 10799257"/>
              <a:gd name="connsiteY832" fmla="*/ 2549287 h 3098304"/>
              <a:gd name="connsiteX833" fmla="*/ 9156833 w 10799257"/>
              <a:gd name="connsiteY833" fmla="*/ 2471549 h 3098304"/>
              <a:gd name="connsiteX834" fmla="*/ 9234570 w 10799257"/>
              <a:gd name="connsiteY834" fmla="*/ 2393812 h 3098304"/>
              <a:gd name="connsiteX835" fmla="*/ 9036939 w 10799257"/>
              <a:gd name="connsiteY835" fmla="*/ 2393812 h 3098304"/>
              <a:gd name="connsiteX836" fmla="*/ 9114675 w 10799257"/>
              <a:gd name="connsiteY836" fmla="*/ 2471549 h 3098304"/>
              <a:gd name="connsiteX837" fmla="*/ 9036939 w 10799257"/>
              <a:gd name="connsiteY837" fmla="*/ 2549287 h 3098304"/>
              <a:gd name="connsiteX838" fmla="*/ 8959202 w 10799257"/>
              <a:gd name="connsiteY838" fmla="*/ 2471549 h 3098304"/>
              <a:gd name="connsiteX839" fmla="*/ 9036939 w 10799257"/>
              <a:gd name="connsiteY839" fmla="*/ 2393812 h 3098304"/>
              <a:gd name="connsiteX840" fmla="*/ 8853421 w 10799257"/>
              <a:gd name="connsiteY840" fmla="*/ 2393812 h 3098304"/>
              <a:gd name="connsiteX841" fmla="*/ 8931158 w 10799257"/>
              <a:gd name="connsiteY841" fmla="*/ 2471549 h 3098304"/>
              <a:gd name="connsiteX842" fmla="*/ 8853421 w 10799257"/>
              <a:gd name="connsiteY842" fmla="*/ 2549287 h 3098304"/>
              <a:gd name="connsiteX843" fmla="*/ 8775685 w 10799257"/>
              <a:gd name="connsiteY843" fmla="*/ 2471549 h 3098304"/>
              <a:gd name="connsiteX844" fmla="*/ 8853421 w 10799257"/>
              <a:gd name="connsiteY844" fmla="*/ 2393812 h 3098304"/>
              <a:gd name="connsiteX845" fmla="*/ 8669908 w 10799257"/>
              <a:gd name="connsiteY845" fmla="*/ 2393812 h 3098304"/>
              <a:gd name="connsiteX846" fmla="*/ 8747645 w 10799257"/>
              <a:gd name="connsiteY846" fmla="*/ 2471549 h 3098304"/>
              <a:gd name="connsiteX847" fmla="*/ 8669908 w 10799257"/>
              <a:gd name="connsiteY847" fmla="*/ 2549287 h 3098304"/>
              <a:gd name="connsiteX848" fmla="*/ 8592171 w 10799257"/>
              <a:gd name="connsiteY848" fmla="*/ 2471549 h 3098304"/>
              <a:gd name="connsiteX849" fmla="*/ 8669908 w 10799257"/>
              <a:gd name="connsiteY849" fmla="*/ 2393812 h 3098304"/>
              <a:gd name="connsiteX850" fmla="*/ 8481684 w 10799257"/>
              <a:gd name="connsiteY850" fmla="*/ 2393812 h 3098304"/>
              <a:gd name="connsiteX851" fmla="*/ 8559421 w 10799257"/>
              <a:gd name="connsiteY851" fmla="*/ 2471549 h 3098304"/>
              <a:gd name="connsiteX852" fmla="*/ 8481684 w 10799257"/>
              <a:gd name="connsiteY852" fmla="*/ 2549287 h 3098304"/>
              <a:gd name="connsiteX853" fmla="*/ 8403948 w 10799257"/>
              <a:gd name="connsiteY853" fmla="*/ 2471549 h 3098304"/>
              <a:gd name="connsiteX854" fmla="*/ 8481684 w 10799257"/>
              <a:gd name="connsiteY854" fmla="*/ 2393812 h 3098304"/>
              <a:gd name="connsiteX855" fmla="*/ 8298167 w 10799257"/>
              <a:gd name="connsiteY855" fmla="*/ 2393812 h 3098304"/>
              <a:gd name="connsiteX856" fmla="*/ 8375904 w 10799257"/>
              <a:gd name="connsiteY856" fmla="*/ 2471549 h 3098304"/>
              <a:gd name="connsiteX857" fmla="*/ 8298167 w 10799257"/>
              <a:gd name="connsiteY857" fmla="*/ 2549287 h 3098304"/>
              <a:gd name="connsiteX858" fmla="*/ 8220430 w 10799257"/>
              <a:gd name="connsiteY858" fmla="*/ 2471549 h 3098304"/>
              <a:gd name="connsiteX859" fmla="*/ 8298167 w 10799257"/>
              <a:gd name="connsiteY859" fmla="*/ 2393812 h 3098304"/>
              <a:gd name="connsiteX860" fmla="*/ 8109949 w 10799257"/>
              <a:gd name="connsiteY860" fmla="*/ 2393812 h 3098304"/>
              <a:gd name="connsiteX861" fmla="*/ 8187686 w 10799257"/>
              <a:gd name="connsiteY861" fmla="*/ 2471549 h 3098304"/>
              <a:gd name="connsiteX862" fmla="*/ 8109949 w 10799257"/>
              <a:gd name="connsiteY862" fmla="*/ 2549287 h 3098304"/>
              <a:gd name="connsiteX863" fmla="*/ 8032212 w 10799257"/>
              <a:gd name="connsiteY863" fmla="*/ 2471549 h 3098304"/>
              <a:gd name="connsiteX864" fmla="*/ 8109949 w 10799257"/>
              <a:gd name="connsiteY864" fmla="*/ 2393812 h 3098304"/>
              <a:gd name="connsiteX865" fmla="*/ 7926434 w 10799257"/>
              <a:gd name="connsiteY865" fmla="*/ 2393812 h 3098304"/>
              <a:gd name="connsiteX866" fmla="*/ 8004171 w 10799257"/>
              <a:gd name="connsiteY866" fmla="*/ 2471549 h 3098304"/>
              <a:gd name="connsiteX867" fmla="*/ 7926434 w 10799257"/>
              <a:gd name="connsiteY867" fmla="*/ 2549287 h 3098304"/>
              <a:gd name="connsiteX868" fmla="*/ 7848697 w 10799257"/>
              <a:gd name="connsiteY868" fmla="*/ 2471549 h 3098304"/>
              <a:gd name="connsiteX869" fmla="*/ 7926434 w 10799257"/>
              <a:gd name="connsiteY869" fmla="*/ 2393812 h 3098304"/>
              <a:gd name="connsiteX870" fmla="*/ 7738213 w 10799257"/>
              <a:gd name="connsiteY870" fmla="*/ 2393812 h 3098304"/>
              <a:gd name="connsiteX871" fmla="*/ 7815950 w 10799257"/>
              <a:gd name="connsiteY871" fmla="*/ 2471549 h 3098304"/>
              <a:gd name="connsiteX872" fmla="*/ 7738213 w 10799257"/>
              <a:gd name="connsiteY872" fmla="*/ 2549287 h 3098304"/>
              <a:gd name="connsiteX873" fmla="*/ 7660476 w 10799257"/>
              <a:gd name="connsiteY873" fmla="*/ 2471549 h 3098304"/>
              <a:gd name="connsiteX874" fmla="*/ 7738213 w 10799257"/>
              <a:gd name="connsiteY874" fmla="*/ 2393812 h 3098304"/>
              <a:gd name="connsiteX875" fmla="*/ 7554693 w 10799257"/>
              <a:gd name="connsiteY875" fmla="*/ 2393812 h 3098304"/>
              <a:gd name="connsiteX876" fmla="*/ 7632430 w 10799257"/>
              <a:gd name="connsiteY876" fmla="*/ 2471549 h 3098304"/>
              <a:gd name="connsiteX877" fmla="*/ 7554693 w 10799257"/>
              <a:gd name="connsiteY877" fmla="*/ 2549287 h 3098304"/>
              <a:gd name="connsiteX878" fmla="*/ 7476957 w 10799257"/>
              <a:gd name="connsiteY878" fmla="*/ 2471549 h 3098304"/>
              <a:gd name="connsiteX879" fmla="*/ 7554693 w 10799257"/>
              <a:gd name="connsiteY879" fmla="*/ 2393812 h 3098304"/>
              <a:gd name="connsiteX880" fmla="*/ 7366472 w 10799257"/>
              <a:gd name="connsiteY880" fmla="*/ 2393812 h 3098304"/>
              <a:gd name="connsiteX881" fmla="*/ 7444209 w 10799257"/>
              <a:gd name="connsiteY881" fmla="*/ 2471549 h 3098304"/>
              <a:gd name="connsiteX882" fmla="*/ 7366472 w 10799257"/>
              <a:gd name="connsiteY882" fmla="*/ 2549287 h 3098304"/>
              <a:gd name="connsiteX883" fmla="*/ 7288736 w 10799257"/>
              <a:gd name="connsiteY883" fmla="*/ 2471549 h 3098304"/>
              <a:gd name="connsiteX884" fmla="*/ 7366472 w 10799257"/>
              <a:gd name="connsiteY884" fmla="*/ 2393812 h 3098304"/>
              <a:gd name="connsiteX885" fmla="*/ 7178251 w 10799257"/>
              <a:gd name="connsiteY885" fmla="*/ 2393812 h 3098304"/>
              <a:gd name="connsiteX886" fmla="*/ 7255988 w 10799257"/>
              <a:gd name="connsiteY886" fmla="*/ 2471549 h 3098304"/>
              <a:gd name="connsiteX887" fmla="*/ 7178251 w 10799257"/>
              <a:gd name="connsiteY887" fmla="*/ 2549287 h 3098304"/>
              <a:gd name="connsiteX888" fmla="*/ 7100514 w 10799257"/>
              <a:gd name="connsiteY888" fmla="*/ 2471549 h 3098304"/>
              <a:gd name="connsiteX889" fmla="*/ 7178251 w 10799257"/>
              <a:gd name="connsiteY889" fmla="*/ 2393812 h 3098304"/>
              <a:gd name="connsiteX890" fmla="*/ 6985327 w 10799257"/>
              <a:gd name="connsiteY890" fmla="*/ 2393812 h 3098304"/>
              <a:gd name="connsiteX891" fmla="*/ 7063064 w 10799257"/>
              <a:gd name="connsiteY891" fmla="*/ 2471549 h 3098304"/>
              <a:gd name="connsiteX892" fmla="*/ 6985327 w 10799257"/>
              <a:gd name="connsiteY892" fmla="*/ 2549287 h 3098304"/>
              <a:gd name="connsiteX893" fmla="*/ 6907590 w 10799257"/>
              <a:gd name="connsiteY893" fmla="*/ 2471549 h 3098304"/>
              <a:gd name="connsiteX894" fmla="*/ 6985327 w 10799257"/>
              <a:gd name="connsiteY894" fmla="*/ 2393812 h 3098304"/>
              <a:gd name="connsiteX895" fmla="*/ 6801810 w 10799257"/>
              <a:gd name="connsiteY895" fmla="*/ 2393812 h 3098304"/>
              <a:gd name="connsiteX896" fmla="*/ 6879546 w 10799257"/>
              <a:gd name="connsiteY896" fmla="*/ 2471549 h 3098304"/>
              <a:gd name="connsiteX897" fmla="*/ 6801810 w 10799257"/>
              <a:gd name="connsiteY897" fmla="*/ 2549287 h 3098304"/>
              <a:gd name="connsiteX898" fmla="*/ 6724073 w 10799257"/>
              <a:gd name="connsiteY898" fmla="*/ 2471549 h 3098304"/>
              <a:gd name="connsiteX899" fmla="*/ 6801810 w 10799257"/>
              <a:gd name="connsiteY899" fmla="*/ 2393812 h 3098304"/>
              <a:gd name="connsiteX900" fmla="*/ 6613588 w 10799257"/>
              <a:gd name="connsiteY900" fmla="*/ 2393812 h 3098304"/>
              <a:gd name="connsiteX901" fmla="*/ 6691325 w 10799257"/>
              <a:gd name="connsiteY901" fmla="*/ 2471549 h 3098304"/>
              <a:gd name="connsiteX902" fmla="*/ 6613588 w 10799257"/>
              <a:gd name="connsiteY902" fmla="*/ 2549287 h 3098304"/>
              <a:gd name="connsiteX903" fmla="*/ 6535852 w 10799257"/>
              <a:gd name="connsiteY903" fmla="*/ 2471549 h 3098304"/>
              <a:gd name="connsiteX904" fmla="*/ 6613588 w 10799257"/>
              <a:gd name="connsiteY904" fmla="*/ 2393812 h 3098304"/>
              <a:gd name="connsiteX905" fmla="*/ 6425367 w 10799257"/>
              <a:gd name="connsiteY905" fmla="*/ 2393812 h 3098304"/>
              <a:gd name="connsiteX906" fmla="*/ 6503104 w 10799257"/>
              <a:gd name="connsiteY906" fmla="*/ 2471549 h 3098304"/>
              <a:gd name="connsiteX907" fmla="*/ 6425367 w 10799257"/>
              <a:gd name="connsiteY907" fmla="*/ 2549287 h 3098304"/>
              <a:gd name="connsiteX908" fmla="*/ 6347631 w 10799257"/>
              <a:gd name="connsiteY908" fmla="*/ 2471549 h 3098304"/>
              <a:gd name="connsiteX909" fmla="*/ 6425367 w 10799257"/>
              <a:gd name="connsiteY909" fmla="*/ 2393812 h 3098304"/>
              <a:gd name="connsiteX910" fmla="*/ 6241850 w 10799257"/>
              <a:gd name="connsiteY910" fmla="*/ 2393812 h 3098304"/>
              <a:gd name="connsiteX911" fmla="*/ 6319587 w 10799257"/>
              <a:gd name="connsiteY911" fmla="*/ 2471549 h 3098304"/>
              <a:gd name="connsiteX912" fmla="*/ 6241850 w 10799257"/>
              <a:gd name="connsiteY912" fmla="*/ 2549287 h 3098304"/>
              <a:gd name="connsiteX913" fmla="*/ 6164113 w 10799257"/>
              <a:gd name="connsiteY913" fmla="*/ 2471549 h 3098304"/>
              <a:gd name="connsiteX914" fmla="*/ 6241850 w 10799257"/>
              <a:gd name="connsiteY914" fmla="*/ 2393812 h 3098304"/>
              <a:gd name="connsiteX915" fmla="*/ 6053630 w 10799257"/>
              <a:gd name="connsiteY915" fmla="*/ 2393812 h 3098304"/>
              <a:gd name="connsiteX916" fmla="*/ 6131367 w 10799257"/>
              <a:gd name="connsiteY916" fmla="*/ 2471549 h 3098304"/>
              <a:gd name="connsiteX917" fmla="*/ 6053630 w 10799257"/>
              <a:gd name="connsiteY917" fmla="*/ 2549287 h 3098304"/>
              <a:gd name="connsiteX918" fmla="*/ 5975894 w 10799257"/>
              <a:gd name="connsiteY918" fmla="*/ 2471549 h 3098304"/>
              <a:gd name="connsiteX919" fmla="*/ 6053630 w 10799257"/>
              <a:gd name="connsiteY919" fmla="*/ 2393812 h 3098304"/>
              <a:gd name="connsiteX920" fmla="*/ 5870113 w 10799257"/>
              <a:gd name="connsiteY920" fmla="*/ 2393812 h 3098304"/>
              <a:gd name="connsiteX921" fmla="*/ 5947850 w 10799257"/>
              <a:gd name="connsiteY921" fmla="*/ 2471549 h 3098304"/>
              <a:gd name="connsiteX922" fmla="*/ 5870113 w 10799257"/>
              <a:gd name="connsiteY922" fmla="*/ 2549287 h 3098304"/>
              <a:gd name="connsiteX923" fmla="*/ 5792376 w 10799257"/>
              <a:gd name="connsiteY923" fmla="*/ 2471549 h 3098304"/>
              <a:gd name="connsiteX924" fmla="*/ 5870113 w 10799257"/>
              <a:gd name="connsiteY924" fmla="*/ 2393812 h 3098304"/>
              <a:gd name="connsiteX925" fmla="*/ 5681928 w 10799257"/>
              <a:gd name="connsiteY925" fmla="*/ 2393812 h 3098304"/>
              <a:gd name="connsiteX926" fmla="*/ 5759629 w 10799257"/>
              <a:gd name="connsiteY926" fmla="*/ 2471549 h 3098304"/>
              <a:gd name="connsiteX927" fmla="*/ 5681928 w 10799257"/>
              <a:gd name="connsiteY927" fmla="*/ 2549287 h 3098304"/>
              <a:gd name="connsiteX928" fmla="*/ 5604173 w 10799257"/>
              <a:gd name="connsiteY928" fmla="*/ 2471549 h 3098304"/>
              <a:gd name="connsiteX929" fmla="*/ 5681928 w 10799257"/>
              <a:gd name="connsiteY929" fmla="*/ 2393812 h 3098304"/>
              <a:gd name="connsiteX930" fmla="*/ 5498381 w 10799257"/>
              <a:gd name="connsiteY930" fmla="*/ 2393812 h 3098304"/>
              <a:gd name="connsiteX931" fmla="*/ 5576126 w 10799257"/>
              <a:gd name="connsiteY931" fmla="*/ 2471549 h 3098304"/>
              <a:gd name="connsiteX932" fmla="*/ 5498381 w 10799257"/>
              <a:gd name="connsiteY932" fmla="*/ 2549287 h 3098304"/>
              <a:gd name="connsiteX933" fmla="*/ 5420642 w 10799257"/>
              <a:gd name="connsiteY933" fmla="*/ 2471549 h 3098304"/>
              <a:gd name="connsiteX934" fmla="*/ 5498381 w 10799257"/>
              <a:gd name="connsiteY934" fmla="*/ 2393812 h 3098304"/>
              <a:gd name="connsiteX935" fmla="*/ 5310166 w 10799257"/>
              <a:gd name="connsiteY935" fmla="*/ 2393812 h 3098304"/>
              <a:gd name="connsiteX936" fmla="*/ 5387897 w 10799257"/>
              <a:gd name="connsiteY936" fmla="*/ 2471549 h 3098304"/>
              <a:gd name="connsiteX937" fmla="*/ 5310166 w 10799257"/>
              <a:gd name="connsiteY937" fmla="*/ 2549287 h 3098304"/>
              <a:gd name="connsiteX938" fmla="*/ 5232438 w 10799257"/>
              <a:gd name="connsiteY938" fmla="*/ 2471549 h 3098304"/>
              <a:gd name="connsiteX939" fmla="*/ 5310166 w 10799257"/>
              <a:gd name="connsiteY939" fmla="*/ 2393812 h 3098304"/>
              <a:gd name="connsiteX940" fmla="*/ 3061035 w 10799257"/>
              <a:gd name="connsiteY940" fmla="*/ 2393812 h 3098304"/>
              <a:gd name="connsiteX941" fmla="*/ 3138771 w 10799257"/>
              <a:gd name="connsiteY941" fmla="*/ 2471549 h 3098304"/>
              <a:gd name="connsiteX942" fmla="*/ 3061035 w 10799257"/>
              <a:gd name="connsiteY942" fmla="*/ 2549287 h 3098304"/>
              <a:gd name="connsiteX943" fmla="*/ 2983286 w 10799257"/>
              <a:gd name="connsiteY943" fmla="*/ 2471549 h 3098304"/>
              <a:gd name="connsiteX944" fmla="*/ 3061035 w 10799257"/>
              <a:gd name="connsiteY944" fmla="*/ 2393812 h 3098304"/>
              <a:gd name="connsiteX945" fmla="*/ 2882217 w 10799257"/>
              <a:gd name="connsiteY945" fmla="*/ 2393812 h 3098304"/>
              <a:gd name="connsiteX946" fmla="*/ 2959955 w 10799257"/>
              <a:gd name="connsiteY946" fmla="*/ 2471549 h 3098304"/>
              <a:gd name="connsiteX947" fmla="*/ 2882217 w 10799257"/>
              <a:gd name="connsiteY947" fmla="*/ 2549287 h 3098304"/>
              <a:gd name="connsiteX948" fmla="*/ 2804490 w 10799257"/>
              <a:gd name="connsiteY948" fmla="*/ 2471549 h 3098304"/>
              <a:gd name="connsiteX949" fmla="*/ 2882217 w 10799257"/>
              <a:gd name="connsiteY949" fmla="*/ 2393812 h 3098304"/>
              <a:gd name="connsiteX950" fmla="*/ 2689313 w 10799257"/>
              <a:gd name="connsiteY950" fmla="*/ 2393812 h 3098304"/>
              <a:gd name="connsiteX951" fmla="*/ 2767029 w 10799257"/>
              <a:gd name="connsiteY951" fmla="*/ 2471549 h 3098304"/>
              <a:gd name="connsiteX952" fmla="*/ 2689313 w 10799257"/>
              <a:gd name="connsiteY952" fmla="*/ 2549287 h 3098304"/>
              <a:gd name="connsiteX953" fmla="*/ 2611576 w 10799257"/>
              <a:gd name="connsiteY953" fmla="*/ 2471549 h 3098304"/>
              <a:gd name="connsiteX954" fmla="*/ 2689313 w 10799257"/>
              <a:gd name="connsiteY954" fmla="*/ 2393812 h 3098304"/>
              <a:gd name="connsiteX955" fmla="*/ 2510490 w 10799257"/>
              <a:gd name="connsiteY955" fmla="*/ 2393812 h 3098304"/>
              <a:gd name="connsiteX956" fmla="*/ 2588235 w 10799257"/>
              <a:gd name="connsiteY956" fmla="*/ 2471549 h 3098304"/>
              <a:gd name="connsiteX957" fmla="*/ 2510490 w 10799257"/>
              <a:gd name="connsiteY957" fmla="*/ 2549287 h 3098304"/>
              <a:gd name="connsiteX958" fmla="*/ 2432737 w 10799257"/>
              <a:gd name="connsiteY958" fmla="*/ 2471549 h 3098304"/>
              <a:gd name="connsiteX959" fmla="*/ 2510490 w 10799257"/>
              <a:gd name="connsiteY959" fmla="*/ 2393812 h 3098304"/>
              <a:gd name="connsiteX960" fmla="*/ 2317537 w 10799257"/>
              <a:gd name="connsiteY960" fmla="*/ 2393812 h 3098304"/>
              <a:gd name="connsiteX961" fmla="*/ 2395277 w 10799257"/>
              <a:gd name="connsiteY961" fmla="*/ 2471549 h 3098304"/>
              <a:gd name="connsiteX962" fmla="*/ 2317537 w 10799257"/>
              <a:gd name="connsiteY962" fmla="*/ 2549287 h 3098304"/>
              <a:gd name="connsiteX963" fmla="*/ 2239808 w 10799257"/>
              <a:gd name="connsiteY963" fmla="*/ 2471549 h 3098304"/>
              <a:gd name="connsiteX964" fmla="*/ 2317537 w 10799257"/>
              <a:gd name="connsiteY964" fmla="*/ 2393812 h 3098304"/>
              <a:gd name="connsiteX965" fmla="*/ 2129335 w 10799257"/>
              <a:gd name="connsiteY965" fmla="*/ 2393812 h 3098304"/>
              <a:gd name="connsiteX966" fmla="*/ 2207063 w 10799257"/>
              <a:gd name="connsiteY966" fmla="*/ 2471549 h 3098304"/>
              <a:gd name="connsiteX967" fmla="*/ 2129335 w 10799257"/>
              <a:gd name="connsiteY967" fmla="*/ 2549287 h 3098304"/>
              <a:gd name="connsiteX968" fmla="*/ 2051608 w 10799257"/>
              <a:gd name="connsiteY968" fmla="*/ 2471549 h 3098304"/>
              <a:gd name="connsiteX969" fmla="*/ 2129335 w 10799257"/>
              <a:gd name="connsiteY969" fmla="*/ 2393812 h 3098304"/>
              <a:gd name="connsiteX970" fmla="*/ 1941137 w 10799257"/>
              <a:gd name="connsiteY970" fmla="*/ 2393812 h 3098304"/>
              <a:gd name="connsiteX971" fmla="*/ 2018865 w 10799257"/>
              <a:gd name="connsiteY971" fmla="*/ 2471549 h 3098304"/>
              <a:gd name="connsiteX972" fmla="*/ 1941137 w 10799257"/>
              <a:gd name="connsiteY972" fmla="*/ 2549287 h 3098304"/>
              <a:gd name="connsiteX973" fmla="*/ 1863409 w 10799257"/>
              <a:gd name="connsiteY973" fmla="*/ 2471549 h 3098304"/>
              <a:gd name="connsiteX974" fmla="*/ 1941137 w 10799257"/>
              <a:gd name="connsiteY974" fmla="*/ 2393812 h 3098304"/>
              <a:gd name="connsiteX975" fmla="*/ 1757643 w 10799257"/>
              <a:gd name="connsiteY975" fmla="*/ 2393812 h 3098304"/>
              <a:gd name="connsiteX976" fmla="*/ 1835373 w 10799257"/>
              <a:gd name="connsiteY976" fmla="*/ 2471549 h 3098304"/>
              <a:gd name="connsiteX977" fmla="*/ 1757643 w 10799257"/>
              <a:gd name="connsiteY977" fmla="*/ 2549287 h 3098304"/>
              <a:gd name="connsiteX978" fmla="*/ 1679914 w 10799257"/>
              <a:gd name="connsiteY978" fmla="*/ 2471549 h 3098304"/>
              <a:gd name="connsiteX979" fmla="*/ 1757643 w 10799257"/>
              <a:gd name="connsiteY979" fmla="*/ 2393812 h 3098304"/>
              <a:gd name="connsiteX980" fmla="*/ 1569401 w 10799257"/>
              <a:gd name="connsiteY980" fmla="*/ 2393812 h 3098304"/>
              <a:gd name="connsiteX981" fmla="*/ 1647173 w 10799257"/>
              <a:gd name="connsiteY981" fmla="*/ 2471549 h 3098304"/>
              <a:gd name="connsiteX982" fmla="*/ 1569401 w 10799257"/>
              <a:gd name="connsiteY982" fmla="*/ 2549287 h 3098304"/>
              <a:gd name="connsiteX983" fmla="*/ 1491692 w 10799257"/>
              <a:gd name="connsiteY983" fmla="*/ 2471549 h 3098304"/>
              <a:gd name="connsiteX984" fmla="*/ 1569401 w 10799257"/>
              <a:gd name="connsiteY984" fmla="*/ 2393812 h 3098304"/>
              <a:gd name="connsiteX985" fmla="*/ 1385887 w 10799257"/>
              <a:gd name="connsiteY985" fmla="*/ 2393812 h 3098304"/>
              <a:gd name="connsiteX986" fmla="*/ 1463642 w 10799257"/>
              <a:gd name="connsiteY986" fmla="*/ 2471549 h 3098304"/>
              <a:gd name="connsiteX987" fmla="*/ 1385887 w 10799257"/>
              <a:gd name="connsiteY987" fmla="*/ 2549287 h 3098304"/>
              <a:gd name="connsiteX988" fmla="*/ 1308132 w 10799257"/>
              <a:gd name="connsiteY988" fmla="*/ 2471549 h 3098304"/>
              <a:gd name="connsiteX989" fmla="*/ 1385887 w 10799257"/>
              <a:gd name="connsiteY989" fmla="*/ 2393812 h 3098304"/>
              <a:gd name="connsiteX990" fmla="*/ 1202350 w 10799257"/>
              <a:gd name="connsiteY990" fmla="*/ 2393812 h 3098304"/>
              <a:gd name="connsiteX991" fmla="*/ 1280082 w 10799257"/>
              <a:gd name="connsiteY991" fmla="*/ 2471549 h 3098304"/>
              <a:gd name="connsiteX992" fmla="*/ 1202350 w 10799257"/>
              <a:gd name="connsiteY992" fmla="*/ 2549287 h 3098304"/>
              <a:gd name="connsiteX993" fmla="*/ 1124636 w 10799257"/>
              <a:gd name="connsiteY993" fmla="*/ 2471549 h 3098304"/>
              <a:gd name="connsiteX994" fmla="*/ 1202350 w 10799257"/>
              <a:gd name="connsiteY994" fmla="*/ 2393812 h 3098304"/>
              <a:gd name="connsiteX995" fmla="*/ 1014115 w 10799257"/>
              <a:gd name="connsiteY995" fmla="*/ 2393812 h 3098304"/>
              <a:gd name="connsiteX996" fmla="*/ 1091874 w 10799257"/>
              <a:gd name="connsiteY996" fmla="*/ 2471549 h 3098304"/>
              <a:gd name="connsiteX997" fmla="*/ 1014115 w 10799257"/>
              <a:gd name="connsiteY997" fmla="*/ 2549287 h 3098304"/>
              <a:gd name="connsiteX998" fmla="*/ 936408 w 10799257"/>
              <a:gd name="connsiteY998" fmla="*/ 2471549 h 3098304"/>
              <a:gd name="connsiteX999" fmla="*/ 1014115 w 10799257"/>
              <a:gd name="connsiteY999" fmla="*/ 2393812 h 3098304"/>
              <a:gd name="connsiteX1000" fmla="*/ 830610 w 10799257"/>
              <a:gd name="connsiteY1000" fmla="*/ 2393812 h 3098304"/>
              <a:gd name="connsiteX1001" fmla="*/ 908364 w 10799257"/>
              <a:gd name="connsiteY1001" fmla="*/ 2471549 h 3098304"/>
              <a:gd name="connsiteX1002" fmla="*/ 830610 w 10799257"/>
              <a:gd name="connsiteY1002" fmla="*/ 2549287 h 3098304"/>
              <a:gd name="connsiteX1003" fmla="*/ 752869 w 10799257"/>
              <a:gd name="connsiteY1003" fmla="*/ 2471549 h 3098304"/>
              <a:gd name="connsiteX1004" fmla="*/ 830610 w 10799257"/>
              <a:gd name="connsiteY1004" fmla="*/ 2393812 h 3098304"/>
              <a:gd name="connsiteX1005" fmla="*/ 642380 w 10799257"/>
              <a:gd name="connsiteY1005" fmla="*/ 2393812 h 3098304"/>
              <a:gd name="connsiteX1006" fmla="*/ 720120 w 10799257"/>
              <a:gd name="connsiteY1006" fmla="*/ 2471549 h 3098304"/>
              <a:gd name="connsiteX1007" fmla="*/ 642380 w 10799257"/>
              <a:gd name="connsiteY1007" fmla="*/ 2549287 h 3098304"/>
              <a:gd name="connsiteX1008" fmla="*/ 564646 w 10799257"/>
              <a:gd name="connsiteY1008" fmla="*/ 2471549 h 3098304"/>
              <a:gd name="connsiteX1009" fmla="*/ 642380 w 10799257"/>
              <a:gd name="connsiteY1009" fmla="*/ 2393812 h 3098304"/>
              <a:gd name="connsiteX1010" fmla="*/ 458865 w 10799257"/>
              <a:gd name="connsiteY1010" fmla="*/ 2393812 h 3098304"/>
              <a:gd name="connsiteX1011" fmla="*/ 536602 w 10799257"/>
              <a:gd name="connsiteY1011" fmla="*/ 2471549 h 3098304"/>
              <a:gd name="connsiteX1012" fmla="*/ 458865 w 10799257"/>
              <a:gd name="connsiteY1012" fmla="*/ 2549287 h 3098304"/>
              <a:gd name="connsiteX1013" fmla="*/ 381131 w 10799257"/>
              <a:gd name="connsiteY1013" fmla="*/ 2471549 h 3098304"/>
              <a:gd name="connsiteX1014" fmla="*/ 458865 w 10799257"/>
              <a:gd name="connsiteY1014" fmla="*/ 2393812 h 3098304"/>
              <a:gd name="connsiteX1015" fmla="*/ 10645056 w 10799257"/>
              <a:gd name="connsiteY1015" fmla="*/ 2299063 h 3098304"/>
              <a:gd name="connsiteX1016" fmla="*/ 10706096 w 10799257"/>
              <a:gd name="connsiteY1016" fmla="*/ 2367361 h 3098304"/>
              <a:gd name="connsiteX1017" fmla="*/ 10691261 w 10799257"/>
              <a:gd name="connsiteY1017" fmla="*/ 2364368 h 3098304"/>
              <a:gd name="connsiteX1018" fmla="*/ 10649892 w 10799257"/>
              <a:gd name="connsiteY1018" fmla="*/ 2323015 h 3098304"/>
              <a:gd name="connsiteX1019" fmla="*/ 1385897 w 10799257"/>
              <a:gd name="connsiteY1019" fmla="*/ 2215028 h 3098304"/>
              <a:gd name="connsiteX1020" fmla="*/ 1463653 w 10799257"/>
              <a:gd name="connsiteY1020" fmla="*/ 2292764 h 3098304"/>
              <a:gd name="connsiteX1021" fmla="*/ 1385897 w 10799257"/>
              <a:gd name="connsiteY1021" fmla="*/ 2370478 h 3098304"/>
              <a:gd name="connsiteX1022" fmla="*/ 1308140 w 10799257"/>
              <a:gd name="connsiteY1022" fmla="*/ 2292764 h 3098304"/>
              <a:gd name="connsiteX1023" fmla="*/ 1385897 w 10799257"/>
              <a:gd name="connsiteY1023" fmla="*/ 2215028 h 3098304"/>
              <a:gd name="connsiteX1024" fmla="*/ 1202355 w 10799257"/>
              <a:gd name="connsiteY1024" fmla="*/ 2215028 h 3098304"/>
              <a:gd name="connsiteX1025" fmla="*/ 1280090 w 10799257"/>
              <a:gd name="connsiteY1025" fmla="*/ 2292764 h 3098304"/>
              <a:gd name="connsiteX1026" fmla="*/ 1202355 w 10799257"/>
              <a:gd name="connsiteY1026" fmla="*/ 2370478 h 3098304"/>
              <a:gd name="connsiteX1027" fmla="*/ 1124647 w 10799257"/>
              <a:gd name="connsiteY1027" fmla="*/ 2292764 h 3098304"/>
              <a:gd name="connsiteX1028" fmla="*/ 1202355 w 10799257"/>
              <a:gd name="connsiteY1028" fmla="*/ 2215028 h 3098304"/>
              <a:gd name="connsiteX1029" fmla="*/ 1014115 w 10799257"/>
              <a:gd name="connsiteY1029" fmla="*/ 2215028 h 3098304"/>
              <a:gd name="connsiteX1030" fmla="*/ 1091884 w 10799257"/>
              <a:gd name="connsiteY1030" fmla="*/ 2292764 h 3098304"/>
              <a:gd name="connsiteX1031" fmla="*/ 1014115 w 10799257"/>
              <a:gd name="connsiteY1031" fmla="*/ 2370478 h 3098304"/>
              <a:gd name="connsiteX1032" fmla="*/ 936418 w 10799257"/>
              <a:gd name="connsiteY1032" fmla="*/ 2292764 h 3098304"/>
              <a:gd name="connsiteX1033" fmla="*/ 1014115 w 10799257"/>
              <a:gd name="connsiteY1033" fmla="*/ 2215028 h 3098304"/>
              <a:gd name="connsiteX1034" fmla="*/ 830617 w 10799257"/>
              <a:gd name="connsiteY1034" fmla="*/ 2215028 h 3098304"/>
              <a:gd name="connsiteX1035" fmla="*/ 908371 w 10799257"/>
              <a:gd name="connsiteY1035" fmla="*/ 2292764 h 3098304"/>
              <a:gd name="connsiteX1036" fmla="*/ 830617 w 10799257"/>
              <a:gd name="connsiteY1036" fmla="*/ 2370478 h 3098304"/>
              <a:gd name="connsiteX1037" fmla="*/ 752876 w 10799257"/>
              <a:gd name="connsiteY1037" fmla="*/ 2292764 h 3098304"/>
              <a:gd name="connsiteX1038" fmla="*/ 830617 w 10799257"/>
              <a:gd name="connsiteY1038" fmla="*/ 2215028 h 3098304"/>
              <a:gd name="connsiteX1039" fmla="*/ 642384 w 10799257"/>
              <a:gd name="connsiteY1039" fmla="*/ 2215028 h 3098304"/>
              <a:gd name="connsiteX1040" fmla="*/ 720128 w 10799257"/>
              <a:gd name="connsiteY1040" fmla="*/ 2292764 h 3098304"/>
              <a:gd name="connsiteX1041" fmla="*/ 642384 w 10799257"/>
              <a:gd name="connsiteY1041" fmla="*/ 2370478 h 3098304"/>
              <a:gd name="connsiteX1042" fmla="*/ 564651 w 10799257"/>
              <a:gd name="connsiteY1042" fmla="*/ 2292764 h 3098304"/>
              <a:gd name="connsiteX1043" fmla="*/ 642384 w 10799257"/>
              <a:gd name="connsiteY1043" fmla="*/ 2215028 h 3098304"/>
              <a:gd name="connsiteX1044" fmla="*/ 10538005 w 10799257"/>
              <a:gd name="connsiteY1044" fmla="*/ 2215026 h 3098304"/>
              <a:gd name="connsiteX1045" fmla="*/ 10568264 w 10799257"/>
              <a:gd name="connsiteY1045" fmla="*/ 2221134 h 3098304"/>
              <a:gd name="connsiteX1046" fmla="*/ 10574001 w 10799257"/>
              <a:gd name="connsiteY1046" fmla="*/ 2225002 h 3098304"/>
              <a:gd name="connsiteX1047" fmla="*/ 10605231 w 10799257"/>
              <a:gd name="connsiteY1047" fmla="*/ 2255973 h 3098304"/>
              <a:gd name="connsiteX1048" fmla="*/ 10609633 w 10799257"/>
              <a:gd name="connsiteY1048" fmla="*/ 2262502 h 3098304"/>
              <a:gd name="connsiteX1049" fmla="*/ 10615742 w 10799257"/>
              <a:gd name="connsiteY1049" fmla="*/ 2292760 h 3098304"/>
              <a:gd name="connsiteX1050" fmla="*/ 10538005 w 10799257"/>
              <a:gd name="connsiteY1050" fmla="*/ 2370473 h 3098304"/>
              <a:gd name="connsiteX1051" fmla="*/ 10460268 w 10799257"/>
              <a:gd name="connsiteY1051" fmla="*/ 2292760 h 3098304"/>
              <a:gd name="connsiteX1052" fmla="*/ 10538005 w 10799257"/>
              <a:gd name="connsiteY1052" fmla="*/ 2215026 h 3098304"/>
              <a:gd name="connsiteX1053" fmla="*/ 10349782 w 10799257"/>
              <a:gd name="connsiteY1053" fmla="*/ 2215026 h 3098304"/>
              <a:gd name="connsiteX1054" fmla="*/ 10427519 w 10799257"/>
              <a:gd name="connsiteY1054" fmla="*/ 2292760 h 3098304"/>
              <a:gd name="connsiteX1055" fmla="*/ 10349782 w 10799257"/>
              <a:gd name="connsiteY1055" fmla="*/ 2370473 h 3098304"/>
              <a:gd name="connsiteX1056" fmla="*/ 10272045 w 10799257"/>
              <a:gd name="connsiteY1056" fmla="*/ 2292760 h 3098304"/>
              <a:gd name="connsiteX1057" fmla="*/ 10349782 w 10799257"/>
              <a:gd name="connsiteY1057" fmla="*/ 2215026 h 3098304"/>
              <a:gd name="connsiteX1058" fmla="*/ 10166265 w 10799257"/>
              <a:gd name="connsiteY1058" fmla="*/ 2215026 h 3098304"/>
              <a:gd name="connsiteX1059" fmla="*/ 10244002 w 10799257"/>
              <a:gd name="connsiteY1059" fmla="*/ 2292760 h 3098304"/>
              <a:gd name="connsiteX1060" fmla="*/ 10166265 w 10799257"/>
              <a:gd name="connsiteY1060" fmla="*/ 2370473 h 3098304"/>
              <a:gd name="connsiteX1061" fmla="*/ 10088528 w 10799257"/>
              <a:gd name="connsiteY1061" fmla="*/ 2292760 h 3098304"/>
              <a:gd name="connsiteX1062" fmla="*/ 10166265 w 10799257"/>
              <a:gd name="connsiteY1062" fmla="*/ 2215026 h 3098304"/>
              <a:gd name="connsiteX1063" fmla="*/ 9978044 w 10799257"/>
              <a:gd name="connsiteY1063" fmla="*/ 2215026 h 3098304"/>
              <a:gd name="connsiteX1064" fmla="*/ 10055781 w 10799257"/>
              <a:gd name="connsiteY1064" fmla="*/ 2292760 h 3098304"/>
              <a:gd name="connsiteX1065" fmla="*/ 9978044 w 10799257"/>
              <a:gd name="connsiteY1065" fmla="*/ 2370473 h 3098304"/>
              <a:gd name="connsiteX1066" fmla="*/ 9900307 w 10799257"/>
              <a:gd name="connsiteY1066" fmla="*/ 2292760 h 3098304"/>
              <a:gd name="connsiteX1067" fmla="*/ 9978044 w 10799257"/>
              <a:gd name="connsiteY1067" fmla="*/ 2215026 h 3098304"/>
              <a:gd name="connsiteX1068" fmla="*/ 9789823 w 10799257"/>
              <a:gd name="connsiteY1068" fmla="*/ 2215026 h 3098304"/>
              <a:gd name="connsiteX1069" fmla="*/ 9867560 w 10799257"/>
              <a:gd name="connsiteY1069" fmla="*/ 2292760 h 3098304"/>
              <a:gd name="connsiteX1070" fmla="*/ 9789823 w 10799257"/>
              <a:gd name="connsiteY1070" fmla="*/ 2370473 h 3098304"/>
              <a:gd name="connsiteX1071" fmla="*/ 9712086 w 10799257"/>
              <a:gd name="connsiteY1071" fmla="*/ 2292760 h 3098304"/>
              <a:gd name="connsiteX1072" fmla="*/ 9789823 w 10799257"/>
              <a:gd name="connsiteY1072" fmla="*/ 2215026 h 3098304"/>
              <a:gd name="connsiteX1073" fmla="*/ 9606308 w 10799257"/>
              <a:gd name="connsiteY1073" fmla="*/ 2215026 h 3098304"/>
              <a:gd name="connsiteX1074" fmla="*/ 9684045 w 10799257"/>
              <a:gd name="connsiteY1074" fmla="*/ 2292760 h 3098304"/>
              <a:gd name="connsiteX1075" fmla="*/ 9606308 w 10799257"/>
              <a:gd name="connsiteY1075" fmla="*/ 2370473 h 3098304"/>
              <a:gd name="connsiteX1076" fmla="*/ 9528571 w 10799257"/>
              <a:gd name="connsiteY1076" fmla="*/ 2292760 h 3098304"/>
              <a:gd name="connsiteX1077" fmla="*/ 9606308 w 10799257"/>
              <a:gd name="connsiteY1077" fmla="*/ 2215026 h 3098304"/>
              <a:gd name="connsiteX1078" fmla="*/ 9413381 w 10799257"/>
              <a:gd name="connsiteY1078" fmla="*/ 2215026 h 3098304"/>
              <a:gd name="connsiteX1079" fmla="*/ 9491118 w 10799257"/>
              <a:gd name="connsiteY1079" fmla="*/ 2292760 h 3098304"/>
              <a:gd name="connsiteX1080" fmla="*/ 9413381 w 10799257"/>
              <a:gd name="connsiteY1080" fmla="*/ 2370473 h 3098304"/>
              <a:gd name="connsiteX1081" fmla="*/ 9335644 w 10799257"/>
              <a:gd name="connsiteY1081" fmla="*/ 2292760 h 3098304"/>
              <a:gd name="connsiteX1082" fmla="*/ 9413381 w 10799257"/>
              <a:gd name="connsiteY1082" fmla="*/ 2215026 h 3098304"/>
              <a:gd name="connsiteX1083" fmla="*/ 9234570 w 10799257"/>
              <a:gd name="connsiteY1083" fmla="*/ 2215026 h 3098304"/>
              <a:gd name="connsiteX1084" fmla="*/ 9312307 w 10799257"/>
              <a:gd name="connsiteY1084" fmla="*/ 2292760 h 3098304"/>
              <a:gd name="connsiteX1085" fmla="*/ 9234570 w 10799257"/>
              <a:gd name="connsiteY1085" fmla="*/ 2370473 h 3098304"/>
              <a:gd name="connsiteX1086" fmla="*/ 9156833 w 10799257"/>
              <a:gd name="connsiteY1086" fmla="*/ 2292760 h 3098304"/>
              <a:gd name="connsiteX1087" fmla="*/ 9234570 w 10799257"/>
              <a:gd name="connsiteY1087" fmla="*/ 2215026 h 3098304"/>
              <a:gd name="connsiteX1088" fmla="*/ 9036939 w 10799257"/>
              <a:gd name="connsiteY1088" fmla="*/ 2215026 h 3098304"/>
              <a:gd name="connsiteX1089" fmla="*/ 9114675 w 10799257"/>
              <a:gd name="connsiteY1089" fmla="*/ 2292760 h 3098304"/>
              <a:gd name="connsiteX1090" fmla="*/ 9036939 w 10799257"/>
              <a:gd name="connsiteY1090" fmla="*/ 2370473 h 3098304"/>
              <a:gd name="connsiteX1091" fmla="*/ 8959202 w 10799257"/>
              <a:gd name="connsiteY1091" fmla="*/ 2292760 h 3098304"/>
              <a:gd name="connsiteX1092" fmla="*/ 9036939 w 10799257"/>
              <a:gd name="connsiteY1092" fmla="*/ 2215026 h 3098304"/>
              <a:gd name="connsiteX1093" fmla="*/ 8853421 w 10799257"/>
              <a:gd name="connsiteY1093" fmla="*/ 2215026 h 3098304"/>
              <a:gd name="connsiteX1094" fmla="*/ 8931158 w 10799257"/>
              <a:gd name="connsiteY1094" fmla="*/ 2292760 h 3098304"/>
              <a:gd name="connsiteX1095" fmla="*/ 8853421 w 10799257"/>
              <a:gd name="connsiteY1095" fmla="*/ 2370473 h 3098304"/>
              <a:gd name="connsiteX1096" fmla="*/ 8775685 w 10799257"/>
              <a:gd name="connsiteY1096" fmla="*/ 2292760 h 3098304"/>
              <a:gd name="connsiteX1097" fmla="*/ 8853421 w 10799257"/>
              <a:gd name="connsiteY1097" fmla="*/ 2215026 h 3098304"/>
              <a:gd name="connsiteX1098" fmla="*/ 8669908 w 10799257"/>
              <a:gd name="connsiteY1098" fmla="*/ 2215026 h 3098304"/>
              <a:gd name="connsiteX1099" fmla="*/ 8747645 w 10799257"/>
              <a:gd name="connsiteY1099" fmla="*/ 2292760 h 3098304"/>
              <a:gd name="connsiteX1100" fmla="*/ 8669908 w 10799257"/>
              <a:gd name="connsiteY1100" fmla="*/ 2370473 h 3098304"/>
              <a:gd name="connsiteX1101" fmla="*/ 8592171 w 10799257"/>
              <a:gd name="connsiteY1101" fmla="*/ 2292760 h 3098304"/>
              <a:gd name="connsiteX1102" fmla="*/ 8669908 w 10799257"/>
              <a:gd name="connsiteY1102" fmla="*/ 2215026 h 3098304"/>
              <a:gd name="connsiteX1103" fmla="*/ 8481684 w 10799257"/>
              <a:gd name="connsiteY1103" fmla="*/ 2215026 h 3098304"/>
              <a:gd name="connsiteX1104" fmla="*/ 8559421 w 10799257"/>
              <a:gd name="connsiteY1104" fmla="*/ 2292760 h 3098304"/>
              <a:gd name="connsiteX1105" fmla="*/ 8481684 w 10799257"/>
              <a:gd name="connsiteY1105" fmla="*/ 2370473 h 3098304"/>
              <a:gd name="connsiteX1106" fmla="*/ 8403948 w 10799257"/>
              <a:gd name="connsiteY1106" fmla="*/ 2292760 h 3098304"/>
              <a:gd name="connsiteX1107" fmla="*/ 8481684 w 10799257"/>
              <a:gd name="connsiteY1107" fmla="*/ 2215026 h 3098304"/>
              <a:gd name="connsiteX1108" fmla="*/ 8298167 w 10799257"/>
              <a:gd name="connsiteY1108" fmla="*/ 2215026 h 3098304"/>
              <a:gd name="connsiteX1109" fmla="*/ 8375904 w 10799257"/>
              <a:gd name="connsiteY1109" fmla="*/ 2292760 h 3098304"/>
              <a:gd name="connsiteX1110" fmla="*/ 8298167 w 10799257"/>
              <a:gd name="connsiteY1110" fmla="*/ 2370473 h 3098304"/>
              <a:gd name="connsiteX1111" fmla="*/ 8220430 w 10799257"/>
              <a:gd name="connsiteY1111" fmla="*/ 2292760 h 3098304"/>
              <a:gd name="connsiteX1112" fmla="*/ 8298167 w 10799257"/>
              <a:gd name="connsiteY1112" fmla="*/ 2215026 h 3098304"/>
              <a:gd name="connsiteX1113" fmla="*/ 8109949 w 10799257"/>
              <a:gd name="connsiteY1113" fmla="*/ 2215026 h 3098304"/>
              <a:gd name="connsiteX1114" fmla="*/ 8187686 w 10799257"/>
              <a:gd name="connsiteY1114" fmla="*/ 2292760 h 3098304"/>
              <a:gd name="connsiteX1115" fmla="*/ 8109949 w 10799257"/>
              <a:gd name="connsiteY1115" fmla="*/ 2370473 h 3098304"/>
              <a:gd name="connsiteX1116" fmla="*/ 8032212 w 10799257"/>
              <a:gd name="connsiteY1116" fmla="*/ 2292760 h 3098304"/>
              <a:gd name="connsiteX1117" fmla="*/ 8109949 w 10799257"/>
              <a:gd name="connsiteY1117" fmla="*/ 2215026 h 3098304"/>
              <a:gd name="connsiteX1118" fmla="*/ 7926434 w 10799257"/>
              <a:gd name="connsiteY1118" fmla="*/ 2215026 h 3098304"/>
              <a:gd name="connsiteX1119" fmla="*/ 8004171 w 10799257"/>
              <a:gd name="connsiteY1119" fmla="*/ 2292760 h 3098304"/>
              <a:gd name="connsiteX1120" fmla="*/ 7926434 w 10799257"/>
              <a:gd name="connsiteY1120" fmla="*/ 2370473 h 3098304"/>
              <a:gd name="connsiteX1121" fmla="*/ 7848697 w 10799257"/>
              <a:gd name="connsiteY1121" fmla="*/ 2292760 h 3098304"/>
              <a:gd name="connsiteX1122" fmla="*/ 7926434 w 10799257"/>
              <a:gd name="connsiteY1122" fmla="*/ 2215026 h 3098304"/>
              <a:gd name="connsiteX1123" fmla="*/ 7738213 w 10799257"/>
              <a:gd name="connsiteY1123" fmla="*/ 2215026 h 3098304"/>
              <a:gd name="connsiteX1124" fmla="*/ 7815950 w 10799257"/>
              <a:gd name="connsiteY1124" fmla="*/ 2292760 h 3098304"/>
              <a:gd name="connsiteX1125" fmla="*/ 7738213 w 10799257"/>
              <a:gd name="connsiteY1125" fmla="*/ 2370473 h 3098304"/>
              <a:gd name="connsiteX1126" fmla="*/ 7660476 w 10799257"/>
              <a:gd name="connsiteY1126" fmla="*/ 2292760 h 3098304"/>
              <a:gd name="connsiteX1127" fmla="*/ 7738213 w 10799257"/>
              <a:gd name="connsiteY1127" fmla="*/ 2215026 h 3098304"/>
              <a:gd name="connsiteX1128" fmla="*/ 7554696 w 10799257"/>
              <a:gd name="connsiteY1128" fmla="*/ 2215026 h 3098304"/>
              <a:gd name="connsiteX1129" fmla="*/ 7632433 w 10799257"/>
              <a:gd name="connsiteY1129" fmla="*/ 2292760 h 3098304"/>
              <a:gd name="connsiteX1130" fmla="*/ 7554696 w 10799257"/>
              <a:gd name="connsiteY1130" fmla="*/ 2370473 h 3098304"/>
              <a:gd name="connsiteX1131" fmla="*/ 7476959 w 10799257"/>
              <a:gd name="connsiteY1131" fmla="*/ 2292760 h 3098304"/>
              <a:gd name="connsiteX1132" fmla="*/ 7554696 w 10799257"/>
              <a:gd name="connsiteY1132" fmla="*/ 2215026 h 3098304"/>
              <a:gd name="connsiteX1133" fmla="*/ 7366472 w 10799257"/>
              <a:gd name="connsiteY1133" fmla="*/ 2215026 h 3098304"/>
              <a:gd name="connsiteX1134" fmla="*/ 7444209 w 10799257"/>
              <a:gd name="connsiteY1134" fmla="*/ 2292760 h 3098304"/>
              <a:gd name="connsiteX1135" fmla="*/ 7366472 w 10799257"/>
              <a:gd name="connsiteY1135" fmla="*/ 2370473 h 3098304"/>
              <a:gd name="connsiteX1136" fmla="*/ 7288736 w 10799257"/>
              <a:gd name="connsiteY1136" fmla="*/ 2292760 h 3098304"/>
              <a:gd name="connsiteX1137" fmla="*/ 7366472 w 10799257"/>
              <a:gd name="connsiteY1137" fmla="*/ 2215026 h 3098304"/>
              <a:gd name="connsiteX1138" fmla="*/ 7178251 w 10799257"/>
              <a:gd name="connsiteY1138" fmla="*/ 2215026 h 3098304"/>
              <a:gd name="connsiteX1139" fmla="*/ 7255988 w 10799257"/>
              <a:gd name="connsiteY1139" fmla="*/ 2292760 h 3098304"/>
              <a:gd name="connsiteX1140" fmla="*/ 7178251 w 10799257"/>
              <a:gd name="connsiteY1140" fmla="*/ 2370473 h 3098304"/>
              <a:gd name="connsiteX1141" fmla="*/ 7100514 w 10799257"/>
              <a:gd name="connsiteY1141" fmla="*/ 2292760 h 3098304"/>
              <a:gd name="connsiteX1142" fmla="*/ 7178251 w 10799257"/>
              <a:gd name="connsiteY1142" fmla="*/ 2215026 h 3098304"/>
              <a:gd name="connsiteX1143" fmla="*/ 6985327 w 10799257"/>
              <a:gd name="connsiteY1143" fmla="*/ 2215026 h 3098304"/>
              <a:gd name="connsiteX1144" fmla="*/ 7063064 w 10799257"/>
              <a:gd name="connsiteY1144" fmla="*/ 2292760 h 3098304"/>
              <a:gd name="connsiteX1145" fmla="*/ 6985327 w 10799257"/>
              <a:gd name="connsiteY1145" fmla="*/ 2370473 h 3098304"/>
              <a:gd name="connsiteX1146" fmla="*/ 6907590 w 10799257"/>
              <a:gd name="connsiteY1146" fmla="*/ 2292760 h 3098304"/>
              <a:gd name="connsiteX1147" fmla="*/ 6985327 w 10799257"/>
              <a:gd name="connsiteY1147" fmla="*/ 2215026 h 3098304"/>
              <a:gd name="connsiteX1148" fmla="*/ 6801810 w 10799257"/>
              <a:gd name="connsiteY1148" fmla="*/ 2215026 h 3098304"/>
              <a:gd name="connsiteX1149" fmla="*/ 6879546 w 10799257"/>
              <a:gd name="connsiteY1149" fmla="*/ 2292760 h 3098304"/>
              <a:gd name="connsiteX1150" fmla="*/ 6801810 w 10799257"/>
              <a:gd name="connsiteY1150" fmla="*/ 2370473 h 3098304"/>
              <a:gd name="connsiteX1151" fmla="*/ 6724073 w 10799257"/>
              <a:gd name="connsiteY1151" fmla="*/ 2292760 h 3098304"/>
              <a:gd name="connsiteX1152" fmla="*/ 6801810 w 10799257"/>
              <a:gd name="connsiteY1152" fmla="*/ 2215026 h 3098304"/>
              <a:gd name="connsiteX1153" fmla="*/ 6613588 w 10799257"/>
              <a:gd name="connsiteY1153" fmla="*/ 2215026 h 3098304"/>
              <a:gd name="connsiteX1154" fmla="*/ 6691325 w 10799257"/>
              <a:gd name="connsiteY1154" fmla="*/ 2292760 h 3098304"/>
              <a:gd name="connsiteX1155" fmla="*/ 6613588 w 10799257"/>
              <a:gd name="connsiteY1155" fmla="*/ 2370473 h 3098304"/>
              <a:gd name="connsiteX1156" fmla="*/ 6535852 w 10799257"/>
              <a:gd name="connsiteY1156" fmla="*/ 2292760 h 3098304"/>
              <a:gd name="connsiteX1157" fmla="*/ 6613588 w 10799257"/>
              <a:gd name="connsiteY1157" fmla="*/ 2215026 h 3098304"/>
              <a:gd name="connsiteX1158" fmla="*/ 6241850 w 10799257"/>
              <a:gd name="connsiteY1158" fmla="*/ 2215026 h 3098304"/>
              <a:gd name="connsiteX1159" fmla="*/ 6319587 w 10799257"/>
              <a:gd name="connsiteY1159" fmla="*/ 2292760 h 3098304"/>
              <a:gd name="connsiteX1160" fmla="*/ 6241850 w 10799257"/>
              <a:gd name="connsiteY1160" fmla="*/ 2370473 h 3098304"/>
              <a:gd name="connsiteX1161" fmla="*/ 6164113 w 10799257"/>
              <a:gd name="connsiteY1161" fmla="*/ 2292760 h 3098304"/>
              <a:gd name="connsiteX1162" fmla="*/ 6241850 w 10799257"/>
              <a:gd name="connsiteY1162" fmla="*/ 2215026 h 3098304"/>
              <a:gd name="connsiteX1163" fmla="*/ 6053630 w 10799257"/>
              <a:gd name="connsiteY1163" fmla="*/ 2215026 h 3098304"/>
              <a:gd name="connsiteX1164" fmla="*/ 6131367 w 10799257"/>
              <a:gd name="connsiteY1164" fmla="*/ 2292760 h 3098304"/>
              <a:gd name="connsiteX1165" fmla="*/ 6053630 w 10799257"/>
              <a:gd name="connsiteY1165" fmla="*/ 2370473 h 3098304"/>
              <a:gd name="connsiteX1166" fmla="*/ 5975894 w 10799257"/>
              <a:gd name="connsiteY1166" fmla="*/ 2292760 h 3098304"/>
              <a:gd name="connsiteX1167" fmla="*/ 6053630 w 10799257"/>
              <a:gd name="connsiteY1167" fmla="*/ 2215026 h 3098304"/>
              <a:gd name="connsiteX1168" fmla="*/ 5870113 w 10799257"/>
              <a:gd name="connsiteY1168" fmla="*/ 2215026 h 3098304"/>
              <a:gd name="connsiteX1169" fmla="*/ 5947850 w 10799257"/>
              <a:gd name="connsiteY1169" fmla="*/ 2292760 h 3098304"/>
              <a:gd name="connsiteX1170" fmla="*/ 5870113 w 10799257"/>
              <a:gd name="connsiteY1170" fmla="*/ 2370473 h 3098304"/>
              <a:gd name="connsiteX1171" fmla="*/ 5792376 w 10799257"/>
              <a:gd name="connsiteY1171" fmla="*/ 2292760 h 3098304"/>
              <a:gd name="connsiteX1172" fmla="*/ 5870113 w 10799257"/>
              <a:gd name="connsiteY1172" fmla="*/ 2215026 h 3098304"/>
              <a:gd name="connsiteX1173" fmla="*/ 5681931 w 10799257"/>
              <a:gd name="connsiteY1173" fmla="*/ 2215026 h 3098304"/>
              <a:gd name="connsiteX1174" fmla="*/ 5759629 w 10799257"/>
              <a:gd name="connsiteY1174" fmla="*/ 2292760 h 3098304"/>
              <a:gd name="connsiteX1175" fmla="*/ 5681931 w 10799257"/>
              <a:gd name="connsiteY1175" fmla="*/ 2370473 h 3098304"/>
              <a:gd name="connsiteX1176" fmla="*/ 5604176 w 10799257"/>
              <a:gd name="connsiteY1176" fmla="*/ 2292760 h 3098304"/>
              <a:gd name="connsiteX1177" fmla="*/ 5681931 w 10799257"/>
              <a:gd name="connsiteY1177" fmla="*/ 2215026 h 3098304"/>
              <a:gd name="connsiteX1178" fmla="*/ 5498381 w 10799257"/>
              <a:gd name="connsiteY1178" fmla="*/ 2215026 h 3098304"/>
              <a:gd name="connsiteX1179" fmla="*/ 5576126 w 10799257"/>
              <a:gd name="connsiteY1179" fmla="*/ 2292760 h 3098304"/>
              <a:gd name="connsiteX1180" fmla="*/ 5498381 w 10799257"/>
              <a:gd name="connsiteY1180" fmla="*/ 2370473 h 3098304"/>
              <a:gd name="connsiteX1181" fmla="*/ 5420642 w 10799257"/>
              <a:gd name="connsiteY1181" fmla="*/ 2292760 h 3098304"/>
              <a:gd name="connsiteX1182" fmla="*/ 5498381 w 10799257"/>
              <a:gd name="connsiteY1182" fmla="*/ 2215026 h 3098304"/>
              <a:gd name="connsiteX1183" fmla="*/ 5310166 w 10799257"/>
              <a:gd name="connsiteY1183" fmla="*/ 2215026 h 3098304"/>
              <a:gd name="connsiteX1184" fmla="*/ 5387897 w 10799257"/>
              <a:gd name="connsiteY1184" fmla="*/ 2292760 h 3098304"/>
              <a:gd name="connsiteX1185" fmla="*/ 5310166 w 10799257"/>
              <a:gd name="connsiteY1185" fmla="*/ 2370473 h 3098304"/>
              <a:gd name="connsiteX1186" fmla="*/ 5232439 w 10799257"/>
              <a:gd name="connsiteY1186" fmla="*/ 2292760 h 3098304"/>
              <a:gd name="connsiteX1187" fmla="*/ 5310166 w 10799257"/>
              <a:gd name="connsiteY1187" fmla="*/ 2215026 h 3098304"/>
              <a:gd name="connsiteX1188" fmla="*/ 5126655 w 10799257"/>
              <a:gd name="connsiteY1188" fmla="*/ 2215026 h 3098304"/>
              <a:gd name="connsiteX1189" fmla="*/ 5204392 w 10799257"/>
              <a:gd name="connsiteY1189" fmla="*/ 2292760 h 3098304"/>
              <a:gd name="connsiteX1190" fmla="*/ 5126655 w 10799257"/>
              <a:gd name="connsiteY1190" fmla="*/ 2370473 h 3098304"/>
              <a:gd name="connsiteX1191" fmla="*/ 5048928 w 10799257"/>
              <a:gd name="connsiteY1191" fmla="*/ 2292760 h 3098304"/>
              <a:gd name="connsiteX1192" fmla="*/ 5126655 w 10799257"/>
              <a:gd name="connsiteY1192" fmla="*/ 2215026 h 3098304"/>
              <a:gd name="connsiteX1193" fmla="*/ 3061043 w 10799257"/>
              <a:gd name="connsiteY1193" fmla="*/ 2215026 h 3098304"/>
              <a:gd name="connsiteX1194" fmla="*/ 3138780 w 10799257"/>
              <a:gd name="connsiteY1194" fmla="*/ 2292760 h 3098304"/>
              <a:gd name="connsiteX1195" fmla="*/ 3061043 w 10799257"/>
              <a:gd name="connsiteY1195" fmla="*/ 2370473 h 3098304"/>
              <a:gd name="connsiteX1196" fmla="*/ 2983293 w 10799257"/>
              <a:gd name="connsiteY1196" fmla="*/ 2292760 h 3098304"/>
              <a:gd name="connsiteX1197" fmla="*/ 3061043 w 10799257"/>
              <a:gd name="connsiteY1197" fmla="*/ 2215026 h 3098304"/>
              <a:gd name="connsiteX1198" fmla="*/ 2882225 w 10799257"/>
              <a:gd name="connsiteY1198" fmla="*/ 2215026 h 3098304"/>
              <a:gd name="connsiteX1199" fmla="*/ 2959965 w 10799257"/>
              <a:gd name="connsiteY1199" fmla="*/ 2292760 h 3098304"/>
              <a:gd name="connsiteX1200" fmla="*/ 2882225 w 10799257"/>
              <a:gd name="connsiteY1200" fmla="*/ 2370473 h 3098304"/>
              <a:gd name="connsiteX1201" fmla="*/ 2804499 w 10799257"/>
              <a:gd name="connsiteY1201" fmla="*/ 2292760 h 3098304"/>
              <a:gd name="connsiteX1202" fmla="*/ 2882225 w 10799257"/>
              <a:gd name="connsiteY1202" fmla="*/ 2215026 h 3098304"/>
              <a:gd name="connsiteX1203" fmla="*/ 2689321 w 10799257"/>
              <a:gd name="connsiteY1203" fmla="*/ 2215026 h 3098304"/>
              <a:gd name="connsiteX1204" fmla="*/ 2767032 w 10799257"/>
              <a:gd name="connsiteY1204" fmla="*/ 2292760 h 3098304"/>
              <a:gd name="connsiteX1205" fmla="*/ 2689321 w 10799257"/>
              <a:gd name="connsiteY1205" fmla="*/ 2370473 h 3098304"/>
              <a:gd name="connsiteX1206" fmla="*/ 2611585 w 10799257"/>
              <a:gd name="connsiteY1206" fmla="*/ 2292760 h 3098304"/>
              <a:gd name="connsiteX1207" fmla="*/ 2689321 w 10799257"/>
              <a:gd name="connsiteY1207" fmla="*/ 2215026 h 3098304"/>
              <a:gd name="connsiteX1208" fmla="*/ 2510500 w 10799257"/>
              <a:gd name="connsiteY1208" fmla="*/ 2215026 h 3098304"/>
              <a:gd name="connsiteX1209" fmla="*/ 2588245 w 10799257"/>
              <a:gd name="connsiteY1209" fmla="*/ 2292760 h 3098304"/>
              <a:gd name="connsiteX1210" fmla="*/ 2510500 w 10799257"/>
              <a:gd name="connsiteY1210" fmla="*/ 2370473 h 3098304"/>
              <a:gd name="connsiteX1211" fmla="*/ 2432745 w 10799257"/>
              <a:gd name="connsiteY1211" fmla="*/ 2292760 h 3098304"/>
              <a:gd name="connsiteX1212" fmla="*/ 2510500 w 10799257"/>
              <a:gd name="connsiteY1212" fmla="*/ 2215026 h 3098304"/>
              <a:gd name="connsiteX1213" fmla="*/ 2317543 w 10799257"/>
              <a:gd name="connsiteY1213" fmla="*/ 2215026 h 3098304"/>
              <a:gd name="connsiteX1214" fmla="*/ 2395284 w 10799257"/>
              <a:gd name="connsiteY1214" fmla="*/ 2292760 h 3098304"/>
              <a:gd name="connsiteX1215" fmla="*/ 2317543 w 10799257"/>
              <a:gd name="connsiteY1215" fmla="*/ 2370473 h 3098304"/>
              <a:gd name="connsiteX1216" fmla="*/ 2239817 w 10799257"/>
              <a:gd name="connsiteY1216" fmla="*/ 2292760 h 3098304"/>
              <a:gd name="connsiteX1217" fmla="*/ 2317543 w 10799257"/>
              <a:gd name="connsiteY1217" fmla="*/ 2215026 h 3098304"/>
              <a:gd name="connsiteX1218" fmla="*/ 2129344 w 10799257"/>
              <a:gd name="connsiteY1218" fmla="*/ 2215026 h 3098304"/>
              <a:gd name="connsiteX1219" fmla="*/ 2207072 w 10799257"/>
              <a:gd name="connsiteY1219" fmla="*/ 2292760 h 3098304"/>
              <a:gd name="connsiteX1220" fmla="*/ 2129344 w 10799257"/>
              <a:gd name="connsiteY1220" fmla="*/ 2370473 h 3098304"/>
              <a:gd name="connsiteX1221" fmla="*/ 2051618 w 10799257"/>
              <a:gd name="connsiteY1221" fmla="*/ 2292760 h 3098304"/>
              <a:gd name="connsiteX1222" fmla="*/ 2129344 w 10799257"/>
              <a:gd name="connsiteY1222" fmla="*/ 2215026 h 3098304"/>
              <a:gd name="connsiteX1223" fmla="*/ 1941149 w 10799257"/>
              <a:gd name="connsiteY1223" fmla="*/ 2215026 h 3098304"/>
              <a:gd name="connsiteX1224" fmla="*/ 2018875 w 10799257"/>
              <a:gd name="connsiteY1224" fmla="*/ 2292760 h 3098304"/>
              <a:gd name="connsiteX1225" fmla="*/ 1941149 w 10799257"/>
              <a:gd name="connsiteY1225" fmla="*/ 2370473 h 3098304"/>
              <a:gd name="connsiteX1226" fmla="*/ 1863421 w 10799257"/>
              <a:gd name="connsiteY1226" fmla="*/ 2292760 h 3098304"/>
              <a:gd name="connsiteX1227" fmla="*/ 1941149 w 10799257"/>
              <a:gd name="connsiteY1227" fmla="*/ 2215026 h 3098304"/>
              <a:gd name="connsiteX1228" fmla="*/ 1757654 w 10799257"/>
              <a:gd name="connsiteY1228" fmla="*/ 2215026 h 3098304"/>
              <a:gd name="connsiteX1229" fmla="*/ 1835384 w 10799257"/>
              <a:gd name="connsiteY1229" fmla="*/ 2292760 h 3098304"/>
              <a:gd name="connsiteX1230" fmla="*/ 1757654 w 10799257"/>
              <a:gd name="connsiteY1230" fmla="*/ 2370473 h 3098304"/>
              <a:gd name="connsiteX1231" fmla="*/ 1679928 w 10799257"/>
              <a:gd name="connsiteY1231" fmla="*/ 2292760 h 3098304"/>
              <a:gd name="connsiteX1232" fmla="*/ 1757654 w 10799257"/>
              <a:gd name="connsiteY1232" fmla="*/ 2215026 h 3098304"/>
              <a:gd name="connsiteX1233" fmla="*/ 1569426 w 10799257"/>
              <a:gd name="connsiteY1233" fmla="*/ 2215026 h 3098304"/>
              <a:gd name="connsiteX1234" fmla="*/ 1647186 w 10799257"/>
              <a:gd name="connsiteY1234" fmla="*/ 2292760 h 3098304"/>
              <a:gd name="connsiteX1235" fmla="*/ 1569426 w 10799257"/>
              <a:gd name="connsiteY1235" fmla="*/ 2370473 h 3098304"/>
              <a:gd name="connsiteX1236" fmla="*/ 1491704 w 10799257"/>
              <a:gd name="connsiteY1236" fmla="*/ 2292760 h 3098304"/>
              <a:gd name="connsiteX1237" fmla="*/ 1569426 w 10799257"/>
              <a:gd name="connsiteY1237" fmla="*/ 2215026 h 3098304"/>
              <a:gd name="connsiteX1238" fmla="*/ 458872 w 10799257"/>
              <a:gd name="connsiteY1238" fmla="*/ 2215026 h 3098304"/>
              <a:gd name="connsiteX1239" fmla="*/ 536609 w 10799257"/>
              <a:gd name="connsiteY1239" fmla="*/ 2292761 h 3098304"/>
              <a:gd name="connsiteX1240" fmla="*/ 458872 w 10799257"/>
              <a:gd name="connsiteY1240" fmla="*/ 2370474 h 3098304"/>
              <a:gd name="connsiteX1241" fmla="*/ 381138 w 10799257"/>
              <a:gd name="connsiteY1241" fmla="*/ 2292761 h 3098304"/>
              <a:gd name="connsiteX1242" fmla="*/ 458872 w 10799257"/>
              <a:gd name="connsiteY1242" fmla="*/ 2215026 h 3098304"/>
              <a:gd name="connsiteX1243" fmla="*/ 10462142 w 10799257"/>
              <a:gd name="connsiteY1243" fmla="*/ 2114072 h 3098304"/>
              <a:gd name="connsiteX1244" fmla="*/ 10547886 w 10799257"/>
              <a:gd name="connsiteY1244" fmla="*/ 2199104 h 3098304"/>
              <a:gd name="connsiteX1245" fmla="*/ 10538003 w 10799257"/>
              <a:gd name="connsiteY1245" fmla="*/ 2201099 h 3098304"/>
              <a:gd name="connsiteX1246" fmla="*/ 10460266 w 10799257"/>
              <a:gd name="connsiteY1246" fmla="*/ 2123364 h 3098304"/>
              <a:gd name="connsiteX1247" fmla="*/ 10349781 w 10799257"/>
              <a:gd name="connsiteY1247" fmla="*/ 2045628 h 3098304"/>
              <a:gd name="connsiteX1248" fmla="*/ 10427518 w 10799257"/>
              <a:gd name="connsiteY1248" fmla="*/ 2123364 h 3098304"/>
              <a:gd name="connsiteX1249" fmla="*/ 10349781 w 10799257"/>
              <a:gd name="connsiteY1249" fmla="*/ 2201099 h 3098304"/>
              <a:gd name="connsiteX1250" fmla="*/ 10272044 w 10799257"/>
              <a:gd name="connsiteY1250" fmla="*/ 2123364 h 3098304"/>
              <a:gd name="connsiteX1251" fmla="*/ 10349781 w 10799257"/>
              <a:gd name="connsiteY1251" fmla="*/ 2045628 h 3098304"/>
              <a:gd name="connsiteX1252" fmla="*/ 10166265 w 10799257"/>
              <a:gd name="connsiteY1252" fmla="*/ 2045628 h 3098304"/>
              <a:gd name="connsiteX1253" fmla="*/ 10244002 w 10799257"/>
              <a:gd name="connsiteY1253" fmla="*/ 2123364 h 3098304"/>
              <a:gd name="connsiteX1254" fmla="*/ 10166265 w 10799257"/>
              <a:gd name="connsiteY1254" fmla="*/ 2201099 h 3098304"/>
              <a:gd name="connsiteX1255" fmla="*/ 10088528 w 10799257"/>
              <a:gd name="connsiteY1255" fmla="*/ 2123364 h 3098304"/>
              <a:gd name="connsiteX1256" fmla="*/ 10166265 w 10799257"/>
              <a:gd name="connsiteY1256" fmla="*/ 2045628 h 3098304"/>
              <a:gd name="connsiteX1257" fmla="*/ 9978044 w 10799257"/>
              <a:gd name="connsiteY1257" fmla="*/ 2045628 h 3098304"/>
              <a:gd name="connsiteX1258" fmla="*/ 10055781 w 10799257"/>
              <a:gd name="connsiteY1258" fmla="*/ 2123364 h 3098304"/>
              <a:gd name="connsiteX1259" fmla="*/ 9978044 w 10799257"/>
              <a:gd name="connsiteY1259" fmla="*/ 2201099 h 3098304"/>
              <a:gd name="connsiteX1260" fmla="*/ 9900307 w 10799257"/>
              <a:gd name="connsiteY1260" fmla="*/ 2123364 h 3098304"/>
              <a:gd name="connsiteX1261" fmla="*/ 9978044 w 10799257"/>
              <a:gd name="connsiteY1261" fmla="*/ 2045628 h 3098304"/>
              <a:gd name="connsiteX1262" fmla="*/ 9789823 w 10799257"/>
              <a:gd name="connsiteY1262" fmla="*/ 2045628 h 3098304"/>
              <a:gd name="connsiteX1263" fmla="*/ 9867560 w 10799257"/>
              <a:gd name="connsiteY1263" fmla="*/ 2123364 h 3098304"/>
              <a:gd name="connsiteX1264" fmla="*/ 9789823 w 10799257"/>
              <a:gd name="connsiteY1264" fmla="*/ 2201099 h 3098304"/>
              <a:gd name="connsiteX1265" fmla="*/ 9712086 w 10799257"/>
              <a:gd name="connsiteY1265" fmla="*/ 2123364 h 3098304"/>
              <a:gd name="connsiteX1266" fmla="*/ 9789823 w 10799257"/>
              <a:gd name="connsiteY1266" fmla="*/ 2045628 h 3098304"/>
              <a:gd name="connsiteX1267" fmla="*/ 9606306 w 10799257"/>
              <a:gd name="connsiteY1267" fmla="*/ 2045628 h 3098304"/>
              <a:gd name="connsiteX1268" fmla="*/ 9684043 w 10799257"/>
              <a:gd name="connsiteY1268" fmla="*/ 2123364 h 3098304"/>
              <a:gd name="connsiteX1269" fmla="*/ 9606306 w 10799257"/>
              <a:gd name="connsiteY1269" fmla="*/ 2201099 h 3098304"/>
              <a:gd name="connsiteX1270" fmla="*/ 9528569 w 10799257"/>
              <a:gd name="connsiteY1270" fmla="*/ 2123364 h 3098304"/>
              <a:gd name="connsiteX1271" fmla="*/ 9606306 w 10799257"/>
              <a:gd name="connsiteY1271" fmla="*/ 2045628 h 3098304"/>
              <a:gd name="connsiteX1272" fmla="*/ 9413378 w 10799257"/>
              <a:gd name="connsiteY1272" fmla="*/ 2045628 h 3098304"/>
              <a:gd name="connsiteX1273" fmla="*/ 9491115 w 10799257"/>
              <a:gd name="connsiteY1273" fmla="*/ 2123364 h 3098304"/>
              <a:gd name="connsiteX1274" fmla="*/ 9413378 w 10799257"/>
              <a:gd name="connsiteY1274" fmla="*/ 2201099 h 3098304"/>
              <a:gd name="connsiteX1275" fmla="*/ 9335641 w 10799257"/>
              <a:gd name="connsiteY1275" fmla="*/ 2123364 h 3098304"/>
              <a:gd name="connsiteX1276" fmla="*/ 9413378 w 10799257"/>
              <a:gd name="connsiteY1276" fmla="*/ 2045628 h 3098304"/>
              <a:gd name="connsiteX1277" fmla="*/ 9234570 w 10799257"/>
              <a:gd name="connsiteY1277" fmla="*/ 2045628 h 3098304"/>
              <a:gd name="connsiteX1278" fmla="*/ 9312307 w 10799257"/>
              <a:gd name="connsiteY1278" fmla="*/ 2123364 h 3098304"/>
              <a:gd name="connsiteX1279" fmla="*/ 9234570 w 10799257"/>
              <a:gd name="connsiteY1279" fmla="*/ 2201099 h 3098304"/>
              <a:gd name="connsiteX1280" fmla="*/ 9156833 w 10799257"/>
              <a:gd name="connsiteY1280" fmla="*/ 2123364 h 3098304"/>
              <a:gd name="connsiteX1281" fmla="*/ 9234570 w 10799257"/>
              <a:gd name="connsiteY1281" fmla="*/ 2045628 h 3098304"/>
              <a:gd name="connsiteX1282" fmla="*/ 9036936 w 10799257"/>
              <a:gd name="connsiteY1282" fmla="*/ 2045628 h 3098304"/>
              <a:gd name="connsiteX1283" fmla="*/ 9114673 w 10799257"/>
              <a:gd name="connsiteY1283" fmla="*/ 2123364 h 3098304"/>
              <a:gd name="connsiteX1284" fmla="*/ 9036936 w 10799257"/>
              <a:gd name="connsiteY1284" fmla="*/ 2201099 h 3098304"/>
              <a:gd name="connsiteX1285" fmla="*/ 8959199 w 10799257"/>
              <a:gd name="connsiteY1285" fmla="*/ 2123364 h 3098304"/>
              <a:gd name="connsiteX1286" fmla="*/ 9036936 w 10799257"/>
              <a:gd name="connsiteY1286" fmla="*/ 2045628 h 3098304"/>
              <a:gd name="connsiteX1287" fmla="*/ 8853421 w 10799257"/>
              <a:gd name="connsiteY1287" fmla="*/ 2045628 h 3098304"/>
              <a:gd name="connsiteX1288" fmla="*/ 8931158 w 10799257"/>
              <a:gd name="connsiteY1288" fmla="*/ 2123364 h 3098304"/>
              <a:gd name="connsiteX1289" fmla="*/ 8853421 w 10799257"/>
              <a:gd name="connsiteY1289" fmla="*/ 2201099 h 3098304"/>
              <a:gd name="connsiteX1290" fmla="*/ 8775685 w 10799257"/>
              <a:gd name="connsiteY1290" fmla="*/ 2123364 h 3098304"/>
              <a:gd name="connsiteX1291" fmla="*/ 8853421 w 10799257"/>
              <a:gd name="connsiteY1291" fmla="*/ 2045628 h 3098304"/>
              <a:gd name="connsiteX1292" fmla="*/ 8669907 w 10799257"/>
              <a:gd name="connsiteY1292" fmla="*/ 2045628 h 3098304"/>
              <a:gd name="connsiteX1293" fmla="*/ 8747644 w 10799257"/>
              <a:gd name="connsiteY1293" fmla="*/ 2123364 h 3098304"/>
              <a:gd name="connsiteX1294" fmla="*/ 8669907 w 10799257"/>
              <a:gd name="connsiteY1294" fmla="*/ 2201099 h 3098304"/>
              <a:gd name="connsiteX1295" fmla="*/ 8592170 w 10799257"/>
              <a:gd name="connsiteY1295" fmla="*/ 2123364 h 3098304"/>
              <a:gd name="connsiteX1296" fmla="*/ 8669907 w 10799257"/>
              <a:gd name="connsiteY1296" fmla="*/ 2045628 h 3098304"/>
              <a:gd name="connsiteX1297" fmla="*/ 8481683 w 10799257"/>
              <a:gd name="connsiteY1297" fmla="*/ 2045628 h 3098304"/>
              <a:gd name="connsiteX1298" fmla="*/ 8559420 w 10799257"/>
              <a:gd name="connsiteY1298" fmla="*/ 2123364 h 3098304"/>
              <a:gd name="connsiteX1299" fmla="*/ 8481683 w 10799257"/>
              <a:gd name="connsiteY1299" fmla="*/ 2201099 h 3098304"/>
              <a:gd name="connsiteX1300" fmla="*/ 8403946 w 10799257"/>
              <a:gd name="connsiteY1300" fmla="*/ 2123364 h 3098304"/>
              <a:gd name="connsiteX1301" fmla="*/ 8481683 w 10799257"/>
              <a:gd name="connsiteY1301" fmla="*/ 2045628 h 3098304"/>
              <a:gd name="connsiteX1302" fmla="*/ 8298167 w 10799257"/>
              <a:gd name="connsiteY1302" fmla="*/ 2045628 h 3098304"/>
              <a:gd name="connsiteX1303" fmla="*/ 8375904 w 10799257"/>
              <a:gd name="connsiteY1303" fmla="*/ 2123364 h 3098304"/>
              <a:gd name="connsiteX1304" fmla="*/ 8298167 w 10799257"/>
              <a:gd name="connsiteY1304" fmla="*/ 2201099 h 3098304"/>
              <a:gd name="connsiteX1305" fmla="*/ 8220430 w 10799257"/>
              <a:gd name="connsiteY1305" fmla="*/ 2123364 h 3098304"/>
              <a:gd name="connsiteX1306" fmla="*/ 8298167 w 10799257"/>
              <a:gd name="connsiteY1306" fmla="*/ 2045628 h 3098304"/>
              <a:gd name="connsiteX1307" fmla="*/ 8109949 w 10799257"/>
              <a:gd name="connsiteY1307" fmla="*/ 2045628 h 3098304"/>
              <a:gd name="connsiteX1308" fmla="*/ 8187686 w 10799257"/>
              <a:gd name="connsiteY1308" fmla="*/ 2123364 h 3098304"/>
              <a:gd name="connsiteX1309" fmla="*/ 8109949 w 10799257"/>
              <a:gd name="connsiteY1309" fmla="*/ 2201099 h 3098304"/>
              <a:gd name="connsiteX1310" fmla="*/ 8032212 w 10799257"/>
              <a:gd name="connsiteY1310" fmla="*/ 2123364 h 3098304"/>
              <a:gd name="connsiteX1311" fmla="*/ 8109949 w 10799257"/>
              <a:gd name="connsiteY1311" fmla="*/ 2045628 h 3098304"/>
              <a:gd name="connsiteX1312" fmla="*/ 7926432 w 10799257"/>
              <a:gd name="connsiteY1312" fmla="*/ 2045628 h 3098304"/>
              <a:gd name="connsiteX1313" fmla="*/ 8004169 w 10799257"/>
              <a:gd name="connsiteY1313" fmla="*/ 2123364 h 3098304"/>
              <a:gd name="connsiteX1314" fmla="*/ 7926432 w 10799257"/>
              <a:gd name="connsiteY1314" fmla="*/ 2201099 h 3098304"/>
              <a:gd name="connsiteX1315" fmla="*/ 7848695 w 10799257"/>
              <a:gd name="connsiteY1315" fmla="*/ 2123364 h 3098304"/>
              <a:gd name="connsiteX1316" fmla="*/ 7926432 w 10799257"/>
              <a:gd name="connsiteY1316" fmla="*/ 2045628 h 3098304"/>
              <a:gd name="connsiteX1317" fmla="*/ 7738211 w 10799257"/>
              <a:gd name="connsiteY1317" fmla="*/ 2045628 h 3098304"/>
              <a:gd name="connsiteX1318" fmla="*/ 7815947 w 10799257"/>
              <a:gd name="connsiteY1318" fmla="*/ 2123364 h 3098304"/>
              <a:gd name="connsiteX1319" fmla="*/ 7738211 w 10799257"/>
              <a:gd name="connsiteY1319" fmla="*/ 2201099 h 3098304"/>
              <a:gd name="connsiteX1320" fmla="*/ 7660474 w 10799257"/>
              <a:gd name="connsiteY1320" fmla="*/ 2123364 h 3098304"/>
              <a:gd name="connsiteX1321" fmla="*/ 7738211 w 10799257"/>
              <a:gd name="connsiteY1321" fmla="*/ 2045628 h 3098304"/>
              <a:gd name="connsiteX1322" fmla="*/ 7554693 w 10799257"/>
              <a:gd name="connsiteY1322" fmla="*/ 2045628 h 3098304"/>
              <a:gd name="connsiteX1323" fmla="*/ 7632430 w 10799257"/>
              <a:gd name="connsiteY1323" fmla="*/ 2123364 h 3098304"/>
              <a:gd name="connsiteX1324" fmla="*/ 7554693 w 10799257"/>
              <a:gd name="connsiteY1324" fmla="*/ 2201099 h 3098304"/>
              <a:gd name="connsiteX1325" fmla="*/ 7476957 w 10799257"/>
              <a:gd name="connsiteY1325" fmla="*/ 2123364 h 3098304"/>
              <a:gd name="connsiteX1326" fmla="*/ 7554693 w 10799257"/>
              <a:gd name="connsiteY1326" fmla="*/ 2045628 h 3098304"/>
              <a:gd name="connsiteX1327" fmla="*/ 7366472 w 10799257"/>
              <a:gd name="connsiteY1327" fmla="*/ 2045628 h 3098304"/>
              <a:gd name="connsiteX1328" fmla="*/ 7444209 w 10799257"/>
              <a:gd name="connsiteY1328" fmla="*/ 2123364 h 3098304"/>
              <a:gd name="connsiteX1329" fmla="*/ 7366472 w 10799257"/>
              <a:gd name="connsiteY1329" fmla="*/ 2201099 h 3098304"/>
              <a:gd name="connsiteX1330" fmla="*/ 7288736 w 10799257"/>
              <a:gd name="connsiteY1330" fmla="*/ 2123364 h 3098304"/>
              <a:gd name="connsiteX1331" fmla="*/ 7366472 w 10799257"/>
              <a:gd name="connsiteY1331" fmla="*/ 2045628 h 3098304"/>
              <a:gd name="connsiteX1332" fmla="*/ 7178251 w 10799257"/>
              <a:gd name="connsiteY1332" fmla="*/ 2045628 h 3098304"/>
              <a:gd name="connsiteX1333" fmla="*/ 7255988 w 10799257"/>
              <a:gd name="connsiteY1333" fmla="*/ 2123364 h 3098304"/>
              <a:gd name="connsiteX1334" fmla="*/ 7178251 w 10799257"/>
              <a:gd name="connsiteY1334" fmla="*/ 2201099 h 3098304"/>
              <a:gd name="connsiteX1335" fmla="*/ 7100514 w 10799257"/>
              <a:gd name="connsiteY1335" fmla="*/ 2123364 h 3098304"/>
              <a:gd name="connsiteX1336" fmla="*/ 7178251 w 10799257"/>
              <a:gd name="connsiteY1336" fmla="*/ 2045628 h 3098304"/>
              <a:gd name="connsiteX1337" fmla="*/ 6985327 w 10799257"/>
              <a:gd name="connsiteY1337" fmla="*/ 2045628 h 3098304"/>
              <a:gd name="connsiteX1338" fmla="*/ 7063064 w 10799257"/>
              <a:gd name="connsiteY1338" fmla="*/ 2123364 h 3098304"/>
              <a:gd name="connsiteX1339" fmla="*/ 6985327 w 10799257"/>
              <a:gd name="connsiteY1339" fmla="*/ 2201099 h 3098304"/>
              <a:gd name="connsiteX1340" fmla="*/ 6907590 w 10799257"/>
              <a:gd name="connsiteY1340" fmla="*/ 2123364 h 3098304"/>
              <a:gd name="connsiteX1341" fmla="*/ 6985327 w 10799257"/>
              <a:gd name="connsiteY1341" fmla="*/ 2045628 h 3098304"/>
              <a:gd name="connsiteX1342" fmla="*/ 6801807 w 10799257"/>
              <a:gd name="connsiteY1342" fmla="*/ 2045628 h 3098304"/>
              <a:gd name="connsiteX1343" fmla="*/ 6879544 w 10799257"/>
              <a:gd name="connsiteY1343" fmla="*/ 2123364 h 3098304"/>
              <a:gd name="connsiteX1344" fmla="*/ 6801807 w 10799257"/>
              <a:gd name="connsiteY1344" fmla="*/ 2201099 h 3098304"/>
              <a:gd name="connsiteX1345" fmla="*/ 6724070 w 10799257"/>
              <a:gd name="connsiteY1345" fmla="*/ 2123364 h 3098304"/>
              <a:gd name="connsiteX1346" fmla="*/ 6801807 w 10799257"/>
              <a:gd name="connsiteY1346" fmla="*/ 2045628 h 3098304"/>
              <a:gd name="connsiteX1347" fmla="*/ 6613586 w 10799257"/>
              <a:gd name="connsiteY1347" fmla="*/ 2045628 h 3098304"/>
              <a:gd name="connsiteX1348" fmla="*/ 6691323 w 10799257"/>
              <a:gd name="connsiteY1348" fmla="*/ 2123364 h 3098304"/>
              <a:gd name="connsiteX1349" fmla="*/ 6613586 w 10799257"/>
              <a:gd name="connsiteY1349" fmla="*/ 2201099 h 3098304"/>
              <a:gd name="connsiteX1350" fmla="*/ 6535849 w 10799257"/>
              <a:gd name="connsiteY1350" fmla="*/ 2123364 h 3098304"/>
              <a:gd name="connsiteX1351" fmla="*/ 6613586 w 10799257"/>
              <a:gd name="connsiteY1351" fmla="*/ 2045628 h 3098304"/>
              <a:gd name="connsiteX1352" fmla="*/ 6425365 w 10799257"/>
              <a:gd name="connsiteY1352" fmla="*/ 2045628 h 3098304"/>
              <a:gd name="connsiteX1353" fmla="*/ 6503102 w 10799257"/>
              <a:gd name="connsiteY1353" fmla="*/ 2123364 h 3098304"/>
              <a:gd name="connsiteX1354" fmla="*/ 6425365 w 10799257"/>
              <a:gd name="connsiteY1354" fmla="*/ 2201099 h 3098304"/>
              <a:gd name="connsiteX1355" fmla="*/ 6347628 w 10799257"/>
              <a:gd name="connsiteY1355" fmla="*/ 2123364 h 3098304"/>
              <a:gd name="connsiteX1356" fmla="*/ 6425365 w 10799257"/>
              <a:gd name="connsiteY1356" fmla="*/ 2045628 h 3098304"/>
              <a:gd name="connsiteX1357" fmla="*/ 6241850 w 10799257"/>
              <a:gd name="connsiteY1357" fmla="*/ 2045628 h 3098304"/>
              <a:gd name="connsiteX1358" fmla="*/ 6319587 w 10799257"/>
              <a:gd name="connsiteY1358" fmla="*/ 2123364 h 3098304"/>
              <a:gd name="connsiteX1359" fmla="*/ 6241850 w 10799257"/>
              <a:gd name="connsiteY1359" fmla="*/ 2201099 h 3098304"/>
              <a:gd name="connsiteX1360" fmla="*/ 6164113 w 10799257"/>
              <a:gd name="connsiteY1360" fmla="*/ 2123364 h 3098304"/>
              <a:gd name="connsiteX1361" fmla="*/ 6241850 w 10799257"/>
              <a:gd name="connsiteY1361" fmla="*/ 2045628 h 3098304"/>
              <a:gd name="connsiteX1362" fmla="*/ 6053630 w 10799257"/>
              <a:gd name="connsiteY1362" fmla="*/ 2045628 h 3098304"/>
              <a:gd name="connsiteX1363" fmla="*/ 6131367 w 10799257"/>
              <a:gd name="connsiteY1363" fmla="*/ 2123364 h 3098304"/>
              <a:gd name="connsiteX1364" fmla="*/ 6053630 w 10799257"/>
              <a:gd name="connsiteY1364" fmla="*/ 2201099 h 3098304"/>
              <a:gd name="connsiteX1365" fmla="*/ 5975894 w 10799257"/>
              <a:gd name="connsiteY1365" fmla="*/ 2123364 h 3098304"/>
              <a:gd name="connsiteX1366" fmla="*/ 6053630 w 10799257"/>
              <a:gd name="connsiteY1366" fmla="*/ 2045628 h 3098304"/>
              <a:gd name="connsiteX1367" fmla="*/ 5870112 w 10799257"/>
              <a:gd name="connsiteY1367" fmla="*/ 2045628 h 3098304"/>
              <a:gd name="connsiteX1368" fmla="*/ 5947849 w 10799257"/>
              <a:gd name="connsiteY1368" fmla="*/ 2123364 h 3098304"/>
              <a:gd name="connsiteX1369" fmla="*/ 5870112 w 10799257"/>
              <a:gd name="connsiteY1369" fmla="*/ 2201099 h 3098304"/>
              <a:gd name="connsiteX1370" fmla="*/ 5792375 w 10799257"/>
              <a:gd name="connsiteY1370" fmla="*/ 2123364 h 3098304"/>
              <a:gd name="connsiteX1371" fmla="*/ 5870112 w 10799257"/>
              <a:gd name="connsiteY1371" fmla="*/ 2045628 h 3098304"/>
              <a:gd name="connsiteX1372" fmla="*/ 5681933 w 10799257"/>
              <a:gd name="connsiteY1372" fmla="*/ 2045628 h 3098304"/>
              <a:gd name="connsiteX1373" fmla="*/ 5759628 w 10799257"/>
              <a:gd name="connsiteY1373" fmla="*/ 2123364 h 3098304"/>
              <a:gd name="connsiteX1374" fmla="*/ 5681933 w 10799257"/>
              <a:gd name="connsiteY1374" fmla="*/ 2201099 h 3098304"/>
              <a:gd name="connsiteX1375" fmla="*/ 5604176 w 10799257"/>
              <a:gd name="connsiteY1375" fmla="*/ 2123364 h 3098304"/>
              <a:gd name="connsiteX1376" fmla="*/ 5681933 w 10799257"/>
              <a:gd name="connsiteY1376" fmla="*/ 2045628 h 3098304"/>
              <a:gd name="connsiteX1377" fmla="*/ 5498378 w 10799257"/>
              <a:gd name="connsiteY1377" fmla="*/ 2045628 h 3098304"/>
              <a:gd name="connsiteX1378" fmla="*/ 5576126 w 10799257"/>
              <a:gd name="connsiteY1378" fmla="*/ 2123364 h 3098304"/>
              <a:gd name="connsiteX1379" fmla="*/ 5498378 w 10799257"/>
              <a:gd name="connsiteY1379" fmla="*/ 2201099 h 3098304"/>
              <a:gd name="connsiteX1380" fmla="*/ 5420640 w 10799257"/>
              <a:gd name="connsiteY1380" fmla="*/ 2123364 h 3098304"/>
              <a:gd name="connsiteX1381" fmla="*/ 5498378 w 10799257"/>
              <a:gd name="connsiteY1381" fmla="*/ 2045628 h 3098304"/>
              <a:gd name="connsiteX1382" fmla="*/ 5310166 w 10799257"/>
              <a:gd name="connsiteY1382" fmla="*/ 2045628 h 3098304"/>
              <a:gd name="connsiteX1383" fmla="*/ 5387898 w 10799257"/>
              <a:gd name="connsiteY1383" fmla="*/ 2123364 h 3098304"/>
              <a:gd name="connsiteX1384" fmla="*/ 5310166 w 10799257"/>
              <a:gd name="connsiteY1384" fmla="*/ 2201099 h 3098304"/>
              <a:gd name="connsiteX1385" fmla="*/ 5232440 w 10799257"/>
              <a:gd name="connsiteY1385" fmla="*/ 2123364 h 3098304"/>
              <a:gd name="connsiteX1386" fmla="*/ 5310166 w 10799257"/>
              <a:gd name="connsiteY1386" fmla="*/ 2045628 h 3098304"/>
              <a:gd name="connsiteX1387" fmla="*/ 5126655 w 10799257"/>
              <a:gd name="connsiteY1387" fmla="*/ 2045628 h 3098304"/>
              <a:gd name="connsiteX1388" fmla="*/ 5204392 w 10799257"/>
              <a:gd name="connsiteY1388" fmla="*/ 2123364 h 3098304"/>
              <a:gd name="connsiteX1389" fmla="*/ 5126655 w 10799257"/>
              <a:gd name="connsiteY1389" fmla="*/ 2201099 h 3098304"/>
              <a:gd name="connsiteX1390" fmla="*/ 5048928 w 10799257"/>
              <a:gd name="connsiteY1390" fmla="*/ 2123364 h 3098304"/>
              <a:gd name="connsiteX1391" fmla="*/ 5126655 w 10799257"/>
              <a:gd name="connsiteY1391" fmla="*/ 2045628 h 3098304"/>
              <a:gd name="connsiteX1392" fmla="*/ 4938442 w 10799257"/>
              <a:gd name="connsiteY1392" fmla="*/ 2045628 h 3098304"/>
              <a:gd name="connsiteX1393" fmla="*/ 5016173 w 10799257"/>
              <a:gd name="connsiteY1393" fmla="*/ 2123364 h 3098304"/>
              <a:gd name="connsiteX1394" fmla="*/ 4938442 w 10799257"/>
              <a:gd name="connsiteY1394" fmla="*/ 2201099 h 3098304"/>
              <a:gd name="connsiteX1395" fmla="*/ 4860706 w 10799257"/>
              <a:gd name="connsiteY1395" fmla="*/ 2123364 h 3098304"/>
              <a:gd name="connsiteX1396" fmla="*/ 4938442 w 10799257"/>
              <a:gd name="connsiteY1396" fmla="*/ 2045628 h 3098304"/>
              <a:gd name="connsiteX1397" fmla="*/ 3061054 w 10799257"/>
              <a:gd name="connsiteY1397" fmla="*/ 2045628 h 3098304"/>
              <a:gd name="connsiteX1398" fmla="*/ 3138789 w 10799257"/>
              <a:gd name="connsiteY1398" fmla="*/ 2123364 h 3098304"/>
              <a:gd name="connsiteX1399" fmla="*/ 3061054 w 10799257"/>
              <a:gd name="connsiteY1399" fmla="*/ 2201099 h 3098304"/>
              <a:gd name="connsiteX1400" fmla="*/ 2983301 w 10799257"/>
              <a:gd name="connsiteY1400" fmla="*/ 2123364 h 3098304"/>
              <a:gd name="connsiteX1401" fmla="*/ 3061054 w 10799257"/>
              <a:gd name="connsiteY1401" fmla="*/ 2045628 h 3098304"/>
              <a:gd name="connsiteX1402" fmla="*/ 2882231 w 10799257"/>
              <a:gd name="connsiteY1402" fmla="*/ 2045628 h 3098304"/>
              <a:gd name="connsiteX1403" fmla="*/ 2959973 w 10799257"/>
              <a:gd name="connsiteY1403" fmla="*/ 2123364 h 3098304"/>
              <a:gd name="connsiteX1404" fmla="*/ 2882231 w 10799257"/>
              <a:gd name="connsiteY1404" fmla="*/ 2201099 h 3098304"/>
              <a:gd name="connsiteX1405" fmla="*/ 2804507 w 10799257"/>
              <a:gd name="connsiteY1405" fmla="*/ 2123364 h 3098304"/>
              <a:gd name="connsiteX1406" fmla="*/ 2882231 w 10799257"/>
              <a:gd name="connsiteY1406" fmla="*/ 2045628 h 3098304"/>
              <a:gd name="connsiteX1407" fmla="*/ 2689331 w 10799257"/>
              <a:gd name="connsiteY1407" fmla="*/ 2045628 h 3098304"/>
              <a:gd name="connsiteX1408" fmla="*/ 2767041 w 10799257"/>
              <a:gd name="connsiteY1408" fmla="*/ 2123364 h 3098304"/>
              <a:gd name="connsiteX1409" fmla="*/ 2689331 w 10799257"/>
              <a:gd name="connsiteY1409" fmla="*/ 2201099 h 3098304"/>
              <a:gd name="connsiteX1410" fmla="*/ 2611599 w 10799257"/>
              <a:gd name="connsiteY1410" fmla="*/ 2123364 h 3098304"/>
              <a:gd name="connsiteX1411" fmla="*/ 2689331 w 10799257"/>
              <a:gd name="connsiteY1411" fmla="*/ 2045628 h 3098304"/>
              <a:gd name="connsiteX1412" fmla="*/ 2510511 w 10799257"/>
              <a:gd name="connsiteY1412" fmla="*/ 2045628 h 3098304"/>
              <a:gd name="connsiteX1413" fmla="*/ 2588257 w 10799257"/>
              <a:gd name="connsiteY1413" fmla="*/ 2123364 h 3098304"/>
              <a:gd name="connsiteX1414" fmla="*/ 2510511 w 10799257"/>
              <a:gd name="connsiteY1414" fmla="*/ 2201099 h 3098304"/>
              <a:gd name="connsiteX1415" fmla="*/ 2432754 w 10799257"/>
              <a:gd name="connsiteY1415" fmla="*/ 2123364 h 3098304"/>
              <a:gd name="connsiteX1416" fmla="*/ 2510511 w 10799257"/>
              <a:gd name="connsiteY1416" fmla="*/ 2045628 h 3098304"/>
              <a:gd name="connsiteX1417" fmla="*/ 2317549 w 10799257"/>
              <a:gd name="connsiteY1417" fmla="*/ 2045628 h 3098304"/>
              <a:gd name="connsiteX1418" fmla="*/ 2395290 w 10799257"/>
              <a:gd name="connsiteY1418" fmla="*/ 2123364 h 3098304"/>
              <a:gd name="connsiteX1419" fmla="*/ 2317549 w 10799257"/>
              <a:gd name="connsiteY1419" fmla="*/ 2201099 h 3098304"/>
              <a:gd name="connsiteX1420" fmla="*/ 2239824 w 10799257"/>
              <a:gd name="connsiteY1420" fmla="*/ 2123364 h 3098304"/>
              <a:gd name="connsiteX1421" fmla="*/ 2317549 w 10799257"/>
              <a:gd name="connsiteY1421" fmla="*/ 2045628 h 3098304"/>
              <a:gd name="connsiteX1422" fmla="*/ 2129353 w 10799257"/>
              <a:gd name="connsiteY1422" fmla="*/ 2045628 h 3098304"/>
              <a:gd name="connsiteX1423" fmla="*/ 2207079 w 10799257"/>
              <a:gd name="connsiteY1423" fmla="*/ 2123364 h 3098304"/>
              <a:gd name="connsiteX1424" fmla="*/ 2129353 w 10799257"/>
              <a:gd name="connsiteY1424" fmla="*/ 2201099 h 3098304"/>
              <a:gd name="connsiteX1425" fmla="*/ 2051627 w 10799257"/>
              <a:gd name="connsiteY1425" fmla="*/ 2123364 h 3098304"/>
              <a:gd name="connsiteX1426" fmla="*/ 2129353 w 10799257"/>
              <a:gd name="connsiteY1426" fmla="*/ 2045628 h 3098304"/>
              <a:gd name="connsiteX1427" fmla="*/ 1941158 w 10799257"/>
              <a:gd name="connsiteY1427" fmla="*/ 2045628 h 3098304"/>
              <a:gd name="connsiteX1428" fmla="*/ 2018884 w 10799257"/>
              <a:gd name="connsiteY1428" fmla="*/ 2123364 h 3098304"/>
              <a:gd name="connsiteX1429" fmla="*/ 1941158 w 10799257"/>
              <a:gd name="connsiteY1429" fmla="*/ 2201099 h 3098304"/>
              <a:gd name="connsiteX1430" fmla="*/ 1863432 w 10799257"/>
              <a:gd name="connsiteY1430" fmla="*/ 2123364 h 3098304"/>
              <a:gd name="connsiteX1431" fmla="*/ 1941158 w 10799257"/>
              <a:gd name="connsiteY1431" fmla="*/ 2045628 h 3098304"/>
              <a:gd name="connsiteX1432" fmla="*/ 1757668 w 10799257"/>
              <a:gd name="connsiteY1432" fmla="*/ 2045628 h 3098304"/>
              <a:gd name="connsiteX1433" fmla="*/ 1835395 w 10799257"/>
              <a:gd name="connsiteY1433" fmla="*/ 2123364 h 3098304"/>
              <a:gd name="connsiteX1434" fmla="*/ 1757668 w 10799257"/>
              <a:gd name="connsiteY1434" fmla="*/ 2201099 h 3098304"/>
              <a:gd name="connsiteX1435" fmla="*/ 1679938 w 10799257"/>
              <a:gd name="connsiteY1435" fmla="*/ 2123364 h 3098304"/>
              <a:gd name="connsiteX1436" fmla="*/ 1757668 w 10799257"/>
              <a:gd name="connsiteY1436" fmla="*/ 2045628 h 3098304"/>
              <a:gd name="connsiteX1437" fmla="*/ 1569426 w 10799257"/>
              <a:gd name="connsiteY1437" fmla="*/ 2045628 h 3098304"/>
              <a:gd name="connsiteX1438" fmla="*/ 1647197 w 10799257"/>
              <a:gd name="connsiteY1438" fmla="*/ 2123364 h 3098304"/>
              <a:gd name="connsiteX1439" fmla="*/ 1569426 w 10799257"/>
              <a:gd name="connsiteY1439" fmla="*/ 2201099 h 3098304"/>
              <a:gd name="connsiteX1440" fmla="*/ 1491717 w 10799257"/>
              <a:gd name="connsiteY1440" fmla="*/ 2123364 h 3098304"/>
              <a:gd name="connsiteX1441" fmla="*/ 1569426 w 10799257"/>
              <a:gd name="connsiteY1441" fmla="*/ 2045628 h 3098304"/>
              <a:gd name="connsiteX1442" fmla="*/ 1385908 w 10799257"/>
              <a:gd name="connsiteY1442" fmla="*/ 2045628 h 3098304"/>
              <a:gd name="connsiteX1443" fmla="*/ 1463665 w 10799257"/>
              <a:gd name="connsiteY1443" fmla="*/ 2123364 h 3098304"/>
              <a:gd name="connsiteX1444" fmla="*/ 1385908 w 10799257"/>
              <a:gd name="connsiteY1444" fmla="*/ 2201099 h 3098304"/>
              <a:gd name="connsiteX1445" fmla="*/ 1308151 w 10799257"/>
              <a:gd name="connsiteY1445" fmla="*/ 2123364 h 3098304"/>
              <a:gd name="connsiteX1446" fmla="*/ 1385908 w 10799257"/>
              <a:gd name="connsiteY1446" fmla="*/ 2045628 h 3098304"/>
              <a:gd name="connsiteX1447" fmla="*/ 1202367 w 10799257"/>
              <a:gd name="connsiteY1447" fmla="*/ 2045628 h 3098304"/>
              <a:gd name="connsiteX1448" fmla="*/ 1280100 w 10799257"/>
              <a:gd name="connsiteY1448" fmla="*/ 2123364 h 3098304"/>
              <a:gd name="connsiteX1449" fmla="*/ 1202367 w 10799257"/>
              <a:gd name="connsiteY1449" fmla="*/ 2201099 h 3098304"/>
              <a:gd name="connsiteX1450" fmla="*/ 1124653 w 10799257"/>
              <a:gd name="connsiteY1450" fmla="*/ 2123364 h 3098304"/>
              <a:gd name="connsiteX1451" fmla="*/ 1202367 w 10799257"/>
              <a:gd name="connsiteY1451" fmla="*/ 2045628 h 3098304"/>
              <a:gd name="connsiteX1452" fmla="*/ 1014132 w 10799257"/>
              <a:gd name="connsiteY1452" fmla="*/ 2045628 h 3098304"/>
              <a:gd name="connsiteX1453" fmla="*/ 1091893 w 10799257"/>
              <a:gd name="connsiteY1453" fmla="*/ 2123364 h 3098304"/>
              <a:gd name="connsiteX1454" fmla="*/ 1014132 w 10799257"/>
              <a:gd name="connsiteY1454" fmla="*/ 2201099 h 3098304"/>
              <a:gd name="connsiteX1455" fmla="*/ 936429 w 10799257"/>
              <a:gd name="connsiteY1455" fmla="*/ 2123364 h 3098304"/>
              <a:gd name="connsiteX1456" fmla="*/ 1014132 w 10799257"/>
              <a:gd name="connsiteY1456" fmla="*/ 2045628 h 3098304"/>
              <a:gd name="connsiteX1457" fmla="*/ 830626 w 10799257"/>
              <a:gd name="connsiteY1457" fmla="*/ 2045628 h 3098304"/>
              <a:gd name="connsiteX1458" fmla="*/ 908383 w 10799257"/>
              <a:gd name="connsiteY1458" fmla="*/ 2123364 h 3098304"/>
              <a:gd name="connsiteX1459" fmla="*/ 830626 w 10799257"/>
              <a:gd name="connsiteY1459" fmla="*/ 2201099 h 3098304"/>
              <a:gd name="connsiteX1460" fmla="*/ 752883 w 10799257"/>
              <a:gd name="connsiteY1460" fmla="*/ 2123364 h 3098304"/>
              <a:gd name="connsiteX1461" fmla="*/ 830626 w 10799257"/>
              <a:gd name="connsiteY1461" fmla="*/ 2045628 h 3098304"/>
              <a:gd name="connsiteX1462" fmla="*/ 642394 w 10799257"/>
              <a:gd name="connsiteY1462" fmla="*/ 2045628 h 3098304"/>
              <a:gd name="connsiteX1463" fmla="*/ 720135 w 10799257"/>
              <a:gd name="connsiteY1463" fmla="*/ 2123364 h 3098304"/>
              <a:gd name="connsiteX1464" fmla="*/ 642394 w 10799257"/>
              <a:gd name="connsiteY1464" fmla="*/ 2201099 h 3098304"/>
              <a:gd name="connsiteX1465" fmla="*/ 564661 w 10799257"/>
              <a:gd name="connsiteY1465" fmla="*/ 2123364 h 3098304"/>
              <a:gd name="connsiteX1466" fmla="*/ 642394 w 10799257"/>
              <a:gd name="connsiteY1466" fmla="*/ 2045628 h 3098304"/>
              <a:gd name="connsiteX1467" fmla="*/ 458881 w 10799257"/>
              <a:gd name="connsiteY1467" fmla="*/ 2045628 h 3098304"/>
              <a:gd name="connsiteX1468" fmla="*/ 536619 w 10799257"/>
              <a:gd name="connsiteY1468" fmla="*/ 2123364 h 3098304"/>
              <a:gd name="connsiteX1469" fmla="*/ 458881 w 10799257"/>
              <a:gd name="connsiteY1469" fmla="*/ 2201099 h 3098304"/>
              <a:gd name="connsiteX1470" fmla="*/ 381147 w 10799257"/>
              <a:gd name="connsiteY1470" fmla="*/ 2123364 h 3098304"/>
              <a:gd name="connsiteX1471" fmla="*/ 458881 w 10799257"/>
              <a:gd name="connsiteY1471" fmla="*/ 2045628 h 3098304"/>
              <a:gd name="connsiteX1472" fmla="*/ 270660 w 10799257"/>
              <a:gd name="connsiteY1472" fmla="*/ 2045628 h 3098304"/>
              <a:gd name="connsiteX1473" fmla="*/ 348397 w 10799257"/>
              <a:gd name="connsiteY1473" fmla="*/ 2123364 h 3098304"/>
              <a:gd name="connsiteX1474" fmla="*/ 270660 w 10799257"/>
              <a:gd name="connsiteY1474" fmla="*/ 2201099 h 3098304"/>
              <a:gd name="connsiteX1475" fmla="*/ 192923 w 10799257"/>
              <a:gd name="connsiteY1475" fmla="*/ 2123364 h 3098304"/>
              <a:gd name="connsiteX1476" fmla="*/ 270660 w 10799257"/>
              <a:gd name="connsiteY1476" fmla="*/ 2045628 h 3098304"/>
              <a:gd name="connsiteX1477" fmla="*/ 77736 w 10799257"/>
              <a:gd name="connsiteY1477" fmla="*/ 2045628 h 3098304"/>
              <a:gd name="connsiteX1478" fmla="*/ 155473 w 10799257"/>
              <a:gd name="connsiteY1478" fmla="*/ 2123364 h 3098304"/>
              <a:gd name="connsiteX1479" fmla="*/ 77736 w 10799257"/>
              <a:gd name="connsiteY1479" fmla="*/ 2201099 h 3098304"/>
              <a:gd name="connsiteX1480" fmla="*/ 0 w 10799257"/>
              <a:gd name="connsiteY1480" fmla="*/ 2123364 h 3098304"/>
              <a:gd name="connsiteX1481" fmla="*/ 77736 w 10799257"/>
              <a:gd name="connsiteY1481" fmla="*/ 2045628 h 3098304"/>
              <a:gd name="connsiteX1482" fmla="*/ 10275128 w 10799257"/>
              <a:gd name="connsiteY1482" fmla="*/ 1933986 h 3098304"/>
              <a:gd name="connsiteX1483" fmla="*/ 10323317 w 10799257"/>
              <a:gd name="connsiteY1483" fmla="*/ 1976399 h 3098304"/>
              <a:gd name="connsiteX1484" fmla="*/ 10370187 w 10799257"/>
              <a:gd name="connsiteY1484" fmla="*/ 2022880 h 3098304"/>
              <a:gd name="connsiteX1485" fmla="*/ 10349781 w 10799257"/>
              <a:gd name="connsiteY1485" fmla="*/ 2026999 h 3098304"/>
              <a:gd name="connsiteX1486" fmla="*/ 10272044 w 10799257"/>
              <a:gd name="connsiteY1486" fmla="*/ 1949263 h 3098304"/>
              <a:gd name="connsiteX1487" fmla="*/ 96225 w 10799257"/>
              <a:gd name="connsiteY1487" fmla="*/ 1875259 h 3098304"/>
              <a:gd name="connsiteX1488" fmla="*/ 108003 w 10799257"/>
              <a:gd name="connsiteY1488" fmla="*/ 1877637 h 3098304"/>
              <a:gd name="connsiteX1489" fmla="*/ 155480 w 10799257"/>
              <a:gd name="connsiteY1489" fmla="*/ 1949264 h 3098304"/>
              <a:gd name="connsiteX1490" fmla="*/ 77744 w 10799257"/>
              <a:gd name="connsiteY1490" fmla="*/ 2026999 h 3098304"/>
              <a:gd name="connsiteX1491" fmla="*/ 6117 w 10799257"/>
              <a:gd name="connsiteY1491" fmla="*/ 1979522 h 3098304"/>
              <a:gd name="connsiteX1492" fmla="*/ 1839 w 10799257"/>
              <a:gd name="connsiteY1492" fmla="*/ 1958332 h 3098304"/>
              <a:gd name="connsiteX1493" fmla="*/ 9413378 w 10799257"/>
              <a:gd name="connsiteY1493" fmla="*/ 1871528 h 3098304"/>
              <a:gd name="connsiteX1494" fmla="*/ 9491115 w 10799257"/>
              <a:gd name="connsiteY1494" fmla="*/ 1949264 h 3098304"/>
              <a:gd name="connsiteX1495" fmla="*/ 9413378 w 10799257"/>
              <a:gd name="connsiteY1495" fmla="*/ 2026999 h 3098304"/>
              <a:gd name="connsiteX1496" fmla="*/ 9335641 w 10799257"/>
              <a:gd name="connsiteY1496" fmla="*/ 1949264 h 3098304"/>
              <a:gd name="connsiteX1497" fmla="*/ 9413378 w 10799257"/>
              <a:gd name="connsiteY1497" fmla="*/ 1871528 h 3098304"/>
              <a:gd name="connsiteX1498" fmla="*/ 9234570 w 10799257"/>
              <a:gd name="connsiteY1498" fmla="*/ 1871528 h 3098304"/>
              <a:gd name="connsiteX1499" fmla="*/ 9312307 w 10799257"/>
              <a:gd name="connsiteY1499" fmla="*/ 1949264 h 3098304"/>
              <a:gd name="connsiteX1500" fmla="*/ 9234570 w 10799257"/>
              <a:gd name="connsiteY1500" fmla="*/ 2026999 h 3098304"/>
              <a:gd name="connsiteX1501" fmla="*/ 9156833 w 10799257"/>
              <a:gd name="connsiteY1501" fmla="*/ 1949264 h 3098304"/>
              <a:gd name="connsiteX1502" fmla="*/ 9234570 w 10799257"/>
              <a:gd name="connsiteY1502" fmla="*/ 1871528 h 3098304"/>
              <a:gd name="connsiteX1503" fmla="*/ 9036936 w 10799257"/>
              <a:gd name="connsiteY1503" fmla="*/ 1871528 h 3098304"/>
              <a:gd name="connsiteX1504" fmla="*/ 9114673 w 10799257"/>
              <a:gd name="connsiteY1504" fmla="*/ 1949264 h 3098304"/>
              <a:gd name="connsiteX1505" fmla="*/ 9036936 w 10799257"/>
              <a:gd name="connsiteY1505" fmla="*/ 2026999 h 3098304"/>
              <a:gd name="connsiteX1506" fmla="*/ 8959199 w 10799257"/>
              <a:gd name="connsiteY1506" fmla="*/ 1949264 h 3098304"/>
              <a:gd name="connsiteX1507" fmla="*/ 9036936 w 10799257"/>
              <a:gd name="connsiteY1507" fmla="*/ 1871528 h 3098304"/>
              <a:gd name="connsiteX1508" fmla="*/ 8853421 w 10799257"/>
              <a:gd name="connsiteY1508" fmla="*/ 1871528 h 3098304"/>
              <a:gd name="connsiteX1509" fmla="*/ 8931158 w 10799257"/>
              <a:gd name="connsiteY1509" fmla="*/ 1949264 h 3098304"/>
              <a:gd name="connsiteX1510" fmla="*/ 8853421 w 10799257"/>
              <a:gd name="connsiteY1510" fmla="*/ 2026999 h 3098304"/>
              <a:gd name="connsiteX1511" fmla="*/ 8775685 w 10799257"/>
              <a:gd name="connsiteY1511" fmla="*/ 1949264 h 3098304"/>
              <a:gd name="connsiteX1512" fmla="*/ 8853421 w 10799257"/>
              <a:gd name="connsiteY1512" fmla="*/ 1871528 h 3098304"/>
              <a:gd name="connsiteX1513" fmla="*/ 8669907 w 10799257"/>
              <a:gd name="connsiteY1513" fmla="*/ 1871528 h 3098304"/>
              <a:gd name="connsiteX1514" fmla="*/ 8747644 w 10799257"/>
              <a:gd name="connsiteY1514" fmla="*/ 1949264 h 3098304"/>
              <a:gd name="connsiteX1515" fmla="*/ 8669907 w 10799257"/>
              <a:gd name="connsiteY1515" fmla="*/ 2026999 h 3098304"/>
              <a:gd name="connsiteX1516" fmla="*/ 8592170 w 10799257"/>
              <a:gd name="connsiteY1516" fmla="*/ 1949264 h 3098304"/>
              <a:gd name="connsiteX1517" fmla="*/ 8669907 w 10799257"/>
              <a:gd name="connsiteY1517" fmla="*/ 1871528 h 3098304"/>
              <a:gd name="connsiteX1518" fmla="*/ 8481683 w 10799257"/>
              <a:gd name="connsiteY1518" fmla="*/ 1871528 h 3098304"/>
              <a:gd name="connsiteX1519" fmla="*/ 8559420 w 10799257"/>
              <a:gd name="connsiteY1519" fmla="*/ 1949264 h 3098304"/>
              <a:gd name="connsiteX1520" fmla="*/ 8481683 w 10799257"/>
              <a:gd name="connsiteY1520" fmla="*/ 2026999 h 3098304"/>
              <a:gd name="connsiteX1521" fmla="*/ 8403946 w 10799257"/>
              <a:gd name="connsiteY1521" fmla="*/ 1949264 h 3098304"/>
              <a:gd name="connsiteX1522" fmla="*/ 8481683 w 10799257"/>
              <a:gd name="connsiteY1522" fmla="*/ 1871528 h 3098304"/>
              <a:gd name="connsiteX1523" fmla="*/ 8298167 w 10799257"/>
              <a:gd name="connsiteY1523" fmla="*/ 1871528 h 3098304"/>
              <a:gd name="connsiteX1524" fmla="*/ 8375904 w 10799257"/>
              <a:gd name="connsiteY1524" fmla="*/ 1949264 h 3098304"/>
              <a:gd name="connsiteX1525" fmla="*/ 8298167 w 10799257"/>
              <a:gd name="connsiteY1525" fmla="*/ 2026999 h 3098304"/>
              <a:gd name="connsiteX1526" fmla="*/ 8220430 w 10799257"/>
              <a:gd name="connsiteY1526" fmla="*/ 1949264 h 3098304"/>
              <a:gd name="connsiteX1527" fmla="*/ 8298167 w 10799257"/>
              <a:gd name="connsiteY1527" fmla="*/ 1871528 h 3098304"/>
              <a:gd name="connsiteX1528" fmla="*/ 8109949 w 10799257"/>
              <a:gd name="connsiteY1528" fmla="*/ 1871528 h 3098304"/>
              <a:gd name="connsiteX1529" fmla="*/ 8187686 w 10799257"/>
              <a:gd name="connsiteY1529" fmla="*/ 1949264 h 3098304"/>
              <a:gd name="connsiteX1530" fmla="*/ 8109949 w 10799257"/>
              <a:gd name="connsiteY1530" fmla="*/ 2026999 h 3098304"/>
              <a:gd name="connsiteX1531" fmla="*/ 8032212 w 10799257"/>
              <a:gd name="connsiteY1531" fmla="*/ 1949264 h 3098304"/>
              <a:gd name="connsiteX1532" fmla="*/ 8109949 w 10799257"/>
              <a:gd name="connsiteY1532" fmla="*/ 1871528 h 3098304"/>
              <a:gd name="connsiteX1533" fmla="*/ 7926432 w 10799257"/>
              <a:gd name="connsiteY1533" fmla="*/ 1871528 h 3098304"/>
              <a:gd name="connsiteX1534" fmla="*/ 8004169 w 10799257"/>
              <a:gd name="connsiteY1534" fmla="*/ 1949264 h 3098304"/>
              <a:gd name="connsiteX1535" fmla="*/ 7926432 w 10799257"/>
              <a:gd name="connsiteY1535" fmla="*/ 2026999 h 3098304"/>
              <a:gd name="connsiteX1536" fmla="*/ 7848695 w 10799257"/>
              <a:gd name="connsiteY1536" fmla="*/ 1949264 h 3098304"/>
              <a:gd name="connsiteX1537" fmla="*/ 7926432 w 10799257"/>
              <a:gd name="connsiteY1537" fmla="*/ 1871528 h 3098304"/>
              <a:gd name="connsiteX1538" fmla="*/ 7738211 w 10799257"/>
              <a:gd name="connsiteY1538" fmla="*/ 1871528 h 3098304"/>
              <a:gd name="connsiteX1539" fmla="*/ 7815947 w 10799257"/>
              <a:gd name="connsiteY1539" fmla="*/ 1949264 h 3098304"/>
              <a:gd name="connsiteX1540" fmla="*/ 7738211 w 10799257"/>
              <a:gd name="connsiteY1540" fmla="*/ 2026999 h 3098304"/>
              <a:gd name="connsiteX1541" fmla="*/ 7660474 w 10799257"/>
              <a:gd name="connsiteY1541" fmla="*/ 1949264 h 3098304"/>
              <a:gd name="connsiteX1542" fmla="*/ 7738211 w 10799257"/>
              <a:gd name="connsiteY1542" fmla="*/ 1871528 h 3098304"/>
              <a:gd name="connsiteX1543" fmla="*/ 7554693 w 10799257"/>
              <a:gd name="connsiteY1543" fmla="*/ 1871528 h 3098304"/>
              <a:gd name="connsiteX1544" fmla="*/ 7632430 w 10799257"/>
              <a:gd name="connsiteY1544" fmla="*/ 1949264 h 3098304"/>
              <a:gd name="connsiteX1545" fmla="*/ 7554693 w 10799257"/>
              <a:gd name="connsiteY1545" fmla="*/ 2026999 h 3098304"/>
              <a:gd name="connsiteX1546" fmla="*/ 7476957 w 10799257"/>
              <a:gd name="connsiteY1546" fmla="*/ 1949264 h 3098304"/>
              <a:gd name="connsiteX1547" fmla="*/ 7554693 w 10799257"/>
              <a:gd name="connsiteY1547" fmla="*/ 1871528 h 3098304"/>
              <a:gd name="connsiteX1548" fmla="*/ 7366472 w 10799257"/>
              <a:gd name="connsiteY1548" fmla="*/ 1871528 h 3098304"/>
              <a:gd name="connsiteX1549" fmla="*/ 7444209 w 10799257"/>
              <a:gd name="connsiteY1549" fmla="*/ 1949264 h 3098304"/>
              <a:gd name="connsiteX1550" fmla="*/ 7366472 w 10799257"/>
              <a:gd name="connsiteY1550" fmla="*/ 2026999 h 3098304"/>
              <a:gd name="connsiteX1551" fmla="*/ 7288736 w 10799257"/>
              <a:gd name="connsiteY1551" fmla="*/ 1949264 h 3098304"/>
              <a:gd name="connsiteX1552" fmla="*/ 7366472 w 10799257"/>
              <a:gd name="connsiteY1552" fmla="*/ 1871528 h 3098304"/>
              <a:gd name="connsiteX1553" fmla="*/ 7178251 w 10799257"/>
              <a:gd name="connsiteY1553" fmla="*/ 1871528 h 3098304"/>
              <a:gd name="connsiteX1554" fmla="*/ 7255988 w 10799257"/>
              <a:gd name="connsiteY1554" fmla="*/ 1949264 h 3098304"/>
              <a:gd name="connsiteX1555" fmla="*/ 7178251 w 10799257"/>
              <a:gd name="connsiteY1555" fmla="*/ 2026999 h 3098304"/>
              <a:gd name="connsiteX1556" fmla="*/ 7100514 w 10799257"/>
              <a:gd name="connsiteY1556" fmla="*/ 1949264 h 3098304"/>
              <a:gd name="connsiteX1557" fmla="*/ 7178251 w 10799257"/>
              <a:gd name="connsiteY1557" fmla="*/ 1871528 h 3098304"/>
              <a:gd name="connsiteX1558" fmla="*/ 6985327 w 10799257"/>
              <a:gd name="connsiteY1558" fmla="*/ 1871528 h 3098304"/>
              <a:gd name="connsiteX1559" fmla="*/ 7063064 w 10799257"/>
              <a:gd name="connsiteY1559" fmla="*/ 1949264 h 3098304"/>
              <a:gd name="connsiteX1560" fmla="*/ 6985327 w 10799257"/>
              <a:gd name="connsiteY1560" fmla="*/ 2026999 h 3098304"/>
              <a:gd name="connsiteX1561" fmla="*/ 6907590 w 10799257"/>
              <a:gd name="connsiteY1561" fmla="*/ 1949264 h 3098304"/>
              <a:gd name="connsiteX1562" fmla="*/ 6985327 w 10799257"/>
              <a:gd name="connsiteY1562" fmla="*/ 1871528 h 3098304"/>
              <a:gd name="connsiteX1563" fmla="*/ 6801807 w 10799257"/>
              <a:gd name="connsiteY1563" fmla="*/ 1871528 h 3098304"/>
              <a:gd name="connsiteX1564" fmla="*/ 6879544 w 10799257"/>
              <a:gd name="connsiteY1564" fmla="*/ 1949264 h 3098304"/>
              <a:gd name="connsiteX1565" fmla="*/ 6801807 w 10799257"/>
              <a:gd name="connsiteY1565" fmla="*/ 2026999 h 3098304"/>
              <a:gd name="connsiteX1566" fmla="*/ 6724070 w 10799257"/>
              <a:gd name="connsiteY1566" fmla="*/ 1949264 h 3098304"/>
              <a:gd name="connsiteX1567" fmla="*/ 6801807 w 10799257"/>
              <a:gd name="connsiteY1567" fmla="*/ 1871528 h 3098304"/>
              <a:gd name="connsiteX1568" fmla="*/ 6613586 w 10799257"/>
              <a:gd name="connsiteY1568" fmla="*/ 1871528 h 3098304"/>
              <a:gd name="connsiteX1569" fmla="*/ 6691323 w 10799257"/>
              <a:gd name="connsiteY1569" fmla="*/ 1949264 h 3098304"/>
              <a:gd name="connsiteX1570" fmla="*/ 6613586 w 10799257"/>
              <a:gd name="connsiteY1570" fmla="*/ 2026999 h 3098304"/>
              <a:gd name="connsiteX1571" fmla="*/ 6535849 w 10799257"/>
              <a:gd name="connsiteY1571" fmla="*/ 1949264 h 3098304"/>
              <a:gd name="connsiteX1572" fmla="*/ 6613586 w 10799257"/>
              <a:gd name="connsiteY1572" fmla="*/ 1871528 h 3098304"/>
              <a:gd name="connsiteX1573" fmla="*/ 6425365 w 10799257"/>
              <a:gd name="connsiteY1573" fmla="*/ 1871528 h 3098304"/>
              <a:gd name="connsiteX1574" fmla="*/ 6503102 w 10799257"/>
              <a:gd name="connsiteY1574" fmla="*/ 1949264 h 3098304"/>
              <a:gd name="connsiteX1575" fmla="*/ 6425365 w 10799257"/>
              <a:gd name="connsiteY1575" fmla="*/ 2026999 h 3098304"/>
              <a:gd name="connsiteX1576" fmla="*/ 6347628 w 10799257"/>
              <a:gd name="connsiteY1576" fmla="*/ 1949264 h 3098304"/>
              <a:gd name="connsiteX1577" fmla="*/ 6425365 w 10799257"/>
              <a:gd name="connsiteY1577" fmla="*/ 1871528 h 3098304"/>
              <a:gd name="connsiteX1578" fmla="*/ 6241850 w 10799257"/>
              <a:gd name="connsiteY1578" fmla="*/ 1871528 h 3098304"/>
              <a:gd name="connsiteX1579" fmla="*/ 6319587 w 10799257"/>
              <a:gd name="connsiteY1579" fmla="*/ 1949264 h 3098304"/>
              <a:gd name="connsiteX1580" fmla="*/ 6241850 w 10799257"/>
              <a:gd name="connsiteY1580" fmla="*/ 2026999 h 3098304"/>
              <a:gd name="connsiteX1581" fmla="*/ 6164113 w 10799257"/>
              <a:gd name="connsiteY1581" fmla="*/ 1949264 h 3098304"/>
              <a:gd name="connsiteX1582" fmla="*/ 6241850 w 10799257"/>
              <a:gd name="connsiteY1582" fmla="*/ 1871528 h 3098304"/>
              <a:gd name="connsiteX1583" fmla="*/ 5681936 w 10799257"/>
              <a:gd name="connsiteY1583" fmla="*/ 1871528 h 3098304"/>
              <a:gd name="connsiteX1584" fmla="*/ 5759628 w 10799257"/>
              <a:gd name="connsiteY1584" fmla="*/ 1949264 h 3098304"/>
              <a:gd name="connsiteX1585" fmla="*/ 5681936 w 10799257"/>
              <a:gd name="connsiteY1585" fmla="*/ 2026999 h 3098304"/>
              <a:gd name="connsiteX1586" fmla="*/ 5604176 w 10799257"/>
              <a:gd name="connsiteY1586" fmla="*/ 1949264 h 3098304"/>
              <a:gd name="connsiteX1587" fmla="*/ 5681936 w 10799257"/>
              <a:gd name="connsiteY1587" fmla="*/ 1871528 h 3098304"/>
              <a:gd name="connsiteX1588" fmla="*/ 5126655 w 10799257"/>
              <a:gd name="connsiteY1588" fmla="*/ 1871528 h 3098304"/>
              <a:gd name="connsiteX1589" fmla="*/ 5204395 w 10799257"/>
              <a:gd name="connsiteY1589" fmla="*/ 1949264 h 3098304"/>
              <a:gd name="connsiteX1590" fmla="*/ 5126655 w 10799257"/>
              <a:gd name="connsiteY1590" fmla="*/ 2026999 h 3098304"/>
              <a:gd name="connsiteX1591" fmla="*/ 5048931 w 10799257"/>
              <a:gd name="connsiteY1591" fmla="*/ 1949264 h 3098304"/>
              <a:gd name="connsiteX1592" fmla="*/ 5126655 w 10799257"/>
              <a:gd name="connsiteY1592" fmla="*/ 1871528 h 3098304"/>
              <a:gd name="connsiteX1593" fmla="*/ 2882240 w 10799257"/>
              <a:gd name="connsiteY1593" fmla="*/ 1871528 h 3098304"/>
              <a:gd name="connsiteX1594" fmla="*/ 2959981 w 10799257"/>
              <a:gd name="connsiteY1594" fmla="*/ 1949264 h 3098304"/>
              <a:gd name="connsiteX1595" fmla="*/ 2882240 w 10799257"/>
              <a:gd name="connsiteY1595" fmla="*/ 2026999 h 3098304"/>
              <a:gd name="connsiteX1596" fmla="*/ 2804517 w 10799257"/>
              <a:gd name="connsiteY1596" fmla="*/ 1949264 h 3098304"/>
              <a:gd name="connsiteX1597" fmla="*/ 2882240 w 10799257"/>
              <a:gd name="connsiteY1597" fmla="*/ 1871528 h 3098304"/>
              <a:gd name="connsiteX1598" fmla="*/ 2689340 w 10799257"/>
              <a:gd name="connsiteY1598" fmla="*/ 1871528 h 3098304"/>
              <a:gd name="connsiteX1599" fmla="*/ 2767048 w 10799257"/>
              <a:gd name="connsiteY1599" fmla="*/ 1949264 h 3098304"/>
              <a:gd name="connsiteX1600" fmla="*/ 2689340 w 10799257"/>
              <a:gd name="connsiteY1600" fmla="*/ 2026999 h 3098304"/>
              <a:gd name="connsiteX1601" fmla="*/ 2611606 w 10799257"/>
              <a:gd name="connsiteY1601" fmla="*/ 1949264 h 3098304"/>
              <a:gd name="connsiteX1602" fmla="*/ 2689340 w 10799257"/>
              <a:gd name="connsiteY1602" fmla="*/ 1871528 h 3098304"/>
              <a:gd name="connsiteX1603" fmla="*/ 2510519 w 10799257"/>
              <a:gd name="connsiteY1603" fmla="*/ 1871528 h 3098304"/>
              <a:gd name="connsiteX1604" fmla="*/ 2588265 w 10799257"/>
              <a:gd name="connsiteY1604" fmla="*/ 1949264 h 3098304"/>
              <a:gd name="connsiteX1605" fmla="*/ 2510519 w 10799257"/>
              <a:gd name="connsiteY1605" fmla="*/ 2026999 h 3098304"/>
              <a:gd name="connsiteX1606" fmla="*/ 2432762 w 10799257"/>
              <a:gd name="connsiteY1606" fmla="*/ 1949264 h 3098304"/>
              <a:gd name="connsiteX1607" fmla="*/ 2510519 w 10799257"/>
              <a:gd name="connsiteY1607" fmla="*/ 1871528 h 3098304"/>
              <a:gd name="connsiteX1608" fmla="*/ 2317556 w 10799257"/>
              <a:gd name="connsiteY1608" fmla="*/ 1871528 h 3098304"/>
              <a:gd name="connsiteX1609" fmla="*/ 2395296 w 10799257"/>
              <a:gd name="connsiteY1609" fmla="*/ 1949264 h 3098304"/>
              <a:gd name="connsiteX1610" fmla="*/ 2317556 w 10799257"/>
              <a:gd name="connsiteY1610" fmla="*/ 2026999 h 3098304"/>
              <a:gd name="connsiteX1611" fmla="*/ 2239831 w 10799257"/>
              <a:gd name="connsiteY1611" fmla="*/ 1949264 h 3098304"/>
              <a:gd name="connsiteX1612" fmla="*/ 2317556 w 10799257"/>
              <a:gd name="connsiteY1612" fmla="*/ 1871528 h 3098304"/>
              <a:gd name="connsiteX1613" fmla="*/ 1757677 w 10799257"/>
              <a:gd name="connsiteY1613" fmla="*/ 1871528 h 3098304"/>
              <a:gd name="connsiteX1614" fmla="*/ 1835405 w 10799257"/>
              <a:gd name="connsiteY1614" fmla="*/ 1949264 h 3098304"/>
              <a:gd name="connsiteX1615" fmla="*/ 1757677 w 10799257"/>
              <a:gd name="connsiteY1615" fmla="*/ 2026999 h 3098304"/>
              <a:gd name="connsiteX1616" fmla="*/ 1679951 w 10799257"/>
              <a:gd name="connsiteY1616" fmla="*/ 1949264 h 3098304"/>
              <a:gd name="connsiteX1617" fmla="*/ 1757677 w 10799257"/>
              <a:gd name="connsiteY1617" fmla="*/ 1871528 h 3098304"/>
              <a:gd name="connsiteX1618" fmla="*/ 1569451 w 10799257"/>
              <a:gd name="connsiteY1618" fmla="*/ 1871528 h 3098304"/>
              <a:gd name="connsiteX1619" fmla="*/ 1647209 w 10799257"/>
              <a:gd name="connsiteY1619" fmla="*/ 1949264 h 3098304"/>
              <a:gd name="connsiteX1620" fmla="*/ 1569451 w 10799257"/>
              <a:gd name="connsiteY1620" fmla="*/ 2026999 h 3098304"/>
              <a:gd name="connsiteX1621" fmla="*/ 1491728 w 10799257"/>
              <a:gd name="connsiteY1621" fmla="*/ 1949264 h 3098304"/>
              <a:gd name="connsiteX1622" fmla="*/ 1569451 w 10799257"/>
              <a:gd name="connsiteY1622" fmla="*/ 1871528 h 3098304"/>
              <a:gd name="connsiteX1623" fmla="*/ 1385919 w 10799257"/>
              <a:gd name="connsiteY1623" fmla="*/ 1871528 h 3098304"/>
              <a:gd name="connsiteX1624" fmla="*/ 1463677 w 10799257"/>
              <a:gd name="connsiteY1624" fmla="*/ 1949264 h 3098304"/>
              <a:gd name="connsiteX1625" fmla="*/ 1385919 w 10799257"/>
              <a:gd name="connsiteY1625" fmla="*/ 2026999 h 3098304"/>
              <a:gd name="connsiteX1626" fmla="*/ 1308159 w 10799257"/>
              <a:gd name="connsiteY1626" fmla="*/ 1949264 h 3098304"/>
              <a:gd name="connsiteX1627" fmla="*/ 1385919 w 10799257"/>
              <a:gd name="connsiteY1627" fmla="*/ 1871528 h 3098304"/>
              <a:gd name="connsiteX1628" fmla="*/ 1202376 w 10799257"/>
              <a:gd name="connsiteY1628" fmla="*/ 1871528 h 3098304"/>
              <a:gd name="connsiteX1629" fmla="*/ 1280108 w 10799257"/>
              <a:gd name="connsiteY1629" fmla="*/ 1949264 h 3098304"/>
              <a:gd name="connsiteX1630" fmla="*/ 1202376 w 10799257"/>
              <a:gd name="connsiteY1630" fmla="*/ 2026999 h 3098304"/>
              <a:gd name="connsiteX1631" fmla="*/ 1124662 w 10799257"/>
              <a:gd name="connsiteY1631" fmla="*/ 1949264 h 3098304"/>
              <a:gd name="connsiteX1632" fmla="*/ 1202376 w 10799257"/>
              <a:gd name="connsiteY1632" fmla="*/ 1871528 h 3098304"/>
              <a:gd name="connsiteX1633" fmla="*/ 1014132 w 10799257"/>
              <a:gd name="connsiteY1633" fmla="*/ 1871528 h 3098304"/>
              <a:gd name="connsiteX1634" fmla="*/ 1091902 w 10799257"/>
              <a:gd name="connsiteY1634" fmla="*/ 1949264 h 3098304"/>
              <a:gd name="connsiteX1635" fmla="*/ 1014132 w 10799257"/>
              <a:gd name="connsiteY1635" fmla="*/ 2026999 h 3098304"/>
              <a:gd name="connsiteX1636" fmla="*/ 936439 w 10799257"/>
              <a:gd name="connsiteY1636" fmla="*/ 1949264 h 3098304"/>
              <a:gd name="connsiteX1637" fmla="*/ 1014132 w 10799257"/>
              <a:gd name="connsiteY1637" fmla="*/ 1871528 h 3098304"/>
              <a:gd name="connsiteX1638" fmla="*/ 830636 w 10799257"/>
              <a:gd name="connsiteY1638" fmla="*/ 1871528 h 3098304"/>
              <a:gd name="connsiteX1639" fmla="*/ 908393 w 10799257"/>
              <a:gd name="connsiteY1639" fmla="*/ 1949264 h 3098304"/>
              <a:gd name="connsiteX1640" fmla="*/ 830636 w 10799257"/>
              <a:gd name="connsiteY1640" fmla="*/ 2026999 h 3098304"/>
              <a:gd name="connsiteX1641" fmla="*/ 752892 w 10799257"/>
              <a:gd name="connsiteY1641" fmla="*/ 1949264 h 3098304"/>
              <a:gd name="connsiteX1642" fmla="*/ 830636 w 10799257"/>
              <a:gd name="connsiteY1642" fmla="*/ 1871528 h 3098304"/>
              <a:gd name="connsiteX1643" fmla="*/ 642401 w 10799257"/>
              <a:gd name="connsiteY1643" fmla="*/ 1871528 h 3098304"/>
              <a:gd name="connsiteX1644" fmla="*/ 720144 w 10799257"/>
              <a:gd name="connsiteY1644" fmla="*/ 1949264 h 3098304"/>
              <a:gd name="connsiteX1645" fmla="*/ 642401 w 10799257"/>
              <a:gd name="connsiteY1645" fmla="*/ 2026999 h 3098304"/>
              <a:gd name="connsiteX1646" fmla="*/ 564669 w 10799257"/>
              <a:gd name="connsiteY1646" fmla="*/ 1949264 h 3098304"/>
              <a:gd name="connsiteX1647" fmla="*/ 642401 w 10799257"/>
              <a:gd name="connsiteY1647" fmla="*/ 1871528 h 3098304"/>
              <a:gd name="connsiteX1648" fmla="*/ 458889 w 10799257"/>
              <a:gd name="connsiteY1648" fmla="*/ 1871528 h 3098304"/>
              <a:gd name="connsiteX1649" fmla="*/ 536625 w 10799257"/>
              <a:gd name="connsiteY1649" fmla="*/ 1949264 h 3098304"/>
              <a:gd name="connsiteX1650" fmla="*/ 458889 w 10799257"/>
              <a:gd name="connsiteY1650" fmla="*/ 2026999 h 3098304"/>
              <a:gd name="connsiteX1651" fmla="*/ 381155 w 10799257"/>
              <a:gd name="connsiteY1651" fmla="*/ 1949264 h 3098304"/>
              <a:gd name="connsiteX1652" fmla="*/ 458889 w 10799257"/>
              <a:gd name="connsiteY1652" fmla="*/ 1871528 h 3098304"/>
              <a:gd name="connsiteX1653" fmla="*/ 270668 w 10799257"/>
              <a:gd name="connsiteY1653" fmla="*/ 1871528 h 3098304"/>
              <a:gd name="connsiteX1654" fmla="*/ 348404 w 10799257"/>
              <a:gd name="connsiteY1654" fmla="*/ 1949264 h 3098304"/>
              <a:gd name="connsiteX1655" fmla="*/ 270668 w 10799257"/>
              <a:gd name="connsiteY1655" fmla="*/ 2026999 h 3098304"/>
              <a:gd name="connsiteX1656" fmla="*/ 192931 w 10799257"/>
              <a:gd name="connsiteY1656" fmla="*/ 1949264 h 3098304"/>
              <a:gd name="connsiteX1657" fmla="*/ 270668 w 10799257"/>
              <a:gd name="connsiteY1657" fmla="*/ 1871528 h 3098304"/>
              <a:gd name="connsiteX1658" fmla="*/ 10166265 w 10799257"/>
              <a:gd name="connsiteY1658" fmla="*/ 1871526 h 3098304"/>
              <a:gd name="connsiteX1659" fmla="*/ 10244002 w 10799257"/>
              <a:gd name="connsiteY1659" fmla="*/ 1949263 h 3098304"/>
              <a:gd name="connsiteX1660" fmla="*/ 10166265 w 10799257"/>
              <a:gd name="connsiteY1660" fmla="*/ 2026999 h 3098304"/>
              <a:gd name="connsiteX1661" fmla="*/ 10088528 w 10799257"/>
              <a:gd name="connsiteY1661" fmla="*/ 1949263 h 3098304"/>
              <a:gd name="connsiteX1662" fmla="*/ 10166265 w 10799257"/>
              <a:gd name="connsiteY1662" fmla="*/ 1871526 h 3098304"/>
              <a:gd name="connsiteX1663" fmla="*/ 9978044 w 10799257"/>
              <a:gd name="connsiteY1663" fmla="*/ 1871526 h 3098304"/>
              <a:gd name="connsiteX1664" fmla="*/ 10055781 w 10799257"/>
              <a:gd name="connsiteY1664" fmla="*/ 1949263 h 3098304"/>
              <a:gd name="connsiteX1665" fmla="*/ 9978044 w 10799257"/>
              <a:gd name="connsiteY1665" fmla="*/ 2026999 h 3098304"/>
              <a:gd name="connsiteX1666" fmla="*/ 9900307 w 10799257"/>
              <a:gd name="connsiteY1666" fmla="*/ 1949263 h 3098304"/>
              <a:gd name="connsiteX1667" fmla="*/ 9978044 w 10799257"/>
              <a:gd name="connsiteY1667" fmla="*/ 1871526 h 3098304"/>
              <a:gd name="connsiteX1668" fmla="*/ 9789823 w 10799257"/>
              <a:gd name="connsiteY1668" fmla="*/ 1871526 h 3098304"/>
              <a:gd name="connsiteX1669" fmla="*/ 9867560 w 10799257"/>
              <a:gd name="connsiteY1669" fmla="*/ 1949263 h 3098304"/>
              <a:gd name="connsiteX1670" fmla="*/ 9789823 w 10799257"/>
              <a:gd name="connsiteY1670" fmla="*/ 2026999 h 3098304"/>
              <a:gd name="connsiteX1671" fmla="*/ 9712086 w 10799257"/>
              <a:gd name="connsiteY1671" fmla="*/ 1949263 h 3098304"/>
              <a:gd name="connsiteX1672" fmla="*/ 9789823 w 10799257"/>
              <a:gd name="connsiteY1672" fmla="*/ 1871526 h 3098304"/>
              <a:gd name="connsiteX1673" fmla="*/ 9606306 w 10799257"/>
              <a:gd name="connsiteY1673" fmla="*/ 1871526 h 3098304"/>
              <a:gd name="connsiteX1674" fmla="*/ 9684043 w 10799257"/>
              <a:gd name="connsiteY1674" fmla="*/ 1949263 h 3098304"/>
              <a:gd name="connsiteX1675" fmla="*/ 9606306 w 10799257"/>
              <a:gd name="connsiteY1675" fmla="*/ 2026999 h 3098304"/>
              <a:gd name="connsiteX1676" fmla="*/ 9528569 w 10799257"/>
              <a:gd name="connsiteY1676" fmla="*/ 1949263 h 3098304"/>
              <a:gd name="connsiteX1677" fmla="*/ 9606306 w 10799257"/>
              <a:gd name="connsiteY1677" fmla="*/ 1871526 h 3098304"/>
              <a:gd name="connsiteX1678" fmla="*/ 10091069 w 10799257"/>
              <a:gd name="connsiteY1678" fmla="*/ 1771989 h 3098304"/>
              <a:gd name="connsiteX1679" fmla="*/ 10188573 w 10799257"/>
              <a:gd name="connsiteY1679" fmla="*/ 1857806 h 3098304"/>
              <a:gd name="connsiteX1680" fmla="*/ 10166265 w 10799257"/>
              <a:gd name="connsiteY1680" fmla="*/ 1862309 h 3098304"/>
              <a:gd name="connsiteX1681" fmla="*/ 10088528 w 10799257"/>
              <a:gd name="connsiteY1681" fmla="*/ 1784572 h 3098304"/>
              <a:gd name="connsiteX1682" fmla="*/ 284431 w 10799257"/>
              <a:gd name="connsiteY1682" fmla="*/ 1709613 h 3098304"/>
              <a:gd name="connsiteX1683" fmla="*/ 300934 w 10799257"/>
              <a:gd name="connsiteY1683" fmla="*/ 1712944 h 3098304"/>
              <a:gd name="connsiteX1684" fmla="*/ 348412 w 10799257"/>
              <a:gd name="connsiteY1684" fmla="*/ 1784572 h 3098304"/>
              <a:gd name="connsiteX1685" fmla="*/ 270675 w 10799257"/>
              <a:gd name="connsiteY1685" fmla="*/ 1862307 h 3098304"/>
              <a:gd name="connsiteX1686" fmla="*/ 199049 w 10799257"/>
              <a:gd name="connsiteY1686" fmla="*/ 1814830 h 3098304"/>
              <a:gd name="connsiteX1687" fmla="*/ 193894 w 10799257"/>
              <a:gd name="connsiteY1687" fmla="*/ 1789298 h 3098304"/>
              <a:gd name="connsiteX1688" fmla="*/ 9978044 w 10799257"/>
              <a:gd name="connsiteY1688" fmla="*/ 1706838 h 3098304"/>
              <a:gd name="connsiteX1689" fmla="*/ 10055781 w 10799257"/>
              <a:gd name="connsiteY1689" fmla="*/ 1784572 h 3098304"/>
              <a:gd name="connsiteX1690" fmla="*/ 9978044 w 10799257"/>
              <a:gd name="connsiteY1690" fmla="*/ 1862309 h 3098304"/>
              <a:gd name="connsiteX1691" fmla="*/ 9900307 w 10799257"/>
              <a:gd name="connsiteY1691" fmla="*/ 1784572 h 3098304"/>
              <a:gd name="connsiteX1692" fmla="*/ 9978044 w 10799257"/>
              <a:gd name="connsiteY1692" fmla="*/ 1706838 h 3098304"/>
              <a:gd name="connsiteX1693" fmla="*/ 9789823 w 10799257"/>
              <a:gd name="connsiteY1693" fmla="*/ 1706838 h 3098304"/>
              <a:gd name="connsiteX1694" fmla="*/ 9867560 w 10799257"/>
              <a:gd name="connsiteY1694" fmla="*/ 1784572 h 3098304"/>
              <a:gd name="connsiteX1695" fmla="*/ 9789823 w 10799257"/>
              <a:gd name="connsiteY1695" fmla="*/ 1862309 h 3098304"/>
              <a:gd name="connsiteX1696" fmla="*/ 9712086 w 10799257"/>
              <a:gd name="connsiteY1696" fmla="*/ 1784572 h 3098304"/>
              <a:gd name="connsiteX1697" fmla="*/ 9789823 w 10799257"/>
              <a:gd name="connsiteY1697" fmla="*/ 1706838 h 3098304"/>
              <a:gd name="connsiteX1698" fmla="*/ 9606306 w 10799257"/>
              <a:gd name="connsiteY1698" fmla="*/ 1706838 h 3098304"/>
              <a:gd name="connsiteX1699" fmla="*/ 9684043 w 10799257"/>
              <a:gd name="connsiteY1699" fmla="*/ 1784572 h 3098304"/>
              <a:gd name="connsiteX1700" fmla="*/ 9606306 w 10799257"/>
              <a:gd name="connsiteY1700" fmla="*/ 1862309 h 3098304"/>
              <a:gd name="connsiteX1701" fmla="*/ 9528569 w 10799257"/>
              <a:gd name="connsiteY1701" fmla="*/ 1784572 h 3098304"/>
              <a:gd name="connsiteX1702" fmla="*/ 9606306 w 10799257"/>
              <a:gd name="connsiteY1702" fmla="*/ 1706838 h 3098304"/>
              <a:gd name="connsiteX1703" fmla="*/ 9413378 w 10799257"/>
              <a:gd name="connsiteY1703" fmla="*/ 1706838 h 3098304"/>
              <a:gd name="connsiteX1704" fmla="*/ 9491115 w 10799257"/>
              <a:gd name="connsiteY1704" fmla="*/ 1784572 h 3098304"/>
              <a:gd name="connsiteX1705" fmla="*/ 9413378 w 10799257"/>
              <a:gd name="connsiteY1705" fmla="*/ 1862309 h 3098304"/>
              <a:gd name="connsiteX1706" fmla="*/ 9335641 w 10799257"/>
              <a:gd name="connsiteY1706" fmla="*/ 1784572 h 3098304"/>
              <a:gd name="connsiteX1707" fmla="*/ 9413378 w 10799257"/>
              <a:gd name="connsiteY1707" fmla="*/ 1706838 h 3098304"/>
              <a:gd name="connsiteX1708" fmla="*/ 9234570 w 10799257"/>
              <a:gd name="connsiteY1708" fmla="*/ 1706838 h 3098304"/>
              <a:gd name="connsiteX1709" fmla="*/ 9312307 w 10799257"/>
              <a:gd name="connsiteY1709" fmla="*/ 1784572 h 3098304"/>
              <a:gd name="connsiteX1710" fmla="*/ 9234570 w 10799257"/>
              <a:gd name="connsiteY1710" fmla="*/ 1862309 h 3098304"/>
              <a:gd name="connsiteX1711" fmla="*/ 9156833 w 10799257"/>
              <a:gd name="connsiteY1711" fmla="*/ 1784572 h 3098304"/>
              <a:gd name="connsiteX1712" fmla="*/ 9234570 w 10799257"/>
              <a:gd name="connsiteY1712" fmla="*/ 1706838 h 3098304"/>
              <a:gd name="connsiteX1713" fmla="*/ 9036936 w 10799257"/>
              <a:gd name="connsiteY1713" fmla="*/ 1706838 h 3098304"/>
              <a:gd name="connsiteX1714" fmla="*/ 9114673 w 10799257"/>
              <a:gd name="connsiteY1714" fmla="*/ 1784572 h 3098304"/>
              <a:gd name="connsiteX1715" fmla="*/ 9036936 w 10799257"/>
              <a:gd name="connsiteY1715" fmla="*/ 1862309 h 3098304"/>
              <a:gd name="connsiteX1716" fmla="*/ 8959199 w 10799257"/>
              <a:gd name="connsiteY1716" fmla="*/ 1784572 h 3098304"/>
              <a:gd name="connsiteX1717" fmla="*/ 9036936 w 10799257"/>
              <a:gd name="connsiteY1717" fmla="*/ 1706838 h 3098304"/>
              <a:gd name="connsiteX1718" fmla="*/ 8853421 w 10799257"/>
              <a:gd name="connsiteY1718" fmla="*/ 1706838 h 3098304"/>
              <a:gd name="connsiteX1719" fmla="*/ 8931158 w 10799257"/>
              <a:gd name="connsiteY1719" fmla="*/ 1784572 h 3098304"/>
              <a:gd name="connsiteX1720" fmla="*/ 8853421 w 10799257"/>
              <a:gd name="connsiteY1720" fmla="*/ 1862309 h 3098304"/>
              <a:gd name="connsiteX1721" fmla="*/ 8775685 w 10799257"/>
              <a:gd name="connsiteY1721" fmla="*/ 1784572 h 3098304"/>
              <a:gd name="connsiteX1722" fmla="*/ 8853421 w 10799257"/>
              <a:gd name="connsiteY1722" fmla="*/ 1706838 h 3098304"/>
              <a:gd name="connsiteX1723" fmla="*/ 8669907 w 10799257"/>
              <a:gd name="connsiteY1723" fmla="*/ 1706838 h 3098304"/>
              <a:gd name="connsiteX1724" fmla="*/ 8747644 w 10799257"/>
              <a:gd name="connsiteY1724" fmla="*/ 1784572 h 3098304"/>
              <a:gd name="connsiteX1725" fmla="*/ 8669907 w 10799257"/>
              <a:gd name="connsiteY1725" fmla="*/ 1862309 h 3098304"/>
              <a:gd name="connsiteX1726" fmla="*/ 8592170 w 10799257"/>
              <a:gd name="connsiteY1726" fmla="*/ 1784572 h 3098304"/>
              <a:gd name="connsiteX1727" fmla="*/ 8669907 w 10799257"/>
              <a:gd name="connsiteY1727" fmla="*/ 1706838 h 3098304"/>
              <a:gd name="connsiteX1728" fmla="*/ 8481683 w 10799257"/>
              <a:gd name="connsiteY1728" fmla="*/ 1706838 h 3098304"/>
              <a:gd name="connsiteX1729" fmla="*/ 8559420 w 10799257"/>
              <a:gd name="connsiteY1729" fmla="*/ 1784572 h 3098304"/>
              <a:gd name="connsiteX1730" fmla="*/ 8481683 w 10799257"/>
              <a:gd name="connsiteY1730" fmla="*/ 1862309 h 3098304"/>
              <a:gd name="connsiteX1731" fmla="*/ 8403946 w 10799257"/>
              <a:gd name="connsiteY1731" fmla="*/ 1784572 h 3098304"/>
              <a:gd name="connsiteX1732" fmla="*/ 8481683 w 10799257"/>
              <a:gd name="connsiteY1732" fmla="*/ 1706838 h 3098304"/>
              <a:gd name="connsiteX1733" fmla="*/ 8298167 w 10799257"/>
              <a:gd name="connsiteY1733" fmla="*/ 1706838 h 3098304"/>
              <a:gd name="connsiteX1734" fmla="*/ 8375904 w 10799257"/>
              <a:gd name="connsiteY1734" fmla="*/ 1784572 h 3098304"/>
              <a:gd name="connsiteX1735" fmla="*/ 8298167 w 10799257"/>
              <a:gd name="connsiteY1735" fmla="*/ 1862309 h 3098304"/>
              <a:gd name="connsiteX1736" fmla="*/ 8220430 w 10799257"/>
              <a:gd name="connsiteY1736" fmla="*/ 1784572 h 3098304"/>
              <a:gd name="connsiteX1737" fmla="*/ 8298167 w 10799257"/>
              <a:gd name="connsiteY1737" fmla="*/ 1706838 h 3098304"/>
              <a:gd name="connsiteX1738" fmla="*/ 8109949 w 10799257"/>
              <a:gd name="connsiteY1738" fmla="*/ 1706838 h 3098304"/>
              <a:gd name="connsiteX1739" fmla="*/ 8187686 w 10799257"/>
              <a:gd name="connsiteY1739" fmla="*/ 1784572 h 3098304"/>
              <a:gd name="connsiteX1740" fmla="*/ 8109949 w 10799257"/>
              <a:gd name="connsiteY1740" fmla="*/ 1862309 h 3098304"/>
              <a:gd name="connsiteX1741" fmla="*/ 8032212 w 10799257"/>
              <a:gd name="connsiteY1741" fmla="*/ 1784572 h 3098304"/>
              <a:gd name="connsiteX1742" fmla="*/ 8109949 w 10799257"/>
              <a:gd name="connsiteY1742" fmla="*/ 1706838 h 3098304"/>
              <a:gd name="connsiteX1743" fmla="*/ 7926432 w 10799257"/>
              <a:gd name="connsiteY1743" fmla="*/ 1706838 h 3098304"/>
              <a:gd name="connsiteX1744" fmla="*/ 8004169 w 10799257"/>
              <a:gd name="connsiteY1744" fmla="*/ 1784572 h 3098304"/>
              <a:gd name="connsiteX1745" fmla="*/ 7926432 w 10799257"/>
              <a:gd name="connsiteY1745" fmla="*/ 1862309 h 3098304"/>
              <a:gd name="connsiteX1746" fmla="*/ 7848695 w 10799257"/>
              <a:gd name="connsiteY1746" fmla="*/ 1784572 h 3098304"/>
              <a:gd name="connsiteX1747" fmla="*/ 7926432 w 10799257"/>
              <a:gd name="connsiteY1747" fmla="*/ 1706838 h 3098304"/>
              <a:gd name="connsiteX1748" fmla="*/ 7738211 w 10799257"/>
              <a:gd name="connsiteY1748" fmla="*/ 1706838 h 3098304"/>
              <a:gd name="connsiteX1749" fmla="*/ 7815947 w 10799257"/>
              <a:gd name="connsiteY1749" fmla="*/ 1784572 h 3098304"/>
              <a:gd name="connsiteX1750" fmla="*/ 7738211 w 10799257"/>
              <a:gd name="connsiteY1750" fmla="*/ 1862309 h 3098304"/>
              <a:gd name="connsiteX1751" fmla="*/ 7660474 w 10799257"/>
              <a:gd name="connsiteY1751" fmla="*/ 1784572 h 3098304"/>
              <a:gd name="connsiteX1752" fmla="*/ 7738211 w 10799257"/>
              <a:gd name="connsiteY1752" fmla="*/ 1706838 h 3098304"/>
              <a:gd name="connsiteX1753" fmla="*/ 7554693 w 10799257"/>
              <a:gd name="connsiteY1753" fmla="*/ 1706838 h 3098304"/>
              <a:gd name="connsiteX1754" fmla="*/ 7632430 w 10799257"/>
              <a:gd name="connsiteY1754" fmla="*/ 1784572 h 3098304"/>
              <a:gd name="connsiteX1755" fmla="*/ 7554693 w 10799257"/>
              <a:gd name="connsiteY1755" fmla="*/ 1862309 h 3098304"/>
              <a:gd name="connsiteX1756" fmla="*/ 7476957 w 10799257"/>
              <a:gd name="connsiteY1756" fmla="*/ 1784572 h 3098304"/>
              <a:gd name="connsiteX1757" fmla="*/ 7554693 w 10799257"/>
              <a:gd name="connsiteY1757" fmla="*/ 1706838 h 3098304"/>
              <a:gd name="connsiteX1758" fmla="*/ 7366472 w 10799257"/>
              <a:gd name="connsiteY1758" fmla="*/ 1706838 h 3098304"/>
              <a:gd name="connsiteX1759" fmla="*/ 7444209 w 10799257"/>
              <a:gd name="connsiteY1759" fmla="*/ 1784572 h 3098304"/>
              <a:gd name="connsiteX1760" fmla="*/ 7366472 w 10799257"/>
              <a:gd name="connsiteY1760" fmla="*/ 1862309 h 3098304"/>
              <a:gd name="connsiteX1761" fmla="*/ 7288736 w 10799257"/>
              <a:gd name="connsiteY1761" fmla="*/ 1784572 h 3098304"/>
              <a:gd name="connsiteX1762" fmla="*/ 7366472 w 10799257"/>
              <a:gd name="connsiteY1762" fmla="*/ 1706838 h 3098304"/>
              <a:gd name="connsiteX1763" fmla="*/ 7178251 w 10799257"/>
              <a:gd name="connsiteY1763" fmla="*/ 1706838 h 3098304"/>
              <a:gd name="connsiteX1764" fmla="*/ 7255988 w 10799257"/>
              <a:gd name="connsiteY1764" fmla="*/ 1784572 h 3098304"/>
              <a:gd name="connsiteX1765" fmla="*/ 7178251 w 10799257"/>
              <a:gd name="connsiteY1765" fmla="*/ 1862309 h 3098304"/>
              <a:gd name="connsiteX1766" fmla="*/ 7100514 w 10799257"/>
              <a:gd name="connsiteY1766" fmla="*/ 1784572 h 3098304"/>
              <a:gd name="connsiteX1767" fmla="*/ 7178251 w 10799257"/>
              <a:gd name="connsiteY1767" fmla="*/ 1706838 h 3098304"/>
              <a:gd name="connsiteX1768" fmla="*/ 6985327 w 10799257"/>
              <a:gd name="connsiteY1768" fmla="*/ 1706838 h 3098304"/>
              <a:gd name="connsiteX1769" fmla="*/ 7063064 w 10799257"/>
              <a:gd name="connsiteY1769" fmla="*/ 1784572 h 3098304"/>
              <a:gd name="connsiteX1770" fmla="*/ 6985327 w 10799257"/>
              <a:gd name="connsiteY1770" fmla="*/ 1862309 h 3098304"/>
              <a:gd name="connsiteX1771" fmla="*/ 6907590 w 10799257"/>
              <a:gd name="connsiteY1771" fmla="*/ 1784572 h 3098304"/>
              <a:gd name="connsiteX1772" fmla="*/ 6985327 w 10799257"/>
              <a:gd name="connsiteY1772" fmla="*/ 1706838 h 3098304"/>
              <a:gd name="connsiteX1773" fmla="*/ 6801807 w 10799257"/>
              <a:gd name="connsiteY1773" fmla="*/ 1706838 h 3098304"/>
              <a:gd name="connsiteX1774" fmla="*/ 6879544 w 10799257"/>
              <a:gd name="connsiteY1774" fmla="*/ 1784572 h 3098304"/>
              <a:gd name="connsiteX1775" fmla="*/ 6801807 w 10799257"/>
              <a:gd name="connsiteY1775" fmla="*/ 1862309 h 3098304"/>
              <a:gd name="connsiteX1776" fmla="*/ 6724070 w 10799257"/>
              <a:gd name="connsiteY1776" fmla="*/ 1784572 h 3098304"/>
              <a:gd name="connsiteX1777" fmla="*/ 6801807 w 10799257"/>
              <a:gd name="connsiteY1777" fmla="*/ 1706838 h 3098304"/>
              <a:gd name="connsiteX1778" fmla="*/ 6613586 w 10799257"/>
              <a:gd name="connsiteY1778" fmla="*/ 1706838 h 3098304"/>
              <a:gd name="connsiteX1779" fmla="*/ 6691323 w 10799257"/>
              <a:gd name="connsiteY1779" fmla="*/ 1784572 h 3098304"/>
              <a:gd name="connsiteX1780" fmla="*/ 6613586 w 10799257"/>
              <a:gd name="connsiteY1780" fmla="*/ 1862309 h 3098304"/>
              <a:gd name="connsiteX1781" fmla="*/ 6535849 w 10799257"/>
              <a:gd name="connsiteY1781" fmla="*/ 1784572 h 3098304"/>
              <a:gd name="connsiteX1782" fmla="*/ 6613586 w 10799257"/>
              <a:gd name="connsiteY1782" fmla="*/ 1706838 h 3098304"/>
              <a:gd name="connsiteX1783" fmla="*/ 6425365 w 10799257"/>
              <a:gd name="connsiteY1783" fmla="*/ 1706838 h 3098304"/>
              <a:gd name="connsiteX1784" fmla="*/ 6503102 w 10799257"/>
              <a:gd name="connsiteY1784" fmla="*/ 1784572 h 3098304"/>
              <a:gd name="connsiteX1785" fmla="*/ 6425365 w 10799257"/>
              <a:gd name="connsiteY1785" fmla="*/ 1862309 h 3098304"/>
              <a:gd name="connsiteX1786" fmla="*/ 6347628 w 10799257"/>
              <a:gd name="connsiteY1786" fmla="*/ 1784572 h 3098304"/>
              <a:gd name="connsiteX1787" fmla="*/ 6425365 w 10799257"/>
              <a:gd name="connsiteY1787" fmla="*/ 1706838 h 3098304"/>
              <a:gd name="connsiteX1788" fmla="*/ 6241850 w 10799257"/>
              <a:gd name="connsiteY1788" fmla="*/ 1706838 h 3098304"/>
              <a:gd name="connsiteX1789" fmla="*/ 6319587 w 10799257"/>
              <a:gd name="connsiteY1789" fmla="*/ 1784572 h 3098304"/>
              <a:gd name="connsiteX1790" fmla="*/ 6241850 w 10799257"/>
              <a:gd name="connsiteY1790" fmla="*/ 1862309 h 3098304"/>
              <a:gd name="connsiteX1791" fmla="*/ 6164113 w 10799257"/>
              <a:gd name="connsiteY1791" fmla="*/ 1784572 h 3098304"/>
              <a:gd name="connsiteX1792" fmla="*/ 6241850 w 10799257"/>
              <a:gd name="connsiteY1792" fmla="*/ 1706838 h 3098304"/>
              <a:gd name="connsiteX1793" fmla="*/ 5870112 w 10799257"/>
              <a:gd name="connsiteY1793" fmla="*/ 1706838 h 3098304"/>
              <a:gd name="connsiteX1794" fmla="*/ 5947849 w 10799257"/>
              <a:gd name="connsiteY1794" fmla="*/ 1784572 h 3098304"/>
              <a:gd name="connsiteX1795" fmla="*/ 5870112 w 10799257"/>
              <a:gd name="connsiteY1795" fmla="*/ 1862309 h 3098304"/>
              <a:gd name="connsiteX1796" fmla="*/ 5792375 w 10799257"/>
              <a:gd name="connsiteY1796" fmla="*/ 1784572 h 3098304"/>
              <a:gd name="connsiteX1797" fmla="*/ 5870112 w 10799257"/>
              <a:gd name="connsiteY1797" fmla="*/ 1706838 h 3098304"/>
              <a:gd name="connsiteX1798" fmla="*/ 5681940 w 10799257"/>
              <a:gd name="connsiteY1798" fmla="*/ 1706838 h 3098304"/>
              <a:gd name="connsiteX1799" fmla="*/ 5759628 w 10799257"/>
              <a:gd name="connsiteY1799" fmla="*/ 1784572 h 3098304"/>
              <a:gd name="connsiteX1800" fmla="*/ 5681940 w 10799257"/>
              <a:gd name="connsiteY1800" fmla="*/ 1862309 h 3098304"/>
              <a:gd name="connsiteX1801" fmla="*/ 5604179 w 10799257"/>
              <a:gd name="connsiteY1801" fmla="*/ 1784572 h 3098304"/>
              <a:gd name="connsiteX1802" fmla="*/ 5681940 w 10799257"/>
              <a:gd name="connsiteY1802" fmla="*/ 1706838 h 3098304"/>
              <a:gd name="connsiteX1803" fmla="*/ 5498378 w 10799257"/>
              <a:gd name="connsiteY1803" fmla="*/ 1706838 h 3098304"/>
              <a:gd name="connsiteX1804" fmla="*/ 5576128 w 10799257"/>
              <a:gd name="connsiteY1804" fmla="*/ 1784572 h 3098304"/>
              <a:gd name="connsiteX1805" fmla="*/ 5498378 w 10799257"/>
              <a:gd name="connsiteY1805" fmla="*/ 1862309 h 3098304"/>
              <a:gd name="connsiteX1806" fmla="*/ 5420642 w 10799257"/>
              <a:gd name="connsiteY1806" fmla="*/ 1784572 h 3098304"/>
              <a:gd name="connsiteX1807" fmla="*/ 5498378 w 10799257"/>
              <a:gd name="connsiteY1807" fmla="*/ 1706838 h 3098304"/>
              <a:gd name="connsiteX1808" fmla="*/ 5126655 w 10799257"/>
              <a:gd name="connsiteY1808" fmla="*/ 1706835 h 3098304"/>
              <a:gd name="connsiteX1809" fmla="*/ 5204396 w 10799257"/>
              <a:gd name="connsiteY1809" fmla="*/ 1784572 h 3098304"/>
              <a:gd name="connsiteX1810" fmla="*/ 5126655 w 10799257"/>
              <a:gd name="connsiteY1810" fmla="*/ 1862307 h 3098304"/>
              <a:gd name="connsiteX1811" fmla="*/ 5048937 w 10799257"/>
              <a:gd name="connsiteY1811" fmla="*/ 1784572 h 3098304"/>
              <a:gd name="connsiteX1812" fmla="*/ 5126655 w 10799257"/>
              <a:gd name="connsiteY1812" fmla="*/ 1706835 h 3098304"/>
              <a:gd name="connsiteX1813" fmla="*/ 2689349 w 10799257"/>
              <a:gd name="connsiteY1813" fmla="*/ 1706835 h 3098304"/>
              <a:gd name="connsiteX1814" fmla="*/ 2767057 w 10799257"/>
              <a:gd name="connsiteY1814" fmla="*/ 1784572 h 3098304"/>
              <a:gd name="connsiteX1815" fmla="*/ 2689349 w 10799257"/>
              <a:gd name="connsiteY1815" fmla="*/ 1862307 h 3098304"/>
              <a:gd name="connsiteX1816" fmla="*/ 2611614 w 10799257"/>
              <a:gd name="connsiteY1816" fmla="*/ 1784572 h 3098304"/>
              <a:gd name="connsiteX1817" fmla="*/ 2689349 w 10799257"/>
              <a:gd name="connsiteY1817" fmla="*/ 1706835 h 3098304"/>
              <a:gd name="connsiteX1818" fmla="*/ 2510528 w 10799257"/>
              <a:gd name="connsiteY1818" fmla="*/ 1706835 h 3098304"/>
              <a:gd name="connsiteX1819" fmla="*/ 2588274 w 10799257"/>
              <a:gd name="connsiteY1819" fmla="*/ 1784572 h 3098304"/>
              <a:gd name="connsiteX1820" fmla="*/ 2510528 w 10799257"/>
              <a:gd name="connsiteY1820" fmla="*/ 1862307 h 3098304"/>
              <a:gd name="connsiteX1821" fmla="*/ 2432768 w 10799257"/>
              <a:gd name="connsiteY1821" fmla="*/ 1784572 h 3098304"/>
              <a:gd name="connsiteX1822" fmla="*/ 2510528 w 10799257"/>
              <a:gd name="connsiteY1822" fmla="*/ 1706835 h 3098304"/>
              <a:gd name="connsiteX1823" fmla="*/ 2317563 w 10799257"/>
              <a:gd name="connsiteY1823" fmla="*/ 1706835 h 3098304"/>
              <a:gd name="connsiteX1824" fmla="*/ 2395304 w 10799257"/>
              <a:gd name="connsiteY1824" fmla="*/ 1784572 h 3098304"/>
              <a:gd name="connsiteX1825" fmla="*/ 2317563 w 10799257"/>
              <a:gd name="connsiteY1825" fmla="*/ 1862307 h 3098304"/>
              <a:gd name="connsiteX1826" fmla="*/ 2239838 w 10799257"/>
              <a:gd name="connsiteY1826" fmla="*/ 1784572 h 3098304"/>
              <a:gd name="connsiteX1827" fmla="*/ 2317563 w 10799257"/>
              <a:gd name="connsiteY1827" fmla="*/ 1706835 h 3098304"/>
              <a:gd name="connsiteX1828" fmla="*/ 1569451 w 10799257"/>
              <a:gd name="connsiteY1828" fmla="*/ 1706835 h 3098304"/>
              <a:gd name="connsiteX1829" fmla="*/ 1647217 w 10799257"/>
              <a:gd name="connsiteY1829" fmla="*/ 1784572 h 3098304"/>
              <a:gd name="connsiteX1830" fmla="*/ 1569451 w 10799257"/>
              <a:gd name="connsiteY1830" fmla="*/ 1862307 h 3098304"/>
              <a:gd name="connsiteX1831" fmla="*/ 1491739 w 10799257"/>
              <a:gd name="connsiteY1831" fmla="*/ 1784572 h 3098304"/>
              <a:gd name="connsiteX1832" fmla="*/ 1569451 w 10799257"/>
              <a:gd name="connsiteY1832" fmla="*/ 1706835 h 3098304"/>
              <a:gd name="connsiteX1833" fmla="*/ 1385926 w 10799257"/>
              <a:gd name="connsiteY1833" fmla="*/ 1706835 h 3098304"/>
              <a:gd name="connsiteX1834" fmla="*/ 1463687 w 10799257"/>
              <a:gd name="connsiteY1834" fmla="*/ 1784572 h 3098304"/>
              <a:gd name="connsiteX1835" fmla="*/ 1385926 w 10799257"/>
              <a:gd name="connsiteY1835" fmla="*/ 1862307 h 3098304"/>
              <a:gd name="connsiteX1836" fmla="*/ 1308166 w 10799257"/>
              <a:gd name="connsiteY1836" fmla="*/ 1784572 h 3098304"/>
              <a:gd name="connsiteX1837" fmla="*/ 1385926 w 10799257"/>
              <a:gd name="connsiteY1837" fmla="*/ 1706835 h 3098304"/>
              <a:gd name="connsiteX1838" fmla="*/ 1202386 w 10799257"/>
              <a:gd name="connsiteY1838" fmla="*/ 1706835 h 3098304"/>
              <a:gd name="connsiteX1839" fmla="*/ 1280117 w 10799257"/>
              <a:gd name="connsiteY1839" fmla="*/ 1784572 h 3098304"/>
              <a:gd name="connsiteX1840" fmla="*/ 1202386 w 10799257"/>
              <a:gd name="connsiteY1840" fmla="*/ 1862307 h 3098304"/>
              <a:gd name="connsiteX1841" fmla="*/ 1124679 w 10799257"/>
              <a:gd name="connsiteY1841" fmla="*/ 1784572 h 3098304"/>
              <a:gd name="connsiteX1842" fmla="*/ 1202386 w 10799257"/>
              <a:gd name="connsiteY1842" fmla="*/ 1706835 h 3098304"/>
              <a:gd name="connsiteX1843" fmla="*/ 1014150 w 10799257"/>
              <a:gd name="connsiteY1843" fmla="*/ 1706835 h 3098304"/>
              <a:gd name="connsiteX1844" fmla="*/ 1091910 w 10799257"/>
              <a:gd name="connsiteY1844" fmla="*/ 1784572 h 3098304"/>
              <a:gd name="connsiteX1845" fmla="*/ 1014150 w 10799257"/>
              <a:gd name="connsiteY1845" fmla="*/ 1862307 h 3098304"/>
              <a:gd name="connsiteX1846" fmla="*/ 936446 w 10799257"/>
              <a:gd name="connsiteY1846" fmla="*/ 1784572 h 3098304"/>
              <a:gd name="connsiteX1847" fmla="*/ 1014150 w 10799257"/>
              <a:gd name="connsiteY1847" fmla="*/ 1706835 h 3098304"/>
              <a:gd name="connsiteX1848" fmla="*/ 830642 w 10799257"/>
              <a:gd name="connsiteY1848" fmla="*/ 1706835 h 3098304"/>
              <a:gd name="connsiteX1849" fmla="*/ 908402 w 10799257"/>
              <a:gd name="connsiteY1849" fmla="*/ 1784572 h 3098304"/>
              <a:gd name="connsiteX1850" fmla="*/ 830642 w 10799257"/>
              <a:gd name="connsiteY1850" fmla="*/ 1862307 h 3098304"/>
              <a:gd name="connsiteX1851" fmla="*/ 752900 w 10799257"/>
              <a:gd name="connsiteY1851" fmla="*/ 1784572 h 3098304"/>
              <a:gd name="connsiteX1852" fmla="*/ 830642 w 10799257"/>
              <a:gd name="connsiteY1852" fmla="*/ 1706835 h 3098304"/>
              <a:gd name="connsiteX1853" fmla="*/ 642409 w 10799257"/>
              <a:gd name="connsiteY1853" fmla="*/ 1706835 h 3098304"/>
              <a:gd name="connsiteX1854" fmla="*/ 720151 w 10799257"/>
              <a:gd name="connsiteY1854" fmla="*/ 1784572 h 3098304"/>
              <a:gd name="connsiteX1855" fmla="*/ 642409 w 10799257"/>
              <a:gd name="connsiteY1855" fmla="*/ 1862307 h 3098304"/>
              <a:gd name="connsiteX1856" fmla="*/ 564675 w 10799257"/>
              <a:gd name="connsiteY1856" fmla="*/ 1784572 h 3098304"/>
              <a:gd name="connsiteX1857" fmla="*/ 642409 w 10799257"/>
              <a:gd name="connsiteY1857" fmla="*/ 1706835 h 3098304"/>
              <a:gd name="connsiteX1858" fmla="*/ 458896 w 10799257"/>
              <a:gd name="connsiteY1858" fmla="*/ 1706835 h 3098304"/>
              <a:gd name="connsiteX1859" fmla="*/ 536634 w 10799257"/>
              <a:gd name="connsiteY1859" fmla="*/ 1784572 h 3098304"/>
              <a:gd name="connsiteX1860" fmla="*/ 458896 w 10799257"/>
              <a:gd name="connsiteY1860" fmla="*/ 1862307 h 3098304"/>
              <a:gd name="connsiteX1861" fmla="*/ 381164 w 10799257"/>
              <a:gd name="connsiteY1861" fmla="*/ 1784572 h 3098304"/>
              <a:gd name="connsiteX1862" fmla="*/ 458896 w 10799257"/>
              <a:gd name="connsiteY1862" fmla="*/ 1706835 h 3098304"/>
              <a:gd name="connsiteX1863" fmla="*/ 9900311 w 10799257"/>
              <a:gd name="connsiteY1863" fmla="*/ 1615146 h 3098304"/>
              <a:gd name="connsiteX1864" fmla="*/ 9995426 w 10799257"/>
              <a:gd name="connsiteY1864" fmla="*/ 1689399 h 3098304"/>
              <a:gd name="connsiteX1865" fmla="*/ 9978043 w 10799257"/>
              <a:gd name="connsiteY1865" fmla="*/ 1692909 h 3098304"/>
              <a:gd name="connsiteX1866" fmla="*/ 9900306 w 10799257"/>
              <a:gd name="connsiteY1866" fmla="*/ 1615171 h 3098304"/>
              <a:gd name="connsiteX1867" fmla="*/ 492851 w 10799257"/>
              <a:gd name="connsiteY1867" fmla="*/ 1546029 h 3098304"/>
              <a:gd name="connsiteX1868" fmla="*/ 513874 w 10799257"/>
              <a:gd name="connsiteY1868" fmla="*/ 1560204 h 3098304"/>
              <a:gd name="connsiteX1869" fmla="*/ 536643 w 10799257"/>
              <a:gd name="connsiteY1869" fmla="*/ 1615171 h 3098304"/>
              <a:gd name="connsiteX1870" fmla="*/ 458906 w 10799257"/>
              <a:gd name="connsiteY1870" fmla="*/ 1692909 h 3098304"/>
              <a:gd name="connsiteX1871" fmla="*/ 387281 w 10799257"/>
              <a:gd name="connsiteY1871" fmla="*/ 1645430 h 3098304"/>
              <a:gd name="connsiteX1872" fmla="*/ 384319 w 10799257"/>
              <a:gd name="connsiteY1872" fmla="*/ 1630757 h 3098304"/>
              <a:gd name="connsiteX1873" fmla="*/ 9789822 w 10799257"/>
              <a:gd name="connsiteY1873" fmla="*/ 1537435 h 3098304"/>
              <a:gd name="connsiteX1874" fmla="*/ 9804588 w 10799257"/>
              <a:gd name="connsiteY1874" fmla="*/ 1540416 h 3098304"/>
              <a:gd name="connsiteX1875" fmla="*/ 9861298 w 10799257"/>
              <a:gd name="connsiteY1875" fmla="*/ 1584689 h 3098304"/>
              <a:gd name="connsiteX1876" fmla="*/ 9861449 w 10799257"/>
              <a:gd name="connsiteY1876" fmla="*/ 1584913 h 3098304"/>
              <a:gd name="connsiteX1877" fmla="*/ 9867558 w 10799257"/>
              <a:gd name="connsiteY1877" fmla="*/ 1615171 h 3098304"/>
              <a:gd name="connsiteX1878" fmla="*/ 9789822 w 10799257"/>
              <a:gd name="connsiteY1878" fmla="*/ 1692909 h 3098304"/>
              <a:gd name="connsiteX1879" fmla="*/ 9712085 w 10799257"/>
              <a:gd name="connsiteY1879" fmla="*/ 1615171 h 3098304"/>
              <a:gd name="connsiteX1880" fmla="*/ 9789822 w 10799257"/>
              <a:gd name="connsiteY1880" fmla="*/ 1537435 h 3098304"/>
              <a:gd name="connsiteX1881" fmla="*/ 9606304 w 10799257"/>
              <a:gd name="connsiteY1881" fmla="*/ 1537435 h 3098304"/>
              <a:gd name="connsiteX1882" fmla="*/ 9684041 w 10799257"/>
              <a:gd name="connsiteY1882" fmla="*/ 1615171 h 3098304"/>
              <a:gd name="connsiteX1883" fmla="*/ 9606304 w 10799257"/>
              <a:gd name="connsiteY1883" fmla="*/ 1692909 h 3098304"/>
              <a:gd name="connsiteX1884" fmla="*/ 9528568 w 10799257"/>
              <a:gd name="connsiteY1884" fmla="*/ 1615171 h 3098304"/>
              <a:gd name="connsiteX1885" fmla="*/ 9606304 w 10799257"/>
              <a:gd name="connsiteY1885" fmla="*/ 1537435 h 3098304"/>
              <a:gd name="connsiteX1886" fmla="*/ 9413377 w 10799257"/>
              <a:gd name="connsiteY1886" fmla="*/ 1537435 h 3098304"/>
              <a:gd name="connsiteX1887" fmla="*/ 9491114 w 10799257"/>
              <a:gd name="connsiteY1887" fmla="*/ 1615171 h 3098304"/>
              <a:gd name="connsiteX1888" fmla="*/ 9413377 w 10799257"/>
              <a:gd name="connsiteY1888" fmla="*/ 1692909 h 3098304"/>
              <a:gd name="connsiteX1889" fmla="*/ 9335640 w 10799257"/>
              <a:gd name="connsiteY1889" fmla="*/ 1615171 h 3098304"/>
              <a:gd name="connsiteX1890" fmla="*/ 9413377 w 10799257"/>
              <a:gd name="connsiteY1890" fmla="*/ 1537435 h 3098304"/>
              <a:gd name="connsiteX1891" fmla="*/ 9234567 w 10799257"/>
              <a:gd name="connsiteY1891" fmla="*/ 1537435 h 3098304"/>
              <a:gd name="connsiteX1892" fmla="*/ 9312304 w 10799257"/>
              <a:gd name="connsiteY1892" fmla="*/ 1615171 h 3098304"/>
              <a:gd name="connsiteX1893" fmla="*/ 9234567 w 10799257"/>
              <a:gd name="connsiteY1893" fmla="*/ 1692909 h 3098304"/>
              <a:gd name="connsiteX1894" fmla="*/ 9156831 w 10799257"/>
              <a:gd name="connsiteY1894" fmla="*/ 1615171 h 3098304"/>
              <a:gd name="connsiteX1895" fmla="*/ 9234567 w 10799257"/>
              <a:gd name="connsiteY1895" fmla="*/ 1537435 h 3098304"/>
              <a:gd name="connsiteX1896" fmla="*/ 9036935 w 10799257"/>
              <a:gd name="connsiteY1896" fmla="*/ 1537435 h 3098304"/>
              <a:gd name="connsiteX1897" fmla="*/ 9114672 w 10799257"/>
              <a:gd name="connsiteY1897" fmla="*/ 1615171 h 3098304"/>
              <a:gd name="connsiteX1898" fmla="*/ 9036935 w 10799257"/>
              <a:gd name="connsiteY1898" fmla="*/ 1692909 h 3098304"/>
              <a:gd name="connsiteX1899" fmla="*/ 8959198 w 10799257"/>
              <a:gd name="connsiteY1899" fmla="*/ 1615171 h 3098304"/>
              <a:gd name="connsiteX1900" fmla="*/ 9036935 w 10799257"/>
              <a:gd name="connsiteY1900" fmla="*/ 1537435 h 3098304"/>
              <a:gd name="connsiteX1901" fmla="*/ 8853419 w 10799257"/>
              <a:gd name="connsiteY1901" fmla="*/ 1537435 h 3098304"/>
              <a:gd name="connsiteX1902" fmla="*/ 8931156 w 10799257"/>
              <a:gd name="connsiteY1902" fmla="*/ 1615171 h 3098304"/>
              <a:gd name="connsiteX1903" fmla="*/ 8853419 w 10799257"/>
              <a:gd name="connsiteY1903" fmla="*/ 1692909 h 3098304"/>
              <a:gd name="connsiteX1904" fmla="*/ 8775682 w 10799257"/>
              <a:gd name="connsiteY1904" fmla="*/ 1615171 h 3098304"/>
              <a:gd name="connsiteX1905" fmla="*/ 8853419 w 10799257"/>
              <a:gd name="connsiteY1905" fmla="*/ 1537435 h 3098304"/>
              <a:gd name="connsiteX1906" fmla="*/ 8669904 w 10799257"/>
              <a:gd name="connsiteY1906" fmla="*/ 1537435 h 3098304"/>
              <a:gd name="connsiteX1907" fmla="*/ 8747641 w 10799257"/>
              <a:gd name="connsiteY1907" fmla="*/ 1615171 h 3098304"/>
              <a:gd name="connsiteX1908" fmla="*/ 8669904 w 10799257"/>
              <a:gd name="connsiteY1908" fmla="*/ 1692909 h 3098304"/>
              <a:gd name="connsiteX1909" fmla="*/ 8592167 w 10799257"/>
              <a:gd name="connsiteY1909" fmla="*/ 1615171 h 3098304"/>
              <a:gd name="connsiteX1910" fmla="*/ 8669904 w 10799257"/>
              <a:gd name="connsiteY1910" fmla="*/ 1537435 h 3098304"/>
              <a:gd name="connsiteX1911" fmla="*/ 8481681 w 10799257"/>
              <a:gd name="connsiteY1911" fmla="*/ 1537435 h 3098304"/>
              <a:gd name="connsiteX1912" fmla="*/ 8559418 w 10799257"/>
              <a:gd name="connsiteY1912" fmla="*/ 1615171 h 3098304"/>
              <a:gd name="connsiteX1913" fmla="*/ 8481681 w 10799257"/>
              <a:gd name="connsiteY1913" fmla="*/ 1692909 h 3098304"/>
              <a:gd name="connsiteX1914" fmla="*/ 8403944 w 10799257"/>
              <a:gd name="connsiteY1914" fmla="*/ 1615171 h 3098304"/>
              <a:gd name="connsiteX1915" fmla="*/ 8481681 w 10799257"/>
              <a:gd name="connsiteY1915" fmla="*/ 1537435 h 3098304"/>
              <a:gd name="connsiteX1916" fmla="*/ 8298166 w 10799257"/>
              <a:gd name="connsiteY1916" fmla="*/ 1537435 h 3098304"/>
              <a:gd name="connsiteX1917" fmla="*/ 8375903 w 10799257"/>
              <a:gd name="connsiteY1917" fmla="*/ 1615171 h 3098304"/>
              <a:gd name="connsiteX1918" fmla="*/ 8298166 w 10799257"/>
              <a:gd name="connsiteY1918" fmla="*/ 1692909 h 3098304"/>
              <a:gd name="connsiteX1919" fmla="*/ 8220429 w 10799257"/>
              <a:gd name="connsiteY1919" fmla="*/ 1615171 h 3098304"/>
              <a:gd name="connsiteX1920" fmla="*/ 8298166 w 10799257"/>
              <a:gd name="connsiteY1920" fmla="*/ 1537435 h 3098304"/>
              <a:gd name="connsiteX1921" fmla="*/ 8109946 w 10799257"/>
              <a:gd name="connsiteY1921" fmla="*/ 1537435 h 3098304"/>
              <a:gd name="connsiteX1922" fmla="*/ 8187683 w 10799257"/>
              <a:gd name="connsiteY1922" fmla="*/ 1615171 h 3098304"/>
              <a:gd name="connsiteX1923" fmla="*/ 8109946 w 10799257"/>
              <a:gd name="connsiteY1923" fmla="*/ 1692909 h 3098304"/>
              <a:gd name="connsiteX1924" fmla="*/ 8032209 w 10799257"/>
              <a:gd name="connsiteY1924" fmla="*/ 1615171 h 3098304"/>
              <a:gd name="connsiteX1925" fmla="*/ 8109946 w 10799257"/>
              <a:gd name="connsiteY1925" fmla="*/ 1537435 h 3098304"/>
              <a:gd name="connsiteX1926" fmla="*/ 7926429 w 10799257"/>
              <a:gd name="connsiteY1926" fmla="*/ 1537435 h 3098304"/>
              <a:gd name="connsiteX1927" fmla="*/ 8004166 w 10799257"/>
              <a:gd name="connsiteY1927" fmla="*/ 1615171 h 3098304"/>
              <a:gd name="connsiteX1928" fmla="*/ 7926429 w 10799257"/>
              <a:gd name="connsiteY1928" fmla="*/ 1692909 h 3098304"/>
              <a:gd name="connsiteX1929" fmla="*/ 7848692 w 10799257"/>
              <a:gd name="connsiteY1929" fmla="*/ 1615171 h 3098304"/>
              <a:gd name="connsiteX1930" fmla="*/ 7926429 w 10799257"/>
              <a:gd name="connsiteY1930" fmla="*/ 1537435 h 3098304"/>
              <a:gd name="connsiteX1931" fmla="*/ 7738208 w 10799257"/>
              <a:gd name="connsiteY1931" fmla="*/ 1537435 h 3098304"/>
              <a:gd name="connsiteX1932" fmla="*/ 7815945 w 10799257"/>
              <a:gd name="connsiteY1932" fmla="*/ 1615171 h 3098304"/>
              <a:gd name="connsiteX1933" fmla="*/ 7738208 w 10799257"/>
              <a:gd name="connsiteY1933" fmla="*/ 1692909 h 3098304"/>
              <a:gd name="connsiteX1934" fmla="*/ 7660471 w 10799257"/>
              <a:gd name="connsiteY1934" fmla="*/ 1615171 h 3098304"/>
              <a:gd name="connsiteX1935" fmla="*/ 7738208 w 10799257"/>
              <a:gd name="connsiteY1935" fmla="*/ 1537435 h 3098304"/>
              <a:gd name="connsiteX1936" fmla="*/ 7554691 w 10799257"/>
              <a:gd name="connsiteY1936" fmla="*/ 1537435 h 3098304"/>
              <a:gd name="connsiteX1937" fmla="*/ 7632428 w 10799257"/>
              <a:gd name="connsiteY1937" fmla="*/ 1615171 h 3098304"/>
              <a:gd name="connsiteX1938" fmla="*/ 7554691 w 10799257"/>
              <a:gd name="connsiteY1938" fmla="*/ 1692909 h 3098304"/>
              <a:gd name="connsiteX1939" fmla="*/ 7476954 w 10799257"/>
              <a:gd name="connsiteY1939" fmla="*/ 1615171 h 3098304"/>
              <a:gd name="connsiteX1940" fmla="*/ 7554691 w 10799257"/>
              <a:gd name="connsiteY1940" fmla="*/ 1537435 h 3098304"/>
              <a:gd name="connsiteX1941" fmla="*/ 7366470 w 10799257"/>
              <a:gd name="connsiteY1941" fmla="*/ 1537435 h 3098304"/>
              <a:gd name="connsiteX1942" fmla="*/ 7444207 w 10799257"/>
              <a:gd name="connsiteY1942" fmla="*/ 1615171 h 3098304"/>
              <a:gd name="connsiteX1943" fmla="*/ 7366470 w 10799257"/>
              <a:gd name="connsiteY1943" fmla="*/ 1692909 h 3098304"/>
              <a:gd name="connsiteX1944" fmla="*/ 7288733 w 10799257"/>
              <a:gd name="connsiteY1944" fmla="*/ 1615171 h 3098304"/>
              <a:gd name="connsiteX1945" fmla="*/ 7366470 w 10799257"/>
              <a:gd name="connsiteY1945" fmla="*/ 1537435 h 3098304"/>
              <a:gd name="connsiteX1946" fmla="*/ 7178249 w 10799257"/>
              <a:gd name="connsiteY1946" fmla="*/ 1537435 h 3098304"/>
              <a:gd name="connsiteX1947" fmla="*/ 7255986 w 10799257"/>
              <a:gd name="connsiteY1947" fmla="*/ 1615171 h 3098304"/>
              <a:gd name="connsiteX1948" fmla="*/ 7178249 w 10799257"/>
              <a:gd name="connsiteY1948" fmla="*/ 1692909 h 3098304"/>
              <a:gd name="connsiteX1949" fmla="*/ 7100512 w 10799257"/>
              <a:gd name="connsiteY1949" fmla="*/ 1615171 h 3098304"/>
              <a:gd name="connsiteX1950" fmla="*/ 7178249 w 10799257"/>
              <a:gd name="connsiteY1950" fmla="*/ 1537435 h 3098304"/>
              <a:gd name="connsiteX1951" fmla="*/ 6985324 w 10799257"/>
              <a:gd name="connsiteY1951" fmla="*/ 1537435 h 3098304"/>
              <a:gd name="connsiteX1952" fmla="*/ 7063061 w 10799257"/>
              <a:gd name="connsiteY1952" fmla="*/ 1615171 h 3098304"/>
              <a:gd name="connsiteX1953" fmla="*/ 6985324 w 10799257"/>
              <a:gd name="connsiteY1953" fmla="*/ 1692909 h 3098304"/>
              <a:gd name="connsiteX1954" fmla="*/ 6907587 w 10799257"/>
              <a:gd name="connsiteY1954" fmla="*/ 1615171 h 3098304"/>
              <a:gd name="connsiteX1955" fmla="*/ 6985324 w 10799257"/>
              <a:gd name="connsiteY1955" fmla="*/ 1537435 h 3098304"/>
              <a:gd name="connsiteX1956" fmla="*/ 6801807 w 10799257"/>
              <a:gd name="connsiteY1956" fmla="*/ 1537435 h 3098304"/>
              <a:gd name="connsiteX1957" fmla="*/ 6879544 w 10799257"/>
              <a:gd name="connsiteY1957" fmla="*/ 1615171 h 3098304"/>
              <a:gd name="connsiteX1958" fmla="*/ 6801807 w 10799257"/>
              <a:gd name="connsiteY1958" fmla="*/ 1692909 h 3098304"/>
              <a:gd name="connsiteX1959" fmla="*/ 6724070 w 10799257"/>
              <a:gd name="connsiteY1959" fmla="*/ 1615171 h 3098304"/>
              <a:gd name="connsiteX1960" fmla="*/ 6801807 w 10799257"/>
              <a:gd name="connsiteY1960" fmla="*/ 1537435 h 3098304"/>
              <a:gd name="connsiteX1961" fmla="*/ 6613585 w 10799257"/>
              <a:gd name="connsiteY1961" fmla="*/ 1537435 h 3098304"/>
              <a:gd name="connsiteX1962" fmla="*/ 6691322 w 10799257"/>
              <a:gd name="connsiteY1962" fmla="*/ 1615171 h 3098304"/>
              <a:gd name="connsiteX1963" fmla="*/ 6613585 w 10799257"/>
              <a:gd name="connsiteY1963" fmla="*/ 1692909 h 3098304"/>
              <a:gd name="connsiteX1964" fmla="*/ 6535848 w 10799257"/>
              <a:gd name="connsiteY1964" fmla="*/ 1615171 h 3098304"/>
              <a:gd name="connsiteX1965" fmla="*/ 6613585 w 10799257"/>
              <a:gd name="connsiteY1965" fmla="*/ 1537435 h 3098304"/>
              <a:gd name="connsiteX1966" fmla="*/ 6425364 w 10799257"/>
              <a:gd name="connsiteY1966" fmla="*/ 1537435 h 3098304"/>
              <a:gd name="connsiteX1967" fmla="*/ 6503101 w 10799257"/>
              <a:gd name="connsiteY1967" fmla="*/ 1615171 h 3098304"/>
              <a:gd name="connsiteX1968" fmla="*/ 6425364 w 10799257"/>
              <a:gd name="connsiteY1968" fmla="*/ 1692909 h 3098304"/>
              <a:gd name="connsiteX1969" fmla="*/ 6347627 w 10799257"/>
              <a:gd name="connsiteY1969" fmla="*/ 1615171 h 3098304"/>
              <a:gd name="connsiteX1970" fmla="*/ 6425364 w 10799257"/>
              <a:gd name="connsiteY1970" fmla="*/ 1537435 h 3098304"/>
              <a:gd name="connsiteX1971" fmla="*/ 6241848 w 10799257"/>
              <a:gd name="connsiteY1971" fmla="*/ 1537435 h 3098304"/>
              <a:gd name="connsiteX1972" fmla="*/ 6319585 w 10799257"/>
              <a:gd name="connsiteY1972" fmla="*/ 1615171 h 3098304"/>
              <a:gd name="connsiteX1973" fmla="*/ 6241848 w 10799257"/>
              <a:gd name="connsiteY1973" fmla="*/ 1692909 h 3098304"/>
              <a:gd name="connsiteX1974" fmla="*/ 6164111 w 10799257"/>
              <a:gd name="connsiteY1974" fmla="*/ 1615171 h 3098304"/>
              <a:gd name="connsiteX1975" fmla="*/ 6241848 w 10799257"/>
              <a:gd name="connsiteY1975" fmla="*/ 1537435 h 3098304"/>
              <a:gd name="connsiteX1976" fmla="*/ 5870110 w 10799257"/>
              <a:gd name="connsiteY1976" fmla="*/ 1537435 h 3098304"/>
              <a:gd name="connsiteX1977" fmla="*/ 5947847 w 10799257"/>
              <a:gd name="connsiteY1977" fmla="*/ 1615171 h 3098304"/>
              <a:gd name="connsiteX1978" fmla="*/ 5870110 w 10799257"/>
              <a:gd name="connsiteY1978" fmla="*/ 1692909 h 3098304"/>
              <a:gd name="connsiteX1979" fmla="*/ 5792373 w 10799257"/>
              <a:gd name="connsiteY1979" fmla="*/ 1615171 h 3098304"/>
              <a:gd name="connsiteX1980" fmla="*/ 5870110 w 10799257"/>
              <a:gd name="connsiteY1980" fmla="*/ 1537435 h 3098304"/>
              <a:gd name="connsiteX1981" fmla="*/ 5681940 w 10799257"/>
              <a:gd name="connsiteY1981" fmla="*/ 1537435 h 3098304"/>
              <a:gd name="connsiteX1982" fmla="*/ 5759626 w 10799257"/>
              <a:gd name="connsiteY1982" fmla="*/ 1615171 h 3098304"/>
              <a:gd name="connsiteX1983" fmla="*/ 5681940 w 10799257"/>
              <a:gd name="connsiteY1983" fmla="*/ 1692909 h 3098304"/>
              <a:gd name="connsiteX1984" fmla="*/ 5604176 w 10799257"/>
              <a:gd name="connsiteY1984" fmla="*/ 1615171 h 3098304"/>
              <a:gd name="connsiteX1985" fmla="*/ 5681940 w 10799257"/>
              <a:gd name="connsiteY1985" fmla="*/ 1537435 h 3098304"/>
              <a:gd name="connsiteX1986" fmla="*/ 5498376 w 10799257"/>
              <a:gd name="connsiteY1986" fmla="*/ 1537435 h 3098304"/>
              <a:gd name="connsiteX1987" fmla="*/ 5576126 w 10799257"/>
              <a:gd name="connsiteY1987" fmla="*/ 1615171 h 3098304"/>
              <a:gd name="connsiteX1988" fmla="*/ 5498376 w 10799257"/>
              <a:gd name="connsiteY1988" fmla="*/ 1692909 h 3098304"/>
              <a:gd name="connsiteX1989" fmla="*/ 5420640 w 10799257"/>
              <a:gd name="connsiteY1989" fmla="*/ 1615171 h 3098304"/>
              <a:gd name="connsiteX1990" fmla="*/ 5498376 w 10799257"/>
              <a:gd name="connsiteY1990" fmla="*/ 1537435 h 3098304"/>
              <a:gd name="connsiteX1991" fmla="*/ 3625627 w 10799257"/>
              <a:gd name="connsiteY1991" fmla="*/ 1537435 h 3098304"/>
              <a:gd name="connsiteX1992" fmla="*/ 3703372 w 10799257"/>
              <a:gd name="connsiteY1992" fmla="*/ 1615171 h 3098304"/>
              <a:gd name="connsiteX1993" fmla="*/ 3625627 w 10799257"/>
              <a:gd name="connsiteY1993" fmla="*/ 1692909 h 3098304"/>
              <a:gd name="connsiteX1994" fmla="*/ 3547901 w 10799257"/>
              <a:gd name="connsiteY1994" fmla="*/ 1615171 h 3098304"/>
              <a:gd name="connsiteX1995" fmla="*/ 3625627 w 10799257"/>
              <a:gd name="connsiteY1995" fmla="*/ 1537435 h 3098304"/>
              <a:gd name="connsiteX1996" fmla="*/ 2317572 w 10799257"/>
              <a:gd name="connsiteY1996" fmla="*/ 1537435 h 3098304"/>
              <a:gd name="connsiteX1997" fmla="*/ 2395313 w 10799257"/>
              <a:gd name="connsiteY1997" fmla="*/ 1615171 h 3098304"/>
              <a:gd name="connsiteX1998" fmla="*/ 2317572 w 10799257"/>
              <a:gd name="connsiteY1998" fmla="*/ 1692909 h 3098304"/>
              <a:gd name="connsiteX1999" fmla="*/ 2239845 w 10799257"/>
              <a:gd name="connsiteY1999" fmla="*/ 1615171 h 3098304"/>
              <a:gd name="connsiteX2000" fmla="*/ 2317572 w 10799257"/>
              <a:gd name="connsiteY2000" fmla="*/ 1537435 h 3098304"/>
              <a:gd name="connsiteX2001" fmla="*/ 1569475 w 10799257"/>
              <a:gd name="connsiteY2001" fmla="*/ 1537435 h 3098304"/>
              <a:gd name="connsiteX2002" fmla="*/ 1647232 w 10799257"/>
              <a:gd name="connsiteY2002" fmla="*/ 1615171 h 3098304"/>
              <a:gd name="connsiteX2003" fmla="*/ 1569475 w 10799257"/>
              <a:gd name="connsiteY2003" fmla="*/ 1692909 h 3098304"/>
              <a:gd name="connsiteX2004" fmla="*/ 1491752 w 10799257"/>
              <a:gd name="connsiteY2004" fmla="*/ 1615171 h 3098304"/>
              <a:gd name="connsiteX2005" fmla="*/ 1569475 w 10799257"/>
              <a:gd name="connsiteY2005" fmla="*/ 1537435 h 3098304"/>
              <a:gd name="connsiteX2006" fmla="*/ 1385938 w 10799257"/>
              <a:gd name="connsiteY2006" fmla="*/ 1537435 h 3098304"/>
              <a:gd name="connsiteX2007" fmla="*/ 1463700 w 10799257"/>
              <a:gd name="connsiteY2007" fmla="*/ 1615171 h 3098304"/>
              <a:gd name="connsiteX2008" fmla="*/ 1385938 w 10799257"/>
              <a:gd name="connsiteY2008" fmla="*/ 1692909 h 3098304"/>
              <a:gd name="connsiteX2009" fmla="*/ 1308177 w 10799257"/>
              <a:gd name="connsiteY2009" fmla="*/ 1615171 h 3098304"/>
              <a:gd name="connsiteX2010" fmla="*/ 1385938 w 10799257"/>
              <a:gd name="connsiteY2010" fmla="*/ 1537435 h 3098304"/>
              <a:gd name="connsiteX2011" fmla="*/ 1202397 w 10799257"/>
              <a:gd name="connsiteY2011" fmla="*/ 1537435 h 3098304"/>
              <a:gd name="connsiteX2012" fmla="*/ 1280126 w 10799257"/>
              <a:gd name="connsiteY2012" fmla="*/ 1615171 h 3098304"/>
              <a:gd name="connsiteX2013" fmla="*/ 1202397 w 10799257"/>
              <a:gd name="connsiteY2013" fmla="*/ 1692909 h 3098304"/>
              <a:gd name="connsiteX2014" fmla="*/ 1124687 w 10799257"/>
              <a:gd name="connsiteY2014" fmla="*/ 1615171 h 3098304"/>
              <a:gd name="connsiteX2015" fmla="*/ 1202397 w 10799257"/>
              <a:gd name="connsiteY2015" fmla="*/ 1537435 h 3098304"/>
              <a:gd name="connsiteX2016" fmla="*/ 1014150 w 10799257"/>
              <a:gd name="connsiteY2016" fmla="*/ 1537435 h 3098304"/>
              <a:gd name="connsiteX2017" fmla="*/ 1091922 w 10799257"/>
              <a:gd name="connsiteY2017" fmla="*/ 1615171 h 3098304"/>
              <a:gd name="connsiteX2018" fmla="*/ 1014150 w 10799257"/>
              <a:gd name="connsiteY2018" fmla="*/ 1692909 h 3098304"/>
              <a:gd name="connsiteX2019" fmla="*/ 936457 w 10799257"/>
              <a:gd name="connsiteY2019" fmla="*/ 1615171 h 3098304"/>
              <a:gd name="connsiteX2020" fmla="*/ 1014150 w 10799257"/>
              <a:gd name="connsiteY2020" fmla="*/ 1537435 h 3098304"/>
              <a:gd name="connsiteX2021" fmla="*/ 830653 w 10799257"/>
              <a:gd name="connsiteY2021" fmla="*/ 1537435 h 3098304"/>
              <a:gd name="connsiteX2022" fmla="*/ 908411 w 10799257"/>
              <a:gd name="connsiteY2022" fmla="*/ 1615171 h 3098304"/>
              <a:gd name="connsiteX2023" fmla="*/ 830653 w 10799257"/>
              <a:gd name="connsiteY2023" fmla="*/ 1692909 h 3098304"/>
              <a:gd name="connsiteX2024" fmla="*/ 752908 w 10799257"/>
              <a:gd name="connsiteY2024" fmla="*/ 1615171 h 3098304"/>
              <a:gd name="connsiteX2025" fmla="*/ 830653 w 10799257"/>
              <a:gd name="connsiteY2025" fmla="*/ 1537435 h 3098304"/>
              <a:gd name="connsiteX2026" fmla="*/ 642418 w 10799257"/>
              <a:gd name="connsiteY2026" fmla="*/ 1537435 h 3098304"/>
              <a:gd name="connsiteX2027" fmla="*/ 720160 w 10799257"/>
              <a:gd name="connsiteY2027" fmla="*/ 1615171 h 3098304"/>
              <a:gd name="connsiteX2028" fmla="*/ 642418 w 10799257"/>
              <a:gd name="connsiteY2028" fmla="*/ 1692909 h 3098304"/>
              <a:gd name="connsiteX2029" fmla="*/ 564685 w 10799257"/>
              <a:gd name="connsiteY2029" fmla="*/ 1615171 h 3098304"/>
              <a:gd name="connsiteX2030" fmla="*/ 642418 w 10799257"/>
              <a:gd name="connsiteY2030" fmla="*/ 1537435 h 3098304"/>
              <a:gd name="connsiteX2031" fmla="*/ 9720532 w 10799257"/>
              <a:gd name="connsiteY2031" fmla="*/ 1474796 h 3098304"/>
              <a:gd name="connsiteX2032" fmla="*/ 9772393 w 10799257"/>
              <a:gd name="connsiteY2032" fmla="*/ 1515283 h 3098304"/>
              <a:gd name="connsiteX2033" fmla="*/ 9759560 w 10799257"/>
              <a:gd name="connsiteY2033" fmla="*/ 1512692 h 3098304"/>
              <a:gd name="connsiteX2034" fmla="*/ 9734851 w 10799257"/>
              <a:gd name="connsiteY2034" fmla="*/ 1496033 h 3098304"/>
              <a:gd name="connsiteX2035" fmla="*/ 700606 w 10799257"/>
              <a:gd name="connsiteY2035" fmla="*/ 1390848 h 3098304"/>
              <a:gd name="connsiteX2036" fmla="*/ 714062 w 10799257"/>
              <a:gd name="connsiteY2036" fmla="*/ 1410805 h 3098304"/>
              <a:gd name="connsiteX2037" fmla="*/ 720171 w 10799257"/>
              <a:gd name="connsiteY2037" fmla="*/ 1441063 h 3098304"/>
              <a:gd name="connsiteX2038" fmla="*/ 642428 w 10799257"/>
              <a:gd name="connsiteY2038" fmla="*/ 1518801 h 3098304"/>
              <a:gd name="connsiteX2039" fmla="*/ 587465 w 10799257"/>
              <a:gd name="connsiteY2039" fmla="*/ 1496032 h 3098304"/>
              <a:gd name="connsiteX2040" fmla="*/ 576923 w 10799257"/>
              <a:gd name="connsiteY2040" fmla="*/ 1480396 h 3098304"/>
              <a:gd name="connsiteX2041" fmla="*/ 622703 w 10799257"/>
              <a:gd name="connsiteY2041" fmla="*/ 1444657 h 3098304"/>
              <a:gd name="connsiteX2042" fmla="*/ 9574517 w 10799257"/>
              <a:gd name="connsiteY2042" fmla="*/ 1370468 h 3098304"/>
              <a:gd name="connsiteX2043" fmla="*/ 9681926 w 10799257"/>
              <a:gd name="connsiteY2043" fmla="*/ 1444657 h 3098304"/>
              <a:gd name="connsiteX2044" fmla="*/ 9683127 w 10799257"/>
              <a:gd name="connsiteY2044" fmla="*/ 1445595 h 3098304"/>
              <a:gd name="connsiteX2045" fmla="*/ 9677932 w 10799257"/>
              <a:gd name="connsiteY2045" fmla="*/ 1471324 h 3098304"/>
              <a:gd name="connsiteX2046" fmla="*/ 9606304 w 10799257"/>
              <a:gd name="connsiteY2046" fmla="*/ 1518801 h 3098304"/>
              <a:gd name="connsiteX2047" fmla="*/ 9528568 w 10799257"/>
              <a:gd name="connsiteY2047" fmla="*/ 1441065 h 3098304"/>
              <a:gd name="connsiteX2048" fmla="*/ 9551337 w 10799257"/>
              <a:gd name="connsiteY2048" fmla="*/ 1386097 h 3098304"/>
              <a:gd name="connsiteX2049" fmla="*/ 9413377 w 10799257"/>
              <a:gd name="connsiteY2049" fmla="*/ 1363328 h 3098304"/>
              <a:gd name="connsiteX2050" fmla="*/ 9491114 w 10799257"/>
              <a:gd name="connsiteY2050" fmla="*/ 1441063 h 3098304"/>
              <a:gd name="connsiteX2051" fmla="*/ 9413377 w 10799257"/>
              <a:gd name="connsiteY2051" fmla="*/ 1518801 h 3098304"/>
              <a:gd name="connsiteX2052" fmla="*/ 9335640 w 10799257"/>
              <a:gd name="connsiteY2052" fmla="*/ 1441063 h 3098304"/>
              <a:gd name="connsiteX2053" fmla="*/ 9413377 w 10799257"/>
              <a:gd name="connsiteY2053" fmla="*/ 1363328 h 3098304"/>
              <a:gd name="connsiteX2054" fmla="*/ 9234566 w 10799257"/>
              <a:gd name="connsiteY2054" fmla="*/ 1363328 h 3098304"/>
              <a:gd name="connsiteX2055" fmla="*/ 9312303 w 10799257"/>
              <a:gd name="connsiteY2055" fmla="*/ 1441065 h 3098304"/>
              <a:gd name="connsiteX2056" fmla="*/ 9234566 w 10799257"/>
              <a:gd name="connsiteY2056" fmla="*/ 1518801 h 3098304"/>
              <a:gd name="connsiteX2057" fmla="*/ 9156829 w 10799257"/>
              <a:gd name="connsiteY2057" fmla="*/ 1441065 h 3098304"/>
              <a:gd name="connsiteX2058" fmla="*/ 9234566 w 10799257"/>
              <a:gd name="connsiteY2058" fmla="*/ 1363328 h 3098304"/>
              <a:gd name="connsiteX2059" fmla="*/ 9036935 w 10799257"/>
              <a:gd name="connsiteY2059" fmla="*/ 1363328 h 3098304"/>
              <a:gd name="connsiteX2060" fmla="*/ 9114672 w 10799257"/>
              <a:gd name="connsiteY2060" fmla="*/ 1441065 h 3098304"/>
              <a:gd name="connsiteX2061" fmla="*/ 9036935 w 10799257"/>
              <a:gd name="connsiteY2061" fmla="*/ 1518801 h 3098304"/>
              <a:gd name="connsiteX2062" fmla="*/ 8959198 w 10799257"/>
              <a:gd name="connsiteY2062" fmla="*/ 1441065 h 3098304"/>
              <a:gd name="connsiteX2063" fmla="*/ 9036935 w 10799257"/>
              <a:gd name="connsiteY2063" fmla="*/ 1363328 h 3098304"/>
              <a:gd name="connsiteX2064" fmla="*/ 8853418 w 10799257"/>
              <a:gd name="connsiteY2064" fmla="*/ 1363328 h 3098304"/>
              <a:gd name="connsiteX2065" fmla="*/ 8931155 w 10799257"/>
              <a:gd name="connsiteY2065" fmla="*/ 1441065 h 3098304"/>
              <a:gd name="connsiteX2066" fmla="*/ 8853418 w 10799257"/>
              <a:gd name="connsiteY2066" fmla="*/ 1518801 h 3098304"/>
              <a:gd name="connsiteX2067" fmla="*/ 8775681 w 10799257"/>
              <a:gd name="connsiteY2067" fmla="*/ 1441065 h 3098304"/>
              <a:gd name="connsiteX2068" fmla="*/ 8853418 w 10799257"/>
              <a:gd name="connsiteY2068" fmla="*/ 1363328 h 3098304"/>
              <a:gd name="connsiteX2069" fmla="*/ 8669904 w 10799257"/>
              <a:gd name="connsiteY2069" fmla="*/ 1363328 h 3098304"/>
              <a:gd name="connsiteX2070" fmla="*/ 8747641 w 10799257"/>
              <a:gd name="connsiteY2070" fmla="*/ 1441063 h 3098304"/>
              <a:gd name="connsiteX2071" fmla="*/ 8669904 w 10799257"/>
              <a:gd name="connsiteY2071" fmla="*/ 1518801 h 3098304"/>
              <a:gd name="connsiteX2072" fmla="*/ 8592167 w 10799257"/>
              <a:gd name="connsiteY2072" fmla="*/ 1441063 h 3098304"/>
              <a:gd name="connsiteX2073" fmla="*/ 8669904 w 10799257"/>
              <a:gd name="connsiteY2073" fmla="*/ 1363328 h 3098304"/>
              <a:gd name="connsiteX2074" fmla="*/ 8481681 w 10799257"/>
              <a:gd name="connsiteY2074" fmla="*/ 1363328 h 3098304"/>
              <a:gd name="connsiteX2075" fmla="*/ 8559418 w 10799257"/>
              <a:gd name="connsiteY2075" fmla="*/ 1441065 h 3098304"/>
              <a:gd name="connsiteX2076" fmla="*/ 8481681 w 10799257"/>
              <a:gd name="connsiteY2076" fmla="*/ 1518801 h 3098304"/>
              <a:gd name="connsiteX2077" fmla="*/ 8403944 w 10799257"/>
              <a:gd name="connsiteY2077" fmla="*/ 1441065 h 3098304"/>
              <a:gd name="connsiteX2078" fmla="*/ 8481681 w 10799257"/>
              <a:gd name="connsiteY2078" fmla="*/ 1363328 h 3098304"/>
              <a:gd name="connsiteX2079" fmla="*/ 8298166 w 10799257"/>
              <a:gd name="connsiteY2079" fmla="*/ 1363328 h 3098304"/>
              <a:gd name="connsiteX2080" fmla="*/ 8375903 w 10799257"/>
              <a:gd name="connsiteY2080" fmla="*/ 1441065 h 3098304"/>
              <a:gd name="connsiteX2081" fmla="*/ 8298166 w 10799257"/>
              <a:gd name="connsiteY2081" fmla="*/ 1518801 h 3098304"/>
              <a:gd name="connsiteX2082" fmla="*/ 8220429 w 10799257"/>
              <a:gd name="connsiteY2082" fmla="*/ 1441065 h 3098304"/>
              <a:gd name="connsiteX2083" fmla="*/ 8298166 w 10799257"/>
              <a:gd name="connsiteY2083" fmla="*/ 1363328 h 3098304"/>
              <a:gd name="connsiteX2084" fmla="*/ 8109946 w 10799257"/>
              <a:gd name="connsiteY2084" fmla="*/ 1363328 h 3098304"/>
              <a:gd name="connsiteX2085" fmla="*/ 8187683 w 10799257"/>
              <a:gd name="connsiteY2085" fmla="*/ 1441065 h 3098304"/>
              <a:gd name="connsiteX2086" fmla="*/ 8109946 w 10799257"/>
              <a:gd name="connsiteY2086" fmla="*/ 1518801 h 3098304"/>
              <a:gd name="connsiteX2087" fmla="*/ 8032209 w 10799257"/>
              <a:gd name="connsiteY2087" fmla="*/ 1441065 h 3098304"/>
              <a:gd name="connsiteX2088" fmla="*/ 8109946 w 10799257"/>
              <a:gd name="connsiteY2088" fmla="*/ 1363328 h 3098304"/>
              <a:gd name="connsiteX2089" fmla="*/ 7926429 w 10799257"/>
              <a:gd name="connsiteY2089" fmla="*/ 1363328 h 3098304"/>
              <a:gd name="connsiteX2090" fmla="*/ 8004166 w 10799257"/>
              <a:gd name="connsiteY2090" fmla="*/ 1441063 h 3098304"/>
              <a:gd name="connsiteX2091" fmla="*/ 7926429 w 10799257"/>
              <a:gd name="connsiteY2091" fmla="*/ 1518801 h 3098304"/>
              <a:gd name="connsiteX2092" fmla="*/ 7848692 w 10799257"/>
              <a:gd name="connsiteY2092" fmla="*/ 1441063 h 3098304"/>
              <a:gd name="connsiteX2093" fmla="*/ 7926429 w 10799257"/>
              <a:gd name="connsiteY2093" fmla="*/ 1363328 h 3098304"/>
              <a:gd name="connsiteX2094" fmla="*/ 7738208 w 10799257"/>
              <a:gd name="connsiteY2094" fmla="*/ 1363328 h 3098304"/>
              <a:gd name="connsiteX2095" fmla="*/ 7815945 w 10799257"/>
              <a:gd name="connsiteY2095" fmla="*/ 1441063 h 3098304"/>
              <a:gd name="connsiteX2096" fmla="*/ 7738208 w 10799257"/>
              <a:gd name="connsiteY2096" fmla="*/ 1518801 h 3098304"/>
              <a:gd name="connsiteX2097" fmla="*/ 7660471 w 10799257"/>
              <a:gd name="connsiteY2097" fmla="*/ 1441063 h 3098304"/>
              <a:gd name="connsiteX2098" fmla="*/ 7738208 w 10799257"/>
              <a:gd name="connsiteY2098" fmla="*/ 1363328 h 3098304"/>
              <a:gd name="connsiteX2099" fmla="*/ 7554691 w 10799257"/>
              <a:gd name="connsiteY2099" fmla="*/ 1363328 h 3098304"/>
              <a:gd name="connsiteX2100" fmla="*/ 7632428 w 10799257"/>
              <a:gd name="connsiteY2100" fmla="*/ 1441065 h 3098304"/>
              <a:gd name="connsiteX2101" fmla="*/ 7554691 w 10799257"/>
              <a:gd name="connsiteY2101" fmla="*/ 1518801 h 3098304"/>
              <a:gd name="connsiteX2102" fmla="*/ 7476954 w 10799257"/>
              <a:gd name="connsiteY2102" fmla="*/ 1441065 h 3098304"/>
              <a:gd name="connsiteX2103" fmla="*/ 7554691 w 10799257"/>
              <a:gd name="connsiteY2103" fmla="*/ 1363328 h 3098304"/>
              <a:gd name="connsiteX2104" fmla="*/ 7366470 w 10799257"/>
              <a:gd name="connsiteY2104" fmla="*/ 1363328 h 3098304"/>
              <a:gd name="connsiteX2105" fmla="*/ 7444207 w 10799257"/>
              <a:gd name="connsiteY2105" fmla="*/ 1441063 h 3098304"/>
              <a:gd name="connsiteX2106" fmla="*/ 7366470 w 10799257"/>
              <a:gd name="connsiteY2106" fmla="*/ 1518801 h 3098304"/>
              <a:gd name="connsiteX2107" fmla="*/ 7288733 w 10799257"/>
              <a:gd name="connsiteY2107" fmla="*/ 1441063 h 3098304"/>
              <a:gd name="connsiteX2108" fmla="*/ 7366470 w 10799257"/>
              <a:gd name="connsiteY2108" fmla="*/ 1363328 h 3098304"/>
              <a:gd name="connsiteX2109" fmla="*/ 7178248 w 10799257"/>
              <a:gd name="connsiteY2109" fmla="*/ 1363328 h 3098304"/>
              <a:gd name="connsiteX2110" fmla="*/ 7255985 w 10799257"/>
              <a:gd name="connsiteY2110" fmla="*/ 1441063 h 3098304"/>
              <a:gd name="connsiteX2111" fmla="*/ 7178248 w 10799257"/>
              <a:gd name="connsiteY2111" fmla="*/ 1518801 h 3098304"/>
              <a:gd name="connsiteX2112" fmla="*/ 7100511 w 10799257"/>
              <a:gd name="connsiteY2112" fmla="*/ 1441063 h 3098304"/>
              <a:gd name="connsiteX2113" fmla="*/ 7178248 w 10799257"/>
              <a:gd name="connsiteY2113" fmla="*/ 1363328 h 3098304"/>
              <a:gd name="connsiteX2114" fmla="*/ 6985324 w 10799257"/>
              <a:gd name="connsiteY2114" fmla="*/ 1363328 h 3098304"/>
              <a:gd name="connsiteX2115" fmla="*/ 7063061 w 10799257"/>
              <a:gd name="connsiteY2115" fmla="*/ 1441063 h 3098304"/>
              <a:gd name="connsiteX2116" fmla="*/ 6985324 w 10799257"/>
              <a:gd name="connsiteY2116" fmla="*/ 1518801 h 3098304"/>
              <a:gd name="connsiteX2117" fmla="*/ 6907587 w 10799257"/>
              <a:gd name="connsiteY2117" fmla="*/ 1441063 h 3098304"/>
              <a:gd name="connsiteX2118" fmla="*/ 6985324 w 10799257"/>
              <a:gd name="connsiteY2118" fmla="*/ 1363328 h 3098304"/>
              <a:gd name="connsiteX2119" fmla="*/ 6801806 w 10799257"/>
              <a:gd name="connsiteY2119" fmla="*/ 1363328 h 3098304"/>
              <a:gd name="connsiteX2120" fmla="*/ 6879543 w 10799257"/>
              <a:gd name="connsiteY2120" fmla="*/ 1441065 h 3098304"/>
              <a:gd name="connsiteX2121" fmla="*/ 6801806 w 10799257"/>
              <a:gd name="connsiteY2121" fmla="*/ 1518801 h 3098304"/>
              <a:gd name="connsiteX2122" fmla="*/ 6724069 w 10799257"/>
              <a:gd name="connsiteY2122" fmla="*/ 1441065 h 3098304"/>
              <a:gd name="connsiteX2123" fmla="*/ 6801806 w 10799257"/>
              <a:gd name="connsiteY2123" fmla="*/ 1363328 h 3098304"/>
              <a:gd name="connsiteX2124" fmla="*/ 6613585 w 10799257"/>
              <a:gd name="connsiteY2124" fmla="*/ 1363328 h 3098304"/>
              <a:gd name="connsiteX2125" fmla="*/ 6691322 w 10799257"/>
              <a:gd name="connsiteY2125" fmla="*/ 1441063 h 3098304"/>
              <a:gd name="connsiteX2126" fmla="*/ 6613585 w 10799257"/>
              <a:gd name="connsiteY2126" fmla="*/ 1518801 h 3098304"/>
              <a:gd name="connsiteX2127" fmla="*/ 6535848 w 10799257"/>
              <a:gd name="connsiteY2127" fmla="*/ 1441063 h 3098304"/>
              <a:gd name="connsiteX2128" fmla="*/ 6613585 w 10799257"/>
              <a:gd name="connsiteY2128" fmla="*/ 1363328 h 3098304"/>
              <a:gd name="connsiteX2129" fmla="*/ 6425364 w 10799257"/>
              <a:gd name="connsiteY2129" fmla="*/ 1363328 h 3098304"/>
              <a:gd name="connsiteX2130" fmla="*/ 6503101 w 10799257"/>
              <a:gd name="connsiteY2130" fmla="*/ 1441065 h 3098304"/>
              <a:gd name="connsiteX2131" fmla="*/ 6425364 w 10799257"/>
              <a:gd name="connsiteY2131" fmla="*/ 1518801 h 3098304"/>
              <a:gd name="connsiteX2132" fmla="*/ 6347627 w 10799257"/>
              <a:gd name="connsiteY2132" fmla="*/ 1441065 h 3098304"/>
              <a:gd name="connsiteX2133" fmla="*/ 6425364 w 10799257"/>
              <a:gd name="connsiteY2133" fmla="*/ 1363328 h 3098304"/>
              <a:gd name="connsiteX2134" fmla="*/ 6241848 w 10799257"/>
              <a:gd name="connsiteY2134" fmla="*/ 1363328 h 3098304"/>
              <a:gd name="connsiteX2135" fmla="*/ 6319585 w 10799257"/>
              <a:gd name="connsiteY2135" fmla="*/ 1441065 h 3098304"/>
              <a:gd name="connsiteX2136" fmla="*/ 6241848 w 10799257"/>
              <a:gd name="connsiteY2136" fmla="*/ 1518801 h 3098304"/>
              <a:gd name="connsiteX2137" fmla="*/ 6164111 w 10799257"/>
              <a:gd name="connsiteY2137" fmla="*/ 1441065 h 3098304"/>
              <a:gd name="connsiteX2138" fmla="*/ 6241848 w 10799257"/>
              <a:gd name="connsiteY2138" fmla="*/ 1363328 h 3098304"/>
              <a:gd name="connsiteX2139" fmla="*/ 6053629 w 10799257"/>
              <a:gd name="connsiteY2139" fmla="*/ 1363328 h 3098304"/>
              <a:gd name="connsiteX2140" fmla="*/ 6131366 w 10799257"/>
              <a:gd name="connsiteY2140" fmla="*/ 1441063 h 3098304"/>
              <a:gd name="connsiteX2141" fmla="*/ 6053629 w 10799257"/>
              <a:gd name="connsiteY2141" fmla="*/ 1518801 h 3098304"/>
              <a:gd name="connsiteX2142" fmla="*/ 5975892 w 10799257"/>
              <a:gd name="connsiteY2142" fmla="*/ 1441063 h 3098304"/>
              <a:gd name="connsiteX2143" fmla="*/ 6053629 w 10799257"/>
              <a:gd name="connsiteY2143" fmla="*/ 1363328 h 3098304"/>
              <a:gd name="connsiteX2144" fmla="*/ 5870110 w 10799257"/>
              <a:gd name="connsiteY2144" fmla="*/ 1363328 h 3098304"/>
              <a:gd name="connsiteX2145" fmla="*/ 5947847 w 10799257"/>
              <a:gd name="connsiteY2145" fmla="*/ 1441065 h 3098304"/>
              <a:gd name="connsiteX2146" fmla="*/ 5870110 w 10799257"/>
              <a:gd name="connsiteY2146" fmla="*/ 1518801 h 3098304"/>
              <a:gd name="connsiteX2147" fmla="*/ 5792373 w 10799257"/>
              <a:gd name="connsiteY2147" fmla="*/ 1441065 h 3098304"/>
              <a:gd name="connsiteX2148" fmla="*/ 5870110 w 10799257"/>
              <a:gd name="connsiteY2148" fmla="*/ 1363328 h 3098304"/>
              <a:gd name="connsiteX2149" fmla="*/ 5681942 w 10799257"/>
              <a:gd name="connsiteY2149" fmla="*/ 1363328 h 3098304"/>
              <a:gd name="connsiteX2150" fmla="*/ 5759628 w 10799257"/>
              <a:gd name="connsiteY2150" fmla="*/ 1441065 h 3098304"/>
              <a:gd name="connsiteX2151" fmla="*/ 5681942 w 10799257"/>
              <a:gd name="connsiteY2151" fmla="*/ 1518801 h 3098304"/>
              <a:gd name="connsiteX2152" fmla="*/ 5604176 w 10799257"/>
              <a:gd name="connsiteY2152" fmla="*/ 1441065 h 3098304"/>
              <a:gd name="connsiteX2153" fmla="*/ 5681942 w 10799257"/>
              <a:gd name="connsiteY2153" fmla="*/ 1363328 h 3098304"/>
              <a:gd name="connsiteX2154" fmla="*/ 4745533 w 10799257"/>
              <a:gd name="connsiteY2154" fmla="*/ 1363328 h 3098304"/>
              <a:gd name="connsiteX2155" fmla="*/ 4823263 w 10799257"/>
              <a:gd name="connsiteY2155" fmla="*/ 1441063 h 3098304"/>
              <a:gd name="connsiteX2156" fmla="*/ 4745533 w 10799257"/>
              <a:gd name="connsiteY2156" fmla="*/ 1518801 h 3098304"/>
              <a:gd name="connsiteX2157" fmla="*/ 4667783 w 10799257"/>
              <a:gd name="connsiteY2157" fmla="*/ 1441063 h 3098304"/>
              <a:gd name="connsiteX2158" fmla="*/ 4745533 w 10799257"/>
              <a:gd name="connsiteY2158" fmla="*/ 1363328 h 3098304"/>
              <a:gd name="connsiteX2159" fmla="*/ 4557296 w 10799257"/>
              <a:gd name="connsiteY2159" fmla="*/ 1363328 h 3098304"/>
              <a:gd name="connsiteX2160" fmla="*/ 4635044 w 10799257"/>
              <a:gd name="connsiteY2160" fmla="*/ 1441065 h 3098304"/>
              <a:gd name="connsiteX2161" fmla="*/ 4557296 w 10799257"/>
              <a:gd name="connsiteY2161" fmla="*/ 1518801 h 3098304"/>
              <a:gd name="connsiteX2162" fmla="*/ 4479562 w 10799257"/>
              <a:gd name="connsiteY2162" fmla="*/ 1441065 h 3098304"/>
              <a:gd name="connsiteX2163" fmla="*/ 4557296 w 10799257"/>
              <a:gd name="connsiteY2163" fmla="*/ 1363328 h 3098304"/>
              <a:gd name="connsiteX2164" fmla="*/ 4373781 w 10799257"/>
              <a:gd name="connsiteY2164" fmla="*/ 1363328 h 3098304"/>
              <a:gd name="connsiteX2165" fmla="*/ 4451515 w 10799257"/>
              <a:gd name="connsiteY2165" fmla="*/ 1441065 h 3098304"/>
              <a:gd name="connsiteX2166" fmla="*/ 4373781 w 10799257"/>
              <a:gd name="connsiteY2166" fmla="*/ 1518801 h 3098304"/>
              <a:gd name="connsiteX2167" fmla="*/ 4296053 w 10799257"/>
              <a:gd name="connsiteY2167" fmla="*/ 1441065 h 3098304"/>
              <a:gd name="connsiteX2168" fmla="*/ 4373781 w 10799257"/>
              <a:gd name="connsiteY2168" fmla="*/ 1363328 h 3098304"/>
              <a:gd name="connsiteX2169" fmla="*/ 3625629 w 10799257"/>
              <a:gd name="connsiteY2169" fmla="*/ 1363328 h 3098304"/>
              <a:gd name="connsiteX2170" fmla="*/ 3703372 w 10799257"/>
              <a:gd name="connsiteY2170" fmla="*/ 1441063 h 3098304"/>
              <a:gd name="connsiteX2171" fmla="*/ 3625629 w 10799257"/>
              <a:gd name="connsiteY2171" fmla="*/ 1518801 h 3098304"/>
              <a:gd name="connsiteX2172" fmla="*/ 3547906 w 10799257"/>
              <a:gd name="connsiteY2172" fmla="*/ 1441063 h 3098304"/>
              <a:gd name="connsiteX2173" fmla="*/ 3625629 w 10799257"/>
              <a:gd name="connsiteY2173" fmla="*/ 1363328 h 3098304"/>
              <a:gd name="connsiteX2174" fmla="*/ 3442093 w 10799257"/>
              <a:gd name="connsiteY2174" fmla="*/ 1363328 h 3098304"/>
              <a:gd name="connsiteX2175" fmla="*/ 3519851 w 10799257"/>
              <a:gd name="connsiteY2175" fmla="*/ 1441065 h 3098304"/>
              <a:gd name="connsiteX2176" fmla="*/ 3442093 w 10799257"/>
              <a:gd name="connsiteY2176" fmla="*/ 1518801 h 3098304"/>
              <a:gd name="connsiteX2177" fmla="*/ 3364502 w 10799257"/>
              <a:gd name="connsiteY2177" fmla="*/ 1441065 h 3098304"/>
              <a:gd name="connsiteX2178" fmla="*/ 3442093 w 10799257"/>
              <a:gd name="connsiteY2178" fmla="*/ 1363328 h 3098304"/>
              <a:gd name="connsiteX2179" fmla="*/ 2689371 w 10799257"/>
              <a:gd name="connsiteY2179" fmla="*/ 1363328 h 3098304"/>
              <a:gd name="connsiteX2180" fmla="*/ 2767077 w 10799257"/>
              <a:gd name="connsiteY2180" fmla="*/ 1441063 h 3098304"/>
              <a:gd name="connsiteX2181" fmla="*/ 2689371 w 10799257"/>
              <a:gd name="connsiteY2181" fmla="*/ 1518801 h 3098304"/>
              <a:gd name="connsiteX2182" fmla="*/ 2611635 w 10799257"/>
              <a:gd name="connsiteY2182" fmla="*/ 1441063 h 3098304"/>
              <a:gd name="connsiteX2183" fmla="*/ 2689371 w 10799257"/>
              <a:gd name="connsiteY2183" fmla="*/ 1363328 h 3098304"/>
              <a:gd name="connsiteX2184" fmla="*/ 2510551 w 10799257"/>
              <a:gd name="connsiteY2184" fmla="*/ 1363328 h 3098304"/>
              <a:gd name="connsiteX2185" fmla="*/ 2588296 w 10799257"/>
              <a:gd name="connsiteY2185" fmla="*/ 1441065 h 3098304"/>
              <a:gd name="connsiteX2186" fmla="*/ 2510551 w 10799257"/>
              <a:gd name="connsiteY2186" fmla="*/ 1518801 h 3098304"/>
              <a:gd name="connsiteX2187" fmla="*/ 2432787 w 10799257"/>
              <a:gd name="connsiteY2187" fmla="*/ 1441065 h 3098304"/>
              <a:gd name="connsiteX2188" fmla="*/ 2510551 w 10799257"/>
              <a:gd name="connsiteY2188" fmla="*/ 1363328 h 3098304"/>
              <a:gd name="connsiteX2189" fmla="*/ 1941203 w 10799257"/>
              <a:gd name="connsiteY2189" fmla="*/ 1363328 h 3098304"/>
              <a:gd name="connsiteX2190" fmla="*/ 2018925 w 10799257"/>
              <a:gd name="connsiteY2190" fmla="*/ 1441063 h 3098304"/>
              <a:gd name="connsiteX2191" fmla="*/ 1941203 w 10799257"/>
              <a:gd name="connsiteY2191" fmla="*/ 1518801 h 3098304"/>
              <a:gd name="connsiteX2192" fmla="*/ 1863480 w 10799257"/>
              <a:gd name="connsiteY2192" fmla="*/ 1441063 h 3098304"/>
              <a:gd name="connsiteX2193" fmla="*/ 1941203 w 10799257"/>
              <a:gd name="connsiteY2193" fmla="*/ 1363328 h 3098304"/>
              <a:gd name="connsiteX2194" fmla="*/ 1757713 w 10799257"/>
              <a:gd name="connsiteY2194" fmla="*/ 1363328 h 3098304"/>
              <a:gd name="connsiteX2195" fmla="*/ 1835442 w 10799257"/>
              <a:gd name="connsiteY2195" fmla="*/ 1441065 h 3098304"/>
              <a:gd name="connsiteX2196" fmla="*/ 1757713 w 10799257"/>
              <a:gd name="connsiteY2196" fmla="*/ 1518801 h 3098304"/>
              <a:gd name="connsiteX2197" fmla="*/ 1679986 w 10799257"/>
              <a:gd name="connsiteY2197" fmla="*/ 1441065 h 3098304"/>
              <a:gd name="connsiteX2198" fmla="*/ 1757713 w 10799257"/>
              <a:gd name="connsiteY2198" fmla="*/ 1363328 h 3098304"/>
              <a:gd name="connsiteX2199" fmla="*/ 1569475 w 10799257"/>
              <a:gd name="connsiteY2199" fmla="*/ 1363328 h 3098304"/>
              <a:gd name="connsiteX2200" fmla="*/ 1647245 w 10799257"/>
              <a:gd name="connsiteY2200" fmla="*/ 1441063 h 3098304"/>
              <a:gd name="connsiteX2201" fmla="*/ 1569475 w 10799257"/>
              <a:gd name="connsiteY2201" fmla="*/ 1518801 h 3098304"/>
              <a:gd name="connsiteX2202" fmla="*/ 1491765 w 10799257"/>
              <a:gd name="connsiteY2202" fmla="*/ 1441063 h 3098304"/>
              <a:gd name="connsiteX2203" fmla="*/ 1569475 w 10799257"/>
              <a:gd name="connsiteY2203" fmla="*/ 1363328 h 3098304"/>
              <a:gd name="connsiteX2204" fmla="*/ 1385952 w 10799257"/>
              <a:gd name="connsiteY2204" fmla="*/ 1363328 h 3098304"/>
              <a:gd name="connsiteX2205" fmla="*/ 1463714 w 10799257"/>
              <a:gd name="connsiteY2205" fmla="*/ 1441063 h 3098304"/>
              <a:gd name="connsiteX2206" fmla="*/ 1385952 w 10799257"/>
              <a:gd name="connsiteY2206" fmla="*/ 1518801 h 3098304"/>
              <a:gd name="connsiteX2207" fmla="*/ 1308193 w 10799257"/>
              <a:gd name="connsiteY2207" fmla="*/ 1441063 h 3098304"/>
              <a:gd name="connsiteX2208" fmla="*/ 1385952 w 10799257"/>
              <a:gd name="connsiteY2208" fmla="*/ 1363328 h 3098304"/>
              <a:gd name="connsiteX2209" fmla="*/ 1202404 w 10799257"/>
              <a:gd name="connsiteY2209" fmla="*/ 1363328 h 3098304"/>
              <a:gd name="connsiteX2210" fmla="*/ 1280142 w 10799257"/>
              <a:gd name="connsiteY2210" fmla="*/ 1441063 h 3098304"/>
              <a:gd name="connsiteX2211" fmla="*/ 1202404 w 10799257"/>
              <a:gd name="connsiteY2211" fmla="*/ 1518801 h 3098304"/>
              <a:gd name="connsiteX2212" fmla="*/ 1124704 w 10799257"/>
              <a:gd name="connsiteY2212" fmla="*/ 1441063 h 3098304"/>
              <a:gd name="connsiteX2213" fmla="*/ 1202404 w 10799257"/>
              <a:gd name="connsiteY2213" fmla="*/ 1363328 h 3098304"/>
              <a:gd name="connsiteX2214" fmla="*/ 1014166 w 10799257"/>
              <a:gd name="connsiteY2214" fmla="*/ 1363328 h 3098304"/>
              <a:gd name="connsiteX2215" fmla="*/ 1091934 w 10799257"/>
              <a:gd name="connsiteY2215" fmla="*/ 1441063 h 3098304"/>
              <a:gd name="connsiteX2216" fmla="*/ 1014166 w 10799257"/>
              <a:gd name="connsiteY2216" fmla="*/ 1518801 h 3098304"/>
              <a:gd name="connsiteX2217" fmla="*/ 936469 w 10799257"/>
              <a:gd name="connsiteY2217" fmla="*/ 1441063 h 3098304"/>
              <a:gd name="connsiteX2218" fmla="*/ 1014166 w 10799257"/>
              <a:gd name="connsiteY2218" fmla="*/ 1363328 h 3098304"/>
              <a:gd name="connsiteX2219" fmla="*/ 830663 w 10799257"/>
              <a:gd name="connsiteY2219" fmla="*/ 1363328 h 3098304"/>
              <a:gd name="connsiteX2220" fmla="*/ 908428 w 10799257"/>
              <a:gd name="connsiteY2220" fmla="*/ 1441063 h 3098304"/>
              <a:gd name="connsiteX2221" fmla="*/ 830663 w 10799257"/>
              <a:gd name="connsiteY2221" fmla="*/ 1518801 h 3098304"/>
              <a:gd name="connsiteX2222" fmla="*/ 752920 w 10799257"/>
              <a:gd name="connsiteY2222" fmla="*/ 1441063 h 3098304"/>
              <a:gd name="connsiteX2223" fmla="*/ 830663 w 10799257"/>
              <a:gd name="connsiteY2223" fmla="*/ 1363328 h 3098304"/>
              <a:gd name="connsiteX2224" fmla="*/ 904116 w 10799257"/>
              <a:gd name="connsiteY2224" fmla="*/ 1250280 h 3098304"/>
              <a:gd name="connsiteX2225" fmla="*/ 908437 w 10799257"/>
              <a:gd name="connsiteY2225" fmla="*/ 1271666 h 3098304"/>
              <a:gd name="connsiteX2226" fmla="*/ 830675 w 10799257"/>
              <a:gd name="connsiteY2226" fmla="*/ 1349403 h 3098304"/>
              <a:gd name="connsiteX2227" fmla="*/ 800411 w 10799257"/>
              <a:gd name="connsiteY2227" fmla="*/ 1343294 h 3098304"/>
              <a:gd name="connsiteX2228" fmla="*/ 784744 w 10799257"/>
              <a:gd name="connsiteY2228" fmla="*/ 1332732 h 3098304"/>
              <a:gd name="connsiteX2229" fmla="*/ 9356340 w 10799257"/>
              <a:gd name="connsiteY2229" fmla="*/ 1219769 h 3098304"/>
              <a:gd name="connsiteX2230" fmla="*/ 9481917 w 10799257"/>
              <a:gd name="connsiteY2230" fmla="*/ 1306507 h 3098304"/>
              <a:gd name="connsiteX2231" fmla="*/ 9468346 w 10799257"/>
              <a:gd name="connsiteY2231" fmla="*/ 1326635 h 3098304"/>
              <a:gd name="connsiteX2232" fmla="*/ 9413378 w 10799257"/>
              <a:gd name="connsiteY2232" fmla="*/ 1349403 h 3098304"/>
              <a:gd name="connsiteX2233" fmla="*/ 9335641 w 10799257"/>
              <a:gd name="connsiteY2233" fmla="*/ 1271666 h 3098304"/>
              <a:gd name="connsiteX2234" fmla="*/ 9341750 w 10799257"/>
              <a:gd name="connsiteY2234" fmla="*/ 1241408 h 3098304"/>
              <a:gd name="connsiteX2235" fmla="*/ 9234567 w 10799257"/>
              <a:gd name="connsiteY2235" fmla="*/ 1193930 h 3098304"/>
              <a:gd name="connsiteX2236" fmla="*/ 9312304 w 10799257"/>
              <a:gd name="connsiteY2236" fmla="*/ 1271666 h 3098304"/>
              <a:gd name="connsiteX2237" fmla="*/ 9234567 w 10799257"/>
              <a:gd name="connsiteY2237" fmla="*/ 1349403 h 3098304"/>
              <a:gd name="connsiteX2238" fmla="*/ 9156831 w 10799257"/>
              <a:gd name="connsiteY2238" fmla="*/ 1271666 h 3098304"/>
              <a:gd name="connsiteX2239" fmla="*/ 9234567 w 10799257"/>
              <a:gd name="connsiteY2239" fmla="*/ 1193930 h 3098304"/>
              <a:gd name="connsiteX2240" fmla="*/ 9036935 w 10799257"/>
              <a:gd name="connsiteY2240" fmla="*/ 1193930 h 3098304"/>
              <a:gd name="connsiteX2241" fmla="*/ 9114672 w 10799257"/>
              <a:gd name="connsiteY2241" fmla="*/ 1271666 h 3098304"/>
              <a:gd name="connsiteX2242" fmla="*/ 9036935 w 10799257"/>
              <a:gd name="connsiteY2242" fmla="*/ 1349403 h 3098304"/>
              <a:gd name="connsiteX2243" fmla="*/ 8959198 w 10799257"/>
              <a:gd name="connsiteY2243" fmla="*/ 1271666 h 3098304"/>
              <a:gd name="connsiteX2244" fmla="*/ 9036935 w 10799257"/>
              <a:gd name="connsiteY2244" fmla="*/ 1193930 h 3098304"/>
              <a:gd name="connsiteX2245" fmla="*/ 8853419 w 10799257"/>
              <a:gd name="connsiteY2245" fmla="*/ 1193930 h 3098304"/>
              <a:gd name="connsiteX2246" fmla="*/ 8931156 w 10799257"/>
              <a:gd name="connsiteY2246" fmla="*/ 1271666 h 3098304"/>
              <a:gd name="connsiteX2247" fmla="*/ 8853419 w 10799257"/>
              <a:gd name="connsiteY2247" fmla="*/ 1349403 h 3098304"/>
              <a:gd name="connsiteX2248" fmla="*/ 8775682 w 10799257"/>
              <a:gd name="connsiteY2248" fmla="*/ 1271666 h 3098304"/>
              <a:gd name="connsiteX2249" fmla="*/ 8853419 w 10799257"/>
              <a:gd name="connsiteY2249" fmla="*/ 1193930 h 3098304"/>
              <a:gd name="connsiteX2250" fmla="*/ 8669907 w 10799257"/>
              <a:gd name="connsiteY2250" fmla="*/ 1193930 h 3098304"/>
              <a:gd name="connsiteX2251" fmla="*/ 8747644 w 10799257"/>
              <a:gd name="connsiteY2251" fmla="*/ 1271666 h 3098304"/>
              <a:gd name="connsiteX2252" fmla="*/ 8669907 w 10799257"/>
              <a:gd name="connsiteY2252" fmla="*/ 1349403 h 3098304"/>
              <a:gd name="connsiteX2253" fmla="*/ 8592170 w 10799257"/>
              <a:gd name="connsiteY2253" fmla="*/ 1271666 h 3098304"/>
              <a:gd name="connsiteX2254" fmla="*/ 8669907 w 10799257"/>
              <a:gd name="connsiteY2254" fmla="*/ 1193930 h 3098304"/>
              <a:gd name="connsiteX2255" fmla="*/ 8481683 w 10799257"/>
              <a:gd name="connsiteY2255" fmla="*/ 1193930 h 3098304"/>
              <a:gd name="connsiteX2256" fmla="*/ 8559420 w 10799257"/>
              <a:gd name="connsiteY2256" fmla="*/ 1271666 h 3098304"/>
              <a:gd name="connsiteX2257" fmla="*/ 8481683 w 10799257"/>
              <a:gd name="connsiteY2257" fmla="*/ 1349403 h 3098304"/>
              <a:gd name="connsiteX2258" fmla="*/ 8403946 w 10799257"/>
              <a:gd name="connsiteY2258" fmla="*/ 1271666 h 3098304"/>
              <a:gd name="connsiteX2259" fmla="*/ 8481683 w 10799257"/>
              <a:gd name="connsiteY2259" fmla="*/ 1193930 h 3098304"/>
              <a:gd name="connsiteX2260" fmla="*/ 8298166 w 10799257"/>
              <a:gd name="connsiteY2260" fmla="*/ 1193930 h 3098304"/>
              <a:gd name="connsiteX2261" fmla="*/ 8375903 w 10799257"/>
              <a:gd name="connsiteY2261" fmla="*/ 1271666 h 3098304"/>
              <a:gd name="connsiteX2262" fmla="*/ 8298166 w 10799257"/>
              <a:gd name="connsiteY2262" fmla="*/ 1349403 h 3098304"/>
              <a:gd name="connsiteX2263" fmla="*/ 8220429 w 10799257"/>
              <a:gd name="connsiteY2263" fmla="*/ 1271666 h 3098304"/>
              <a:gd name="connsiteX2264" fmla="*/ 8298166 w 10799257"/>
              <a:gd name="connsiteY2264" fmla="*/ 1193930 h 3098304"/>
              <a:gd name="connsiteX2265" fmla="*/ 8109946 w 10799257"/>
              <a:gd name="connsiteY2265" fmla="*/ 1193930 h 3098304"/>
              <a:gd name="connsiteX2266" fmla="*/ 8187683 w 10799257"/>
              <a:gd name="connsiteY2266" fmla="*/ 1271666 h 3098304"/>
              <a:gd name="connsiteX2267" fmla="*/ 8109946 w 10799257"/>
              <a:gd name="connsiteY2267" fmla="*/ 1349403 h 3098304"/>
              <a:gd name="connsiteX2268" fmla="*/ 8032209 w 10799257"/>
              <a:gd name="connsiteY2268" fmla="*/ 1271666 h 3098304"/>
              <a:gd name="connsiteX2269" fmla="*/ 8109946 w 10799257"/>
              <a:gd name="connsiteY2269" fmla="*/ 1193930 h 3098304"/>
              <a:gd name="connsiteX2270" fmla="*/ 7926432 w 10799257"/>
              <a:gd name="connsiteY2270" fmla="*/ 1193930 h 3098304"/>
              <a:gd name="connsiteX2271" fmla="*/ 8004169 w 10799257"/>
              <a:gd name="connsiteY2271" fmla="*/ 1271666 h 3098304"/>
              <a:gd name="connsiteX2272" fmla="*/ 7926432 w 10799257"/>
              <a:gd name="connsiteY2272" fmla="*/ 1349403 h 3098304"/>
              <a:gd name="connsiteX2273" fmla="*/ 7848695 w 10799257"/>
              <a:gd name="connsiteY2273" fmla="*/ 1271666 h 3098304"/>
              <a:gd name="connsiteX2274" fmla="*/ 7926432 w 10799257"/>
              <a:gd name="connsiteY2274" fmla="*/ 1193930 h 3098304"/>
              <a:gd name="connsiteX2275" fmla="*/ 7738211 w 10799257"/>
              <a:gd name="connsiteY2275" fmla="*/ 1193930 h 3098304"/>
              <a:gd name="connsiteX2276" fmla="*/ 7815947 w 10799257"/>
              <a:gd name="connsiteY2276" fmla="*/ 1271666 h 3098304"/>
              <a:gd name="connsiteX2277" fmla="*/ 7738211 w 10799257"/>
              <a:gd name="connsiteY2277" fmla="*/ 1349403 h 3098304"/>
              <a:gd name="connsiteX2278" fmla="*/ 7660474 w 10799257"/>
              <a:gd name="connsiteY2278" fmla="*/ 1271666 h 3098304"/>
              <a:gd name="connsiteX2279" fmla="*/ 7738211 w 10799257"/>
              <a:gd name="connsiteY2279" fmla="*/ 1193930 h 3098304"/>
              <a:gd name="connsiteX2280" fmla="*/ 7554691 w 10799257"/>
              <a:gd name="connsiteY2280" fmla="*/ 1193930 h 3098304"/>
              <a:gd name="connsiteX2281" fmla="*/ 7632428 w 10799257"/>
              <a:gd name="connsiteY2281" fmla="*/ 1271666 h 3098304"/>
              <a:gd name="connsiteX2282" fmla="*/ 7554691 w 10799257"/>
              <a:gd name="connsiteY2282" fmla="*/ 1349403 h 3098304"/>
              <a:gd name="connsiteX2283" fmla="*/ 7476954 w 10799257"/>
              <a:gd name="connsiteY2283" fmla="*/ 1271666 h 3098304"/>
              <a:gd name="connsiteX2284" fmla="*/ 7554691 w 10799257"/>
              <a:gd name="connsiteY2284" fmla="*/ 1193930 h 3098304"/>
              <a:gd name="connsiteX2285" fmla="*/ 7366470 w 10799257"/>
              <a:gd name="connsiteY2285" fmla="*/ 1193930 h 3098304"/>
              <a:gd name="connsiteX2286" fmla="*/ 7444207 w 10799257"/>
              <a:gd name="connsiteY2286" fmla="*/ 1271666 h 3098304"/>
              <a:gd name="connsiteX2287" fmla="*/ 7366470 w 10799257"/>
              <a:gd name="connsiteY2287" fmla="*/ 1349403 h 3098304"/>
              <a:gd name="connsiteX2288" fmla="*/ 7288733 w 10799257"/>
              <a:gd name="connsiteY2288" fmla="*/ 1271666 h 3098304"/>
              <a:gd name="connsiteX2289" fmla="*/ 7366470 w 10799257"/>
              <a:gd name="connsiteY2289" fmla="*/ 1193930 h 3098304"/>
              <a:gd name="connsiteX2290" fmla="*/ 7178249 w 10799257"/>
              <a:gd name="connsiteY2290" fmla="*/ 1193930 h 3098304"/>
              <a:gd name="connsiteX2291" fmla="*/ 7255986 w 10799257"/>
              <a:gd name="connsiteY2291" fmla="*/ 1271666 h 3098304"/>
              <a:gd name="connsiteX2292" fmla="*/ 7178249 w 10799257"/>
              <a:gd name="connsiteY2292" fmla="*/ 1349403 h 3098304"/>
              <a:gd name="connsiteX2293" fmla="*/ 7100512 w 10799257"/>
              <a:gd name="connsiteY2293" fmla="*/ 1271666 h 3098304"/>
              <a:gd name="connsiteX2294" fmla="*/ 7178249 w 10799257"/>
              <a:gd name="connsiteY2294" fmla="*/ 1193930 h 3098304"/>
              <a:gd name="connsiteX2295" fmla="*/ 6985324 w 10799257"/>
              <a:gd name="connsiteY2295" fmla="*/ 1193930 h 3098304"/>
              <a:gd name="connsiteX2296" fmla="*/ 7063061 w 10799257"/>
              <a:gd name="connsiteY2296" fmla="*/ 1271666 h 3098304"/>
              <a:gd name="connsiteX2297" fmla="*/ 6985324 w 10799257"/>
              <a:gd name="connsiteY2297" fmla="*/ 1349403 h 3098304"/>
              <a:gd name="connsiteX2298" fmla="*/ 6907587 w 10799257"/>
              <a:gd name="connsiteY2298" fmla="*/ 1271666 h 3098304"/>
              <a:gd name="connsiteX2299" fmla="*/ 6985324 w 10799257"/>
              <a:gd name="connsiteY2299" fmla="*/ 1193930 h 3098304"/>
              <a:gd name="connsiteX2300" fmla="*/ 6801807 w 10799257"/>
              <a:gd name="connsiteY2300" fmla="*/ 1193930 h 3098304"/>
              <a:gd name="connsiteX2301" fmla="*/ 6879544 w 10799257"/>
              <a:gd name="connsiteY2301" fmla="*/ 1271666 h 3098304"/>
              <a:gd name="connsiteX2302" fmla="*/ 6801807 w 10799257"/>
              <a:gd name="connsiteY2302" fmla="*/ 1349403 h 3098304"/>
              <a:gd name="connsiteX2303" fmla="*/ 6724070 w 10799257"/>
              <a:gd name="connsiteY2303" fmla="*/ 1271666 h 3098304"/>
              <a:gd name="connsiteX2304" fmla="*/ 6801807 w 10799257"/>
              <a:gd name="connsiteY2304" fmla="*/ 1193930 h 3098304"/>
              <a:gd name="connsiteX2305" fmla="*/ 6613586 w 10799257"/>
              <a:gd name="connsiteY2305" fmla="*/ 1193930 h 3098304"/>
              <a:gd name="connsiteX2306" fmla="*/ 6691323 w 10799257"/>
              <a:gd name="connsiteY2306" fmla="*/ 1271666 h 3098304"/>
              <a:gd name="connsiteX2307" fmla="*/ 6613586 w 10799257"/>
              <a:gd name="connsiteY2307" fmla="*/ 1349403 h 3098304"/>
              <a:gd name="connsiteX2308" fmla="*/ 6535849 w 10799257"/>
              <a:gd name="connsiteY2308" fmla="*/ 1271666 h 3098304"/>
              <a:gd name="connsiteX2309" fmla="*/ 6613586 w 10799257"/>
              <a:gd name="connsiteY2309" fmla="*/ 1193930 h 3098304"/>
              <a:gd name="connsiteX2310" fmla="*/ 6425365 w 10799257"/>
              <a:gd name="connsiteY2310" fmla="*/ 1193930 h 3098304"/>
              <a:gd name="connsiteX2311" fmla="*/ 6503102 w 10799257"/>
              <a:gd name="connsiteY2311" fmla="*/ 1271666 h 3098304"/>
              <a:gd name="connsiteX2312" fmla="*/ 6425365 w 10799257"/>
              <a:gd name="connsiteY2312" fmla="*/ 1349403 h 3098304"/>
              <a:gd name="connsiteX2313" fmla="*/ 6347628 w 10799257"/>
              <a:gd name="connsiteY2313" fmla="*/ 1271666 h 3098304"/>
              <a:gd name="connsiteX2314" fmla="*/ 6425365 w 10799257"/>
              <a:gd name="connsiteY2314" fmla="*/ 1193930 h 3098304"/>
              <a:gd name="connsiteX2315" fmla="*/ 6241848 w 10799257"/>
              <a:gd name="connsiteY2315" fmla="*/ 1193930 h 3098304"/>
              <a:gd name="connsiteX2316" fmla="*/ 6319585 w 10799257"/>
              <a:gd name="connsiteY2316" fmla="*/ 1271666 h 3098304"/>
              <a:gd name="connsiteX2317" fmla="*/ 6241848 w 10799257"/>
              <a:gd name="connsiteY2317" fmla="*/ 1349403 h 3098304"/>
              <a:gd name="connsiteX2318" fmla="*/ 6164111 w 10799257"/>
              <a:gd name="connsiteY2318" fmla="*/ 1271666 h 3098304"/>
              <a:gd name="connsiteX2319" fmla="*/ 6241848 w 10799257"/>
              <a:gd name="connsiteY2319" fmla="*/ 1193930 h 3098304"/>
              <a:gd name="connsiteX2320" fmla="*/ 6053629 w 10799257"/>
              <a:gd name="connsiteY2320" fmla="*/ 1193930 h 3098304"/>
              <a:gd name="connsiteX2321" fmla="*/ 6131366 w 10799257"/>
              <a:gd name="connsiteY2321" fmla="*/ 1271666 h 3098304"/>
              <a:gd name="connsiteX2322" fmla="*/ 6053629 w 10799257"/>
              <a:gd name="connsiteY2322" fmla="*/ 1349403 h 3098304"/>
              <a:gd name="connsiteX2323" fmla="*/ 5975892 w 10799257"/>
              <a:gd name="connsiteY2323" fmla="*/ 1271666 h 3098304"/>
              <a:gd name="connsiteX2324" fmla="*/ 6053629 w 10799257"/>
              <a:gd name="connsiteY2324" fmla="*/ 1193930 h 3098304"/>
              <a:gd name="connsiteX2325" fmla="*/ 5870112 w 10799257"/>
              <a:gd name="connsiteY2325" fmla="*/ 1193930 h 3098304"/>
              <a:gd name="connsiteX2326" fmla="*/ 5947849 w 10799257"/>
              <a:gd name="connsiteY2326" fmla="*/ 1271666 h 3098304"/>
              <a:gd name="connsiteX2327" fmla="*/ 5870112 w 10799257"/>
              <a:gd name="connsiteY2327" fmla="*/ 1349403 h 3098304"/>
              <a:gd name="connsiteX2328" fmla="*/ 5792375 w 10799257"/>
              <a:gd name="connsiteY2328" fmla="*/ 1271666 h 3098304"/>
              <a:gd name="connsiteX2329" fmla="*/ 5870112 w 10799257"/>
              <a:gd name="connsiteY2329" fmla="*/ 1193930 h 3098304"/>
              <a:gd name="connsiteX2330" fmla="*/ 4557299 w 10799257"/>
              <a:gd name="connsiteY2330" fmla="*/ 1193930 h 3098304"/>
              <a:gd name="connsiteX2331" fmla="*/ 4635045 w 10799257"/>
              <a:gd name="connsiteY2331" fmla="*/ 1271666 h 3098304"/>
              <a:gd name="connsiteX2332" fmla="*/ 4557299 w 10799257"/>
              <a:gd name="connsiteY2332" fmla="*/ 1349403 h 3098304"/>
              <a:gd name="connsiteX2333" fmla="*/ 4479562 w 10799257"/>
              <a:gd name="connsiteY2333" fmla="*/ 1271666 h 3098304"/>
              <a:gd name="connsiteX2334" fmla="*/ 4557299 w 10799257"/>
              <a:gd name="connsiteY2334" fmla="*/ 1193930 h 3098304"/>
              <a:gd name="connsiteX2335" fmla="*/ 3813851 w 10799257"/>
              <a:gd name="connsiteY2335" fmla="*/ 1193930 h 3098304"/>
              <a:gd name="connsiteX2336" fmla="*/ 3891562 w 10799257"/>
              <a:gd name="connsiteY2336" fmla="*/ 1271666 h 3098304"/>
              <a:gd name="connsiteX2337" fmla="*/ 3813851 w 10799257"/>
              <a:gd name="connsiteY2337" fmla="*/ 1349403 h 3098304"/>
              <a:gd name="connsiteX2338" fmla="*/ 3736077 w 10799257"/>
              <a:gd name="connsiteY2338" fmla="*/ 1271666 h 3098304"/>
              <a:gd name="connsiteX2339" fmla="*/ 3813851 w 10799257"/>
              <a:gd name="connsiteY2339" fmla="*/ 1193930 h 3098304"/>
              <a:gd name="connsiteX2340" fmla="*/ 3625629 w 10799257"/>
              <a:gd name="connsiteY2340" fmla="*/ 1193930 h 3098304"/>
              <a:gd name="connsiteX2341" fmla="*/ 3703372 w 10799257"/>
              <a:gd name="connsiteY2341" fmla="*/ 1271666 h 3098304"/>
              <a:gd name="connsiteX2342" fmla="*/ 3625629 w 10799257"/>
              <a:gd name="connsiteY2342" fmla="*/ 1349403 h 3098304"/>
              <a:gd name="connsiteX2343" fmla="*/ 3547906 w 10799257"/>
              <a:gd name="connsiteY2343" fmla="*/ 1271666 h 3098304"/>
              <a:gd name="connsiteX2344" fmla="*/ 3625629 w 10799257"/>
              <a:gd name="connsiteY2344" fmla="*/ 1193930 h 3098304"/>
              <a:gd name="connsiteX2345" fmla="*/ 3442093 w 10799257"/>
              <a:gd name="connsiteY2345" fmla="*/ 1193930 h 3098304"/>
              <a:gd name="connsiteX2346" fmla="*/ 3519851 w 10799257"/>
              <a:gd name="connsiteY2346" fmla="*/ 1271666 h 3098304"/>
              <a:gd name="connsiteX2347" fmla="*/ 3442093 w 10799257"/>
              <a:gd name="connsiteY2347" fmla="*/ 1349403 h 3098304"/>
              <a:gd name="connsiteX2348" fmla="*/ 3364515 w 10799257"/>
              <a:gd name="connsiteY2348" fmla="*/ 1271666 h 3098304"/>
              <a:gd name="connsiteX2349" fmla="*/ 3442093 w 10799257"/>
              <a:gd name="connsiteY2349" fmla="*/ 1193930 h 3098304"/>
              <a:gd name="connsiteX2350" fmla="*/ 2689384 w 10799257"/>
              <a:gd name="connsiteY2350" fmla="*/ 1193930 h 3098304"/>
              <a:gd name="connsiteX2351" fmla="*/ 2767088 w 10799257"/>
              <a:gd name="connsiteY2351" fmla="*/ 1271666 h 3098304"/>
              <a:gd name="connsiteX2352" fmla="*/ 2689384 w 10799257"/>
              <a:gd name="connsiteY2352" fmla="*/ 1349403 h 3098304"/>
              <a:gd name="connsiteX2353" fmla="*/ 2611650 w 10799257"/>
              <a:gd name="connsiteY2353" fmla="*/ 1271666 h 3098304"/>
              <a:gd name="connsiteX2354" fmla="*/ 2689384 w 10799257"/>
              <a:gd name="connsiteY2354" fmla="*/ 1193930 h 3098304"/>
              <a:gd name="connsiteX2355" fmla="*/ 2510561 w 10799257"/>
              <a:gd name="connsiteY2355" fmla="*/ 1193930 h 3098304"/>
              <a:gd name="connsiteX2356" fmla="*/ 2588307 w 10799257"/>
              <a:gd name="connsiteY2356" fmla="*/ 1271666 h 3098304"/>
              <a:gd name="connsiteX2357" fmla="*/ 2510561 w 10799257"/>
              <a:gd name="connsiteY2357" fmla="*/ 1349403 h 3098304"/>
              <a:gd name="connsiteX2358" fmla="*/ 2432798 w 10799257"/>
              <a:gd name="connsiteY2358" fmla="*/ 1271666 h 3098304"/>
              <a:gd name="connsiteX2359" fmla="*/ 2510561 w 10799257"/>
              <a:gd name="connsiteY2359" fmla="*/ 1193930 h 3098304"/>
              <a:gd name="connsiteX2360" fmla="*/ 2317592 w 10799257"/>
              <a:gd name="connsiteY2360" fmla="*/ 1193930 h 3098304"/>
              <a:gd name="connsiteX2361" fmla="*/ 2395336 w 10799257"/>
              <a:gd name="connsiteY2361" fmla="*/ 1271666 h 3098304"/>
              <a:gd name="connsiteX2362" fmla="*/ 2317592 w 10799257"/>
              <a:gd name="connsiteY2362" fmla="*/ 1349403 h 3098304"/>
              <a:gd name="connsiteX2363" fmla="*/ 2239868 w 10799257"/>
              <a:gd name="connsiteY2363" fmla="*/ 1271666 h 3098304"/>
              <a:gd name="connsiteX2364" fmla="*/ 2317592 w 10799257"/>
              <a:gd name="connsiteY2364" fmla="*/ 1193930 h 3098304"/>
              <a:gd name="connsiteX2365" fmla="*/ 1941215 w 10799257"/>
              <a:gd name="connsiteY2365" fmla="*/ 1193930 h 3098304"/>
              <a:gd name="connsiteX2366" fmla="*/ 2018936 w 10799257"/>
              <a:gd name="connsiteY2366" fmla="*/ 1271666 h 3098304"/>
              <a:gd name="connsiteX2367" fmla="*/ 1941215 w 10799257"/>
              <a:gd name="connsiteY2367" fmla="*/ 1349403 h 3098304"/>
              <a:gd name="connsiteX2368" fmla="*/ 1863490 w 10799257"/>
              <a:gd name="connsiteY2368" fmla="*/ 1271666 h 3098304"/>
              <a:gd name="connsiteX2369" fmla="*/ 1941215 w 10799257"/>
              <a:gd name="connsiteY2369" fmla="*/ 1193930 h 3098304"/>
              <a:gd name="connsiteX2370" fmla="*/ 1757725 w 10799257"/>
              <a:gd name="connsiteY2370" fmla="*/ 1193930 h 3098304"/>
              <a:gd name="connsiteX2371" fmla="*/ 1835455 w 10799257"/>
              <a:gd name="connsiteY2371" fmla="*/ 1271666 h 3098304"/>
              <a:gd name="connsiteX2372" fmla="*/ 1757725 w 10799257"/>
              <a:gd name="connsiteY2372" fmla="*/ 1349403 h 3098304"/>
              <a:gd name="connsiteX2373" fmla="*/ 1680002 w 10799257"/>
              <a:gd name="connsiteY2373" fmla="*/ 1271666 h 3098304"/>
              <a:gd name="connsiteX2374" fmla="*/ 1757725 w 10799257"/>
              <a:gd name="connsiteY2374" fmla="*/ 1193930 h 3098304"/>
              <a:gd name="connsiteX2375" fmla="*/ 1569502 w 10799257"/>
              <a:gd name="connsiteY2375" fmla="*/ 1193930 h 3098304"/>
              <a:gd name="connsiteX2376" fmla="*/ 1647263 w 10799257"/>
              <a:gd name="connsiteY2376" fmla="*/ 1271666 h 3098304"/>
              <a:gd name="connsiteX2377" fmla="*/ 1569502 w 10799257"/>
              <a:gd name="connsiteY2377" fmla="*/ 1349403 h 3098304"/>
              <a:gd name="connsiteX2378" fmla="*/ 1491781 w 10799257"/>
              <a:gd name="connsiteY2378" fmla="*/ 1271666 h 3098304"/>
              <a:gd name="connsiteX2379" fmla="*/ 1569502 w 10799257"/>
              <a:gd name="connsiteY2379" fmla="*/ 1193930 h 3098304"/>
              <a:gd name="connsiteX2380" fmla="*/ 1385962 w 10799257"/>
              <a:gd name="connsiteY2380" fmla="*/ 1193930 h 3098304"/>
              <a:gd name="connsiteX2381" fmla="*/ 1463728 w 10799257"/>
              <a:gd name="connsiteY2381" fmla="*/ 1271666 h 3098304"/>
              <a:gd name="connsiteX2382" fmla="*/ 1385962 w 10799257"/>
              <a:gd name="connsiteY2382" fmla="*/ 1349403 h 3098304"/>
              <a:gd name="connsiteX2383" fmla="*/ 1308203 w 10799257"/>
              <a:gd name="connsiteY2383" fmla="*/ 1271666 h 3098304"/>
              <a:gd name="connsiteX2384" fmla="*/ 1385962 w 10799257"/>
              <a:gd name="connsiteY2384" fmla="*/ 1193930 h 3098304"/>
              <a:gd name="connsiteX2385" fmla="*/ 1202423 w 10799257"/>
              <a:gd name="connsiteY2385" fmla="*/ 1193930 h 3098304"/>
              <a:gd name="connsiteX2386" fmla="*/ 1280154 w 10799257"/>
              <a:gd name="connsiteY2386" fmla="*/ 1271666 h 3098304"/>
              <a:gd name="connsiteX2387" fmla="*/ 1202423 w 10799257"/>
              <a:gd name="connsiteY2387" fmla="*/ 1349403 h 3098304"/>
              <a:gd name="connsiteX2388" fmla="*/ 1124711 w 10799257"/>
              <a:gd name="connsiteY2388" fmla="*/ 1271666 h 3098304"/>
              <a:gd name="connsiteX2389" fmla="*/ 1202423 w 10799257"/>
              <a:gd name="connsiteY2389" fmla="*/ 1193930 h 3098304"/>
              <a:gd name="connsiteX2390" fmla="*/ 1014183 w 10799257"/>
              <a:gd name="connsiteY2390" fmla="*/ 1193930 h 3098304"/>
              <a:gd name="connsiteX2391" fmla="*/ 1091948 w 10799257"/>
              <a:gd name="connsiteY2391" fmla="*/ 1271666 h 3098304"/>
              <a:gd name="connsiteX2392" fmla="*/ 1014183 w 10799257"/>
              <a:gd name="connsiteY2392" fmla="*/ 1349403 h 3098304"/>
              <a:gd name="connsiteX2393" fmla="*/ 936485 w 10799257"/>
              <a:gd name="connsiteY2393" fmla="*/ 1271666 h 3098304"/>
              <a:gd name="connsiteX2394" fmla="*/ 1014183 w 10799257"/>
              <a:gd name="connsiteY2394" fmla="*/ 1193930 h 3098304"/>
              <a:gd name="connsiteX2395" fmla="*/ 1047621 w 10799257"/>
              <a:gd name="connsiteY2395" fmla="*/ 1157652 h 3098304"/>
              <a:gd name="connsiteX2396" fmla="*/ 1044462 w 10799257"/>
              <a:gd name="connsiteY2396" fmla="*/ 1159780 h 3098304"/>
              <a:gd name="connsiteX2397" fmla="*/ 1043952 w 10799257"/>
              <a:gd name="connsiteY2397" fmla="*/ 1159883 h 3098304"/>
              <a:gd name="connsiteX2398" fmla="*/ 9158798 w 10799257"/>
              <a:gd name="connsiteY2398" fmla="*/ 1097912 h 3098304"/>
              <a:gd name="connsiteX2399" fmla="*/ 9261584 w 10799257"/>
              <a:gd name="connsiteY2399" fmla="*/ 1160435 h 3098304"/>
              <a:gd name="connsiteX2400" fmla="*/ 9234570 w 10799257"/>
              <a:gd name="connsiteY2400" fmla="*/ 1165888 h 3098304"/>
              <a:gd name="connsiteX2401" fmla="*/ 9162942 w 10799257"/>
              <a:gd name="connsiteY2401" fmla="*/ 1118425 h 3098304"/>
              <a:gd name="connsiteX2402" fmla="*/ 1254927 w 10799257"/>
              <a:gd name="connsiteY2402" fmla="*/ 1031550 h 3098304"/>
              <a:gd name="connsiteX2403" fmla="*/ 1257402 w 10799257"/>
              <a:gd name="connsiteY2403" fmla="*/ 1033219 h 3098304"/>
              <a:gd name="connsiteX2404" fmla="*/ 1280169 w 10799257"/>
              <a:gd name="connsiteY2404" fmla="*/ 1088187 h 3098304"/>
              <a:gd name="connsiteX2405" fmla="*/ 1202428 w 10799257"/>
              <a:gd name="connsiteY2405" fmla="*/ 1165888 h 3098304"/>
              <a:gd name="connsiteX2406" fmla="*/ 1130831 w 10799257"/>
              <a:gd name="connsiteY2406" fmla="*/ 1118426 h 3098304"/>
              <a:gd name="connsiteX2407" fmla="*/ 1128785 w 10799257"/>
              <a:gd name="connsiteY2407" fmla="*/ 1108281 h 3098304"/>
              <a:gd name="connsiteX2408" fmla="*/ 9020475 w 10799257"/>
              <a:gd name="connsiteY2408" fmla="*/ 1013773 h 3098304"/>
              <a:gd name="connsiteX2409" fmla="*/ 9110734 w 10799257"/>
              <a:gd name="connsiteY2409" fmla="*/ 1068676 h 3098304"/>
              <a:gd name="connsiteX2410" fmla="*/ 9114673 w 10799257"/>
              <a:gd name="connsiteY2410" fmla="*/ 1088185 h 3098304"/>
              <a:gd name="connsiteX2411" fmla="*/ 9036936 w 10799257"/>
              <a:gd name="connsiteY2411" fmla="*/ 1165888 h 3098304"/>
              <a:gd name="connsiteX2412" fmla="*/ 8959199 w 10799257"/>
              <a:gd name="connsiteY2412" fmla="*/ 1088185 h 3098304"/>
              <a:gd name="connsiteX2413" fmla="*/ 9006677 w 10799257"/>
              <a:gd name="connsiteY2413" fmla="*/ 1016558 h 3098304"/>
              <a:gd name="connsiteX2414" fmla="*/ 7926434 w 10799257"/>
              <a:gd name="connsiteY2414" fmla="*/ 1010450 h 3098304"/>
              <a:gd name="connsiteX2415" fmla="*/ 8004171 w 10799257"/>
              <a:gd name="connsiteY2415" fmla="*/ 1088186 h 3098304"/>
              <a:gd name="connsiteX2416" fmla="*/ 7926434 w 10799257"/>
              <a:gd name="connsiteY2416" fmla="*/ 1165888 h 3098304"/>
              <a:gd name="connsiteX2417" fmla="*/ 7848697 w 10799257"/>
              <a:gd name="connsiteY2417" fmla="*/ 1088186 h 3098304"/>
              <a:gd name="connsiteX2418" fmla="*/ 7926434 w 10799257"/>
              <a:gd name="connsiteY2418" fmla="*/ 1010450 h 3098304"/>
              <a:gd name="connsiteX2419" fmla="*/ 7738213 w 10799257"/>
              <a:gd name="connsiteY2419" fmla="*/ 1010450 h 3098304"/>
              <a:gd name="connsiteX2420" fmla="*/ 7815950 w 10799257"/>
              <a:gd name="connsiteY2420" fmla="*/ 1088186 h 3098304"/>
              <a:gd name="connsiteX2421" fmla="*/ 7738213 w 10799257"/>
              <a:gd name="connsiteY2421" fmla="*/ 1165888 h 3098304"/>
              <a:gd name="connsiteX2422" fmla="*/ 7660476 w 10799257"/>
              <a:gd name="connsiteY2422" fmla="*/ 1088186 h 3098304"/>
              <a:gd name="connsiteX2423" fmla="*/ 7738213 w 10799257"/>
              <a:gd name="connsiteY2423" fmla="*/ 1010450 h 3098304"/>
              <a:gd name="connsiteX2424" fmla="*/ 7554693 w 10799257"/>
              <a:gd name="connsiteY2424" fmla="*/ 1010450 h 3098304"/>
              <a:gd name="connsiteX2425" fmla="*/ 7632430 w 10799257"/>
              <a:gd name="connsiteY2425" fmla="*/ 1088186 h 3098304"/>
              <a:gd name="connsiteX2426" fmla="*/ 7554693 w 10799257"/>
              <a:gd name="connsiteY2426" fmla="*/ 1165888 h 3098304"/>
              <a:gd name="connsiteX2427" fmla="*/ 7476957 w 10799257"/>
              <a:gd name="connsiteY2427" fmla="*/ 1088186 h 3098304"/>
              <a:gd name="connsiteX2428" fmla="*/ 7554693 w 10799257"/>
              <a:gd name="connsiteY2428" fmla="*/ 1010450 h 3098304"/>
              <a:gd name="connsiteX2429" fmla="*/ 7366472 w 10799257"/>
              <a:gd name="connsiteY2429" fmla="*/ 1010450 h 3098304"/>
              <a:gd name="connsiteX2430" fmla="*/ 7444209 w 10799257"/>
              <a:gd name="connsiteY2430" fmla="*/ 1088186 h 3098304"/>
              <a:gd name="connsiteX2431" fmla="*/ 7366472 w 10799257"/>
              <a:gd name="connsiteY2431" fmla="*/ 1165888 h 3098304"/>
              <a:gd name="connsiteX2432" fmla="*/ 7288736 w 10799257"/>
              <a:gd name="connsiteY2432" fmla="*/ 1088186 h 3098304"/>
              <a:gd name="connsiteX2433" fmla="*/ 7366472 w 10799257"/>
              <a:gd name="connsiteY2433" fmla="*/ 1010450 h 3098304"/>
              <a:gd name="connsiteX2434" fmla="*/ 6613588 w 10799257"/>
              <a:gd name="connsiteY2434" fmla="*/ 1010450 h 3098304"/>
              <a:gd name="connsiteX2435" fmla="*/ 6691325 w 10799257"/>
              <a:gd name="connsiteY2435" fmla="*/ 1088186 h 3098304"/>
              <a:gd name="connsiteX2436" fmla="*/ 6613588 w 10799257"/>
              <a:gd name="connsiteY2436" fmla="*/ 1165888 h 3098304"/>
              <a:gd name="connsiteX2437" fmla="*/ 6535852 w 10799257"/>
              <a:gd name="connsiteY2437" fmla="*/ 1088186 h 3098304"/>
              <a:gd name="connsiteX2438" fmla="*/ 6613588 w 10799257"/>
              <a:gd name="connsiteY2438" fmla="*/ 1010450 h 3098304"/>
              <a:gd name="connsiteX2439" fmla="*/ 6425365 w 10799257"/>
              <a:gd name="connsiteY2439" fmla="*/ 1010450 h 3098304"/>
              <a:gd name="connsiteX2440" fmla="*/ 6503102 w 10799257"/>
              <a:gd name="connsiteY2440" fmla="*/ 1088186 h 3098304"/>
              <a:gd name="connsiteX2441" fmla="*/ 6425365 w 10799257"/>
              <a:gd name="connsiteY2441" fmla="*/ 1165888 h 3098304"/>
              <a:gd name="connsiteX2442" fmla="*/ 6347628 w 10799257"/>
              <a:gd name="connsiteY2442" fmla="*/ 1088186 h 3098304"/>
              <a:gd name="connsiteX2443" fmla="*/ 6425365 w 10799257"/>
              <a:gd name="connsiteY2443" fmla="*/ 1010450 h 3098304"/>
              <a:gd name="connsiteX2444" fmla="*/ 6241850 w 10799257"/>
              <a:gd name="connsiteY2444" fmla="*/ 1010450 h 3098304"/>
              <a:gd name="connsiteX2445" fmla="*/ 6319587 w 10799257"/>
              <a:gd name="connsiteY2445" fmla="*/ 1088186 h 3098304"/>
              <a:gd name="connsiteX2446" fmla="*/ 6241850 w 10799257"/>
              <a:gd name="connsiteY2446" fmla="*/ 1165888 h 3098304"/>
              <a:gd name="connsiteX2447" fmla="*/ 6164113 w 10799257"/>
              <a:gd name="connsiteY2447" fmla="*/ 1088186 h 3098304"/>
              <a:gd name="connsiteX2448" fmla="*/ 6241850 w 10799257"/>
              <a:gd name="connsiteY2448" fmla="*/ 1010450 h 3098304"/>
              <a:gd name="connsiteX2449" fmla="*/ 6053630 w 10799257"/>
              <a:gd name="connsiteY2449" fmla="*/ 1010450 h 3098304"/>
              <a:gd name="connsiteX2450" fmla="*/ 6131367 w 10799257"/>
              <a:gd name="connsiteY2450" fmla="*/ 1088186 h 3098304"/>
              <a:gd name="connsiteX2451" fmla="*/ 6053630 w 10799257"/>
              <a:gd name="connsiteY2451" fmla="*/ 1165888 h 3098304"/>
              <a:gd name="connsiteX2452" fmla="*/ 5975894 w 10799257"/>
              <a:gd name="connsiteY2452" fmla="*/ 1088186 h 3098304"/>
              <a:gd name="connsiteX2453" fmla="*/ 6053630 w 10799257"/>
              <a:gd name="connsiteY2453" fmla="*/ 1010450 h 3098304"/>
              <a:gd name="connsiteX2454" fmla="*/ 5870113 w 10799257"/>
              <a:gd name="connsiteY2454" fmla="*/ 1010450 h 3098304"/>
              <a:gd name="connsiteX2455" fmla="*/ 5947850 w 10799257"/>
              <a:gd name="connsiteY2455" fmla="*/ 1088186 h 3098304"/>
              <a:gd name="connsiteX2456" fmla="*/ 5870113 w 10799257"/>
              <a:gd name="connsiteY2456" fmla="*/ 1165888 h 3098304"/>
              <a:gd name="connsiteX2457" fmla="*/ 5792376 w 10799257"/>
              <a:gd name="connsiteY2457" fmla="*/ 1088186 h 3098304"/>
              <a:gd name="connsiteX2458" fmla="*/ 5870113 w 10799257"/>
              <a:gd name="connsiteY2458" fmla="*/ 1010450 h 3098304"/>
              <a:gd name="connsiteX2459" fmla="*/ 4185559 w 10799257"/>
              <a:gd name="connsiteY2459" fmla="*/ 1010450 h 3098304"/>
              <a:gd name="connsiteX2460" fmla="*/ 4263314 w 10799257"/>
              <a:gd name="connsiteY2460" fmla="*/ 1088187 h 3098304"/>
              <a:gd name="connsiteX2461" fmla="*/ 4185559 w 10799257"/>
              <a:gd name="connsiteY2461" fmla="*/ 1165888 h 3098304"/>
              <a:gd name="connsiteX2462" fmla="*/ 4107799 w 10799257"/>
              <a:gd name="connsiteY2462" fmla="*/ 1088187 h 3098304"/>
              <a:gd name="connsiteX2463" fmla="*/ 4185559 w 10799257"/>
              <a:gd name="connsiteY2463" fmla="*/ 1010450 h 3098304"/>
              <a:gd name="connsiteX2464" fmla="*/ 3997354 w 10799257"/>
              <a:gd name="connsiteY2464" fmla="*/ 1010450 h 3098304"/>
              <a:gd name="connsiteX2465" fmla="*/ 4075062 w 10799257"/>
              <a:gd name="connsiteY2465" fmla="*/ 1088187 h 3098304"/>
              <a:gd name="connsiteX2466" fmla="*/ 3997354 w 10799257"/>
              <a:gd name="connsiteY2466" fmla="*/ 1165888 h 3098304"/>
              <a:gd name="connsiteX2467" fmla="*/ 3919622 w 10799257"/>
              <a:gd name="connsiteY2467" fmla="*/ 1088187 h 3098304"/>
              <a:gd name="connsiteX2468" fmla="*/ 3997354 w 10799257"/>
              <a:gd name="connsiteY2468" fmla="*/ 1010450 h 3098304"/>
              <a:gd name="connsiteX2469" fmla="*/ 3813851 w 10799257"/>
              <a:gd name="connsiteY2469" fmla="*/ 1010450 h 3098304"/>
              <a:gd name="connsiteX2470" fmla="*/ 3891567 w 10799257"/>
              <a:gd name="connsiteY2470" fmla="*/ 1088187 h 3098304"/>
              <a:gd name="connsiteX2471" fmla="*/ 3813851 w 10799257"/>
              <a:gd name="connsiteY2471" fmla="*/ 1165888 h 3098304"/>
              <a:gd name="connsiteX2472" fmla="*/ 3736077 w 10799257"/>
              <a:gd name="connsiteY2472" fmla="*/ 1088187 h 3098304"/>
              <a:gd name="connsiteX2473" fmla="*/ 3813851 w 10799257"/>
              <a:gd name="connsiteY2473" fmla="*/ 1010450 h 3098304"/>
              <a:gd name="connsiteX2474" fmla="*/ 3625629 w 10799257"/>
              <a:gd name="connsiteY2474" fmla="*/ 1010450 h 3098304"/>
              <a:gd name="connsiteX2475" fmla="*/ 3703372 w 10799257"/>
              <a:gd name="connsiteY2475" fmla="*/ 1088187 h 3098304"/>
              <a:gd name="connsiteX2476" fmla="*/ 3625629 w 10799257"/>
              <a:gd name="connsiteY2476" fmla="*/ 1165888 h 3098304"/>
              <a:gd name="connsiteX2477" fmla="*/ 3547906 w 10799257"/>
              <a:gd name="connsiteY2477" fmla="*/ 1088187 h 3098304"/>
              <a:gd name="connsiteX2478" fmla="*/ 3625629 w 10799257"/>
              <a:gd name="connsiteY2478" fmla="*/ 1010450 h 3098304"/>
              <a:gd name="connsiteX2479" fmla="*/ 3442100 w 10799257"/>
              <a:gd name="connsiteY2479" fmla="*/ 1010450 h 3098304"/>
              <a:gd name="connsiteX2480" fmla="*/ 3519851 w 10799257"/>
              <a:gd name="connsiteY2480" fmla="*/ 1088187 h 3098304"/>
              <a:gd name="connsiteX2481" fmla="*/ 3442100 w 10799257"/>
              <a:gd name="connsiteY2481" fmla="*/ 1165888 h 3098304"/>
              <a:gd name="connsiteX2482" fmla="*/ 3364528 w 10799257"/>
              <a:gd name="connsiteY2482" fmla="*/ 1088187 h 3098304"/>
              <a:gd name="connsiteX2483" fmla="*/ 3442100 w 10799257"/>
              <a:gd name="connsiteY2483" fmla="*/ 1010450 h 3098304"/>
              <a:gd name="connsiteX2484" fmla="*/ 2689397 w 10799257"/>
              <a:gd name="connsiteY2484" fmla="*/ 1010450 h 3098304"/>
              <a:gd name="connsiteX2485" fmla="*/ 2767106 w 10799257"/>
              <a:gd name="connsiteY2485" fmla="*/ 1088187 h 3098304"/>
              <a:gd name="connsiteX2486" fmla="*/ 2689397 w 10799257"/>
              <a:gd name="connsiteY2486" fmla="*/ 1165888 h 3098304"/>
              <a:gd name="connsiteX2487" fmla="*/ 2611665 w 10799257"/>
              <a:gd name="connsiteY2487" fmla="*/ 1088187 h 3098304"/>
              <a:gd name="connsiteX2488" fmla="*/ 2689397 w 10799257"/>
              <a:gd name="connsiteY2488" fmla="*/ 1010450 h 3098304"/>
              <a:gd name="connsiteX2489" fmla="*/ 2510576 w 10799257"/>
              <a:gd name="connsiteY2489" fmla="*/ 1010450 h 3098304"/>
              <a:gd name="connsiteX2490" fmla="*/ 2588319 w 10799257"/>
              <a:gd name="connsiteY2490" fmla="*/ 1088187 h 3098304"/>
              <a:gd name="connsiteX2491" fmla="*/ 2510576 w 10799257"/>
              <a:gd name="connsiteY2491" fmla="*/ 1165888 h 3098304"/>
              <a:gd name="connsiteX2492" fmla="*/ 2432814 w 10799257"/>
              <a:gd name="connsiteY2492" fmla="*/ 1088187 h 3098304"/>
              <a:gd name="connsiteX2493" fmla="*/ 2510576 w 10799257"/>
              <a:gd name="connsiteY2493" fmla="*/ 1010450 h 3098304"/>
              <a:gd name="connsiteX2494" fmla="*/ 2317606 w 10799257"/>
              <a:gd name="connsiteY2494" fmla="*/ 1010450 h 3098304"/>
              <a:gd name="connsiteX2495" fmla="*/ 2395351 w 10799257"/>
              <a:gd name="connsiteY2495" fmla="*/ 1088187 h 3098304"/>
              <a:gd name="connsiteX2496" fmla="*/ 2317606 w 10799257"/>
              <a:gd name="connsiteY2496" fmla="*/ 1165888 h 3098304"/>
              <a:gd name="connsiteX2497" fmla="*/ 2239883 w 10799257"/>
              <a:gd name="connsiteY2497" fmla="*/ 1088187 h 3098304"/>
              <a:gd name="connsiteX2498" fmla="*/ 2317606 w 10799257"/>
              <a:gd name="connsiteY2498" fmla="*/ 1010450 h 3098304"/>
              <a:gd name="connsiteX2499" fmla="*/ 2129421 w 10799257"/>
              <a:gd name="connsiteY2499" fmla="*/ 1010450 h 3098304"/>
              <a:gd name="connsiteX2500" fmla="*/ 2207140 w 10799257"/>
              <a:gd name="connsiteY2500" fmla="*/ 1088187 h 3098304"/>
              <a:gd name="connsiteX2501" fmla="*/ 2129421 w 10799257"/>
              <a:gd name="connsiteY2501" fmla="*/ 1165888 h 3098304"/>
              <a:gd name="connsiteX2502" fmla="*/ 2051692 w 10799257"/>
              <a:gd name="connsiteY2502" fmla="*/ 1088187 h 3098304"/>
              <a:gd name="connsiteX2503" fmla="*/ 2129421 w 10799257"/>
              <a:gd name="connsiteY2503" fmla="*/ 1010450 h 3098304"/>
              <a:gd name="connsiteX2504" fmla="*/ 1941229 w 10799257"/>
              <a:gd name="connsiteY2504" fmla="*/ 1010450 h 3098304"/>
              <a:gd name="connsiteX2505" fmla="*/ 2018951 w 10799257"/>
              <a:gd name="connsiteY2505" fmla="*/ 1088187 h 3098304"/>
              <a:gd name="connsiteX2506" fmla="*/ 1941229 w 10799257"/>
              <a:gd name="connsiteY2506" fmla="*/ 1165888 h 3098304"/>
              <a:gd name="connsiteX2507" fmla="*/ 1863506 w 10799257"/>
              <a:gd name="connsiteY2507" fmla="*/ 1088187 h 3098304"/>
              <a:gd name="connsiteX2508" fmla="*/ 1941229 w 10799257"/>
              <a:gd name="connsiteY2508" fmla="*/ 1010450 h 3098304"/>
              <a:gd name="connsiteX2509" fmla="*/ 1757744 w 10799257"/>
              <a:gd name="connsiteY2509" fmla="*/ 1010450 h 3098304"/>
              <a:gd name="connsiteX2510" fmla="*/ 1835468 w 10799257"/>
              <a:gd name="connsiteY2510" fmla="*/ 1088187 h 3098304"/>
              <a:gd name="connsiteX2511" fmla="*/ 1757744 w 10799257"/>
              <a:gd name="connsiteY2511" fmla="*/ 1165888 h 3098304"/>
              <a:gd name="connsiteX2512" fmla="*/ 1680016 w 10799257"/>
              <a:gd name="connsiteY2512" fmla="*/ 1088187 h 3098304"/>
              <a:gd name="connsiteX2513" fmla="*/ 1757744 w 10799257"/>
              <a:gd name="connsiteY2513" fmla="*/ 1010450 h 3098304"/>
              <a:gd name="connsiteX2514" fmla="*/ 1569502 w 10799257"/>
              <a:gd name="connsiteY2514" fmla="*/ 1010450 h 3098304"/>
              <a:gd name="connsiteX2515" fmla="*/ 1647277 w 10799257"/>
              <a:gd name="connsiteY2515" fmla="*/ 1088187 h 3098304"/>
              <a:gd name="connsiteX2516" fmla="*/ 1569502 w 10799257"/>
              <a:gd name="connsiteY2516" fmla="*/ 1165888 h 3098304"/>
              <a:gd name="connsiteX2517" fmla="*/ 1491796 w 10799257"/>
              <a:gd name="connsiteY2517" fmla="*/ 1088187 h 3098304"/>
              <a:gd name="connsiteX2518" fmla="*/ 1569502 w 10799257"/>
              <a:gd name="connsiteY2518" fmla="*/ 1010450 h 3098304"/>
              <a:gd name="connsiteX2519" fmla="*/ 1385980 w 10799257"/>
              <a:gd name="connsiteY2519" fmla="*/ 1010450 h 3098304"/>
              <a:gd name="connsiteX2520" fmla="*/ 1463744 w 10799257"/>
              <a:gd name="connsiteY2520" fmla="*/ 1088187 h 3098304"/>
              <a:gd name="connsiteX2521" fmla="*/ 1385980 w 10799257"/>
              <a:gd name="connsiteY2521" fmla="*/ 1165888 h 3098304"/>
              <a:gd name="connsiteX2522" fmla="*/ 1308218 w 10799257"/>
              <a:gd name="connsiteY2522" fmla="*/ 1088187 h 3098304"/>
              <a:gd name="connsiteX2523" fmla="*/ 1385980 w 10799257"/>
              <a:gd name="connsiteY2523" fmla="*/ 1010450 h 3098304"/>
              <a:gd name="connsiteX2524" fmla="*/ 8853421 w 10799257"/>
              <a:gd name="connsiteY2524" fmla="*/ 1010449 h 3098304"/>
              <a:gd name="connsiteX2525" fmla="*/ 8931158 w 10799257"/>
              <a:gd name="connsiteY2525" fmla="*/ 1088185 h 3098304"/>
              <a:gd name="connsiteX2526" fmla="*/ 8853421 w 10799257"/>
              <a:gd name="connsiteY2526" fmla="*/ 1165888 h 3098304"/>
              <a:gd name="connsiteX2527" fmla="*/ 8775685 w 10799257"/>
              <a:gd name="connsiteY2527" fmla="*/ 1088185 h 3098304"/>
              <a:gd name="connsiteX2528" fmla="*/ 8853421 w 10799257"/>
              <a:gd name="connsiteY2528" fmla="*/ 1010449 h 3098304"/>
              <a:gd name="connsiteX2529" fmla="*/ 8669908 w 10799257"/>
              <a:gd name="connsiteY2529" fmla="*/ 1010449 h 3098304"/>
              <a:gd name="connsiteX2530" fmla="*/ 8747645 w 10799257"/>
              <a:gd name="connsiteY2530" fmla="*/ 1088185 h 3098304"/>
              <a:gd name="connsiteX2531" fmla="*/ 8669908 w 10799257"/>
              <a:gd name="connsiteY2531" fmla="*/ 1165888 h 3098304"/>
              <a:gd name="connsiteX2532" fmla="*/ 8592171 w 10799257"/>
              <a:gd name="connsiteY2532" fmla="*/ 1088185 h 3098304"/>
              <a:gd name="connsiteX2533" fmla="*/ 8669908 w 10799257"/>
              <a:gd name="connsiteY2533" fmla="*/ 1010449 h 3098304"/>
              <a:gd name="connsiteX2534" fmla="*/ 8481684 w 10799257"/>
              <a:gd name="connsiteY2534" fmla="*/ 1010449 h 3098304"/>
              <a:gd name="connsiteX2535" fmla="*/ 8559421 w 10799257"/>
              <a:gd name="connsiteY2535" fmla="*/ 1088185 h 3098304"/>
              <a:gd name="connsiteX2536" fmla="*/ 8481684 w 10799257"/>
              <a:gd name="connsiteY2536" fmla="*/ 1165888 h 3098304"/>
              <a:gd name="connsiteX2537" fmla="*/ 8403948 w 10799257"/>
              <a:gd name="connsiteY2537" fmla="*/ 1088185 h 3098304"/>
              <a:gd name="connsiteX2538" fmla="*/ 8481684 w 10799257"/>
              <a:gd name="connsiteY2538" fmla="*/ 1010449 h 3098304"/>
              <a:gd name="connsiteX2539" fmla="*/ 8298167 w 10799257"/>
              <a:gd name="connsiteY2539" fmla="*/ 1010449 h 3098304"/>
              <a:gd name="connsiteX2540" fmla="*/ 8375904 w 10799257"/>
              <a:gd name="connsiteY2540" fmla="*/ 1088185 h 3098304"/>
              <a:gd name="connsiteX2541" fmla="*/ 8298167 w 10799257"/>
              <a:gd name="connsiteY2541" fmla="*/ 1165888 h 3098304"/>
              <a:gd name="connsiteX2542" fmla="*/ 8220430 w 10799257"/>
              <a:gd name="connsiteY2542" fmla="*/ 1088185 h 3098304"/>
              <a:gd name="connsiteX2543" fmla="*/ 8298167 w 10799257"/>
              <a:gd name="connsiteY2543" fmla="*/ 1010449 h 3098304"/>
              <a:gd name="connsiteX2544" fmla="*/ 8109949 w 10799257"/>
              <a:gd name="connsiteY2544" fmla="*/ 1010449 h 3098304"/>
              <a:gd name="connsiteX2545" fmla="*/ 8187686 w 10799257"/>
              <a:gd name="connsiteY2545" fmla="*/ 1088185 h 3098304"/>
              <a:gd name="connsiteX2546" fmla="*/ 8109949 w 10799257"/>
              <a:gd name="connsiteY2546" fmla="*/ 1165888 h 3098304"/>
              <a:gd name="connsiteX2547" fmla="*/ 8032212 w 10799257"/>
              <a:gd name="connsiteY2547" fmla="*/ 1088185 h 3098304"/>
              <a:gd name="connsiteX2548" fmla="*/ 8109949 w 10799257"/>
              <a:gd name="connsiteY2548" fmla="*/ 1010449 h 3098304"/>
              <a:gd name="connsiteX2549" fmla="*/ 1462147 w 10799257"/>
              <a:gd name="connsiteY2549" fmla="*/ 915542 h 3098304"/>
              <a:gd name="connsiteX2550" fmla="*/ 1463752 w 10799257"/>
              <a:gd name="connsiteY2550" fmla="*/ 923488 h 3098304"/>
              <a:gd name="connsiteX2551" fmla="*/ 1385988 w 10799257"/>
              <a:gd name="connsiteY2551" fmla="*/ 1001228 h 3098304"/>
              <a:gd name="connsiteX2552" fmla="*/ 1355721 w 10799257"/>
              <a:gd name="connsiteY2552" fmla="*/ 995118 h 3098304"/>
              <a:gd name="connsiteX2553" fmla="*/ 1336670 w 10799257"/>
              <a:gd name="connsiteY2553" fmla="*/ 982277 h 3098304"/>
              <a:gd name="connsiteX2554" fmla="*/ 8786740 w 10799257"/>
              <a:gd name="connsiteY2554" fmla="*/ 885896 h 3098304"/>
              <a:gd name="connsiteX2555" fmla="*/ 8922217 w 10799257"/>
              <a:gd name="connsiteY2555" fmla="*/ 957949 h 3098304"/>
              <a:gd name="connsiteX2556" fmla="*/ 8908389 w 10799257"/>
              <a:gd name="connsiteY2556" fmla="*/ 978459 h 3098304"/>
              <a:gd name="connsiteX2557" fmla="*/ 8853421 w 10799257"/>
              <a:gd name="connsiteY2557" fmla="*/ 1001229 h 3098304"/>
              <a:gd name="connsiteX2558" fmla="*/ 8775685 w 10799257"/>
              <a:gd name="connsiteY2558" fmla="*/ 923490 h 3098304"/>
              <a:gd name="connsiteX2559" fmla="*/ 8781794 w 10799257"/>
              <a:gd name="connsiteY2559" fmla="*/ 893233 h 3098304"/>
              <a:gd name="connsiteX2560" fmla="*/ 1586811 w 10799257"/>
              <a:gd name="connsiteY2560" fmla="*/ 849240 h 3098304"/>
              <a:gd name="connsiteX2561" fmla="*/ 1599802 w 10799257"/>
              <a:gd name="connsiteY2561" fmla="*/ 851861 h 3098304"/>
              <a:gd name="connsiteX2562" fmla="*/ 1647285 w 10799257"/>
              <a:gd name="connsiteY2562" fmla="*/ 923487 h 3098304"/>
              <a:gd name="connsiteX2563" fmla="*/ 1569527 w 10799257"/>
              <a:gd name="connsiteY2563" fmla="*/ 1001228 h 3098304"/>
              <a:gd name="connsiteX2564" fmla="*/ 1491803 w 10799257"/>
              <a:gd name="connsiteY2564" fmla="*/ 923487 h 3098304"/>
              <a:gd name="connsiteX2565" fmla="*/ 1497170 w 10799257"/>
              <a:gd name="connsiteY2565" fmla="*/ 896915 h 3098304"/>
              <a:gd name="connsiteX2566" fmla="*/ 8669908 w 10799257"/>
              <a:gd name="connsiteY2566" fmla="*/ 845754 h 3098304"/>
              <a:gd name="connsiteX2567" fmla="*/ 8747645 w 10799257"/>
              <a:gd name="connsiteY2567" fmla="*/ 923490 h 3098304"/>
              <a:gd name="connsiteX2568" fmla="*/ 8669908 w 10799257"/>
              <a:gd name="connsiteY2568" fmla="*/ 1001229 h 3098304"/>
              <a:gd name="connsiteX2569" fmla="*/ 8592171 w 10799257"/>
              <a:gd name="connsiteY2569" fmla="*/ 923490 h 3098304"/>
              <a:gd name="connsiteX2570" fmla="*/ 8669908 w 10799257"/>
              <a:gd name="connsiteY2570" fmla="*/ 845754 h 3098304"/>
              <a:gd name="connsiteX2571" fmla="*/ 8481684 w 10799257"/>
              <a:gd name="connsiteY2571" fmla="*/ 845754 h 3098304"/>
              <a:gd name="connsiteX2572" fmla="*/ 8559421 w 10799257"/>
              <a:gd name="connsiteY2572" fmla="*/ 923490 h 3098304"/>
              <a:gd name="connsiteX2573" fmla="*/ 8481684 w 10799257"/>
              <a:gd name="connsiteY2573" fmla="*/ 1001229 h 3098304"/>
              <a:gd name="connsiteX2574" fmla="*/ 8403948 w 10799257"/>
              <a:gd name="connsiteY2574" fmla="*/ 923490 h 3098304"/>
              <a:gd name="connsiteX2575" fmla="*/ 8481684 w 10799257"/>
              <a:gd name="connsiteY2575" fmla="*/ 845754 h 3098304"/>
              <a:gd name="connsiteX2576" fmla="*/ 8298167 w 10799257"/>
              <a:gd name="connsiteY2576" fmla="*/ 845754 h 3098304"/>
              <a:gd name="connsiteX2577" fmla="*/ 8375904 w 10799257"/>
              <a:gd name="connsiteY2577" fmla="*/ 923490 h 3098304"/>
              <a:gd name="connsiteX2578" fmla="*/ 8298167 w 10799257"/>
              <a:gd name="connsiteY2578" fmla="*/ 1001229 h 3098304"/>
              <a:gd name="connsiteX2579" fmla="*/ 8220430 w 10799257"/>
              <a:gd name="connsiteY2579" fmla="*/ 923490 h 3098304"/>
              <a:gd name="connsiteX2580" fmla="*/ 8298167 w 10799257"/>
              <a:gd name="connsiteY2580" fmla="*/ 845754 h 3098304"/>
              <a:gd name="connsiteX2581" fmla="*/ 8109949 w 10799257"/>
              <a:gd name="connsiteY2581" fmla="*/ 845754 h 3098304"/>
              <a:gd name="connsiteX2582" fmla="*/ 8187686 w 10799257"/>
              <a:gd name="connsiteY2582" fmla="*/ 923490 h 3098304"/>
              <a:gd name="connsiteX2583" fmla="*/ 8109949 w 10799257"/>
              <a:gd name="connsiteY2583" fmla="*/ 1001229 h 3098304"/>
              <a:gd name="connsiteX2584" fmla="*/ 8032212 w 10799257"/>
              <a:gd name="connsiteY2584" fmla="*/ 923490 h 3098304"/>
              <a:gd name="connsiteX2585" fmla="*/ 8109949 w 10799257"/>
              <a:gd name="connsiteY2585" fmla="*/ 845754 h 3098304"/>
              <a:gd name="connsiteX2586" fmla="*/ 7366472 w 10799257"/>
              <a:gd name="connsiteY2586" fmla="*/ 845754 h 3098304"/>
              <a:gd name="connsiteX2587" fmla="*/ 7444209 w 10799257"/>
              <a:gd name="connsiteY2587" fmla="*/ 923490 h 3098304"/>
              <a:gd name="connsiteX2588" fmla="*/ 7366472 w 10799257"/>
              <a:gd name="connsiteY2588" fmla="*/ 1001229 h 3098304"/>
              <a:gd name="connsiteX2589" fmla="*/ 7288736 w 10799257"/>
              <a:gd name="connsiteY2589" fmla="*/ 923490 h 3098304"/>
              <a:gd name="connsiteX2590" fmla="*/ 7366472 w 10799257"/>
              <a:gd name="connsiteY2590" fmla="*/ 845754 h 3098304"/>
              <a:gd name="connsiteX2591" fmla="*/ 6425365 w 10799257"/>
              <a:gd name="connsiteY2591" fmla="*/ 845754 h 3098304"/>
              <a:gd name="connsiteX2592" fmla="*/ 6503102 w 10799257"/>
              <a:gd name="connsiteY2592" fmla="*/ 923490 h 3098304"/>
              <a:gd name="connsiteX2593" fmla="*/ 6425365 w 10799257"/>
              <a:gd name="connsiteY2593" fmla="*/ 1001230 h 3098304"/>
              <a:gd name="connsiteX2594" fmla="*/ 6347628 w 10799257"/>
              <a:gd name="connsiteY2594" fmla="*/ 923490 h 3098304"/>
              <a:gd name="connsiteX2595" fmla="*/ 6425365 w 10799257"/>
              <a:gd name="connsiteY2595" fmla="*/ 845754 h 3098304"/>
              <a:gd name="connsiteX2596" fmla="*/ 6241850 w 10799257"/>
              <a:gd name="connsiteY2596" fmla="*/ 845754 h 3098304"/>
              <a:gd name="connsiteX2597" fmla="*/ 6319587 w 10799257"/>
              <a:gd name="connsiteY2597" fmla="*/ 923490 h 3098304"/>
              <a:gd name="connsiteX2598" fmla="*/ 6241850 w 10799257"/>
              <a:gd name="connsiteY2598" fmla="*/ 1001230 h 3098304"/>
              <a:gd name="connsiteX2599" fmla="*/ 6164113 w 10799257"/>
              <a:gd name="connsiteY2599" fmla="*/ 923490 h 3098304"/>
              <a:gd name="connsiteX2600" fmla="*/ 6241850 w 10799257"/>
              <a:gd name="connsiteY2600" fmla="*/ 845754 h 3098304"/>
              <a:gd name="connsiteX2601" fmla="*/ 6053630 w 10799257"/>
              <a:gd name="connsiteY2601" fmla="*/ 845752 h 3098304"/>
              <a:gd name="connsiteX2602" fmla="*/ 6131367 w 10799257"/>
              <a:gd name="connsiteY2602" fmla="*/ 923487 h 3098304"/>
              <a:gd name="connsiteX2603" fmla="*/ 6053630 w 10799257"/>
              <a:gd name="connsiteY2603" fmla="*/ 1001228 h 3098304"/>
              <a:gd name="connsiteX2604" fmla="*/ 5975894 w 10799257"/>
              <a:gd name="connsiteY2604" fmla="*/ 923487 h 3098304"/>
              <a:gd name="connsiteX2605" fmla="*/ 6053630 w 10799257"/>
              <a:gd name="connsiteY2605" fmla="*/ 845752 h 3098304"/>
              <a:gd name="connsiteX2606" fmla="*/ 4373793 w 10799257"/>
              <a:gd name="connsiteY2606" fmla="*/ 845752 h 3098304"/>
              <a:gd name="connsiteX2607" fmla="*/ 4451526 w 10799257"/>
              <a:gd name="connsiteY2607" fmla="*/ 923487 h 3098304"/>
              <a:gd name="connsiteX2608" fmla="*/ 4373793 w 10799257"/>
              <a:gd name="connsiteY2608" fmla="*/ 1001228 h 3098304"/>
              <a:gd name="connsiteX2609" fmla="*/ 4296066 w 10799257"/>
              <a:gd name="connsiteY2609" fmla="*/ 923487 h 3098304"/>
              <a:gd name="connsiteX2610" fmla="*/ 4373793 w 10799257"/>
              <a:gd name="connsiteY2610" fmla="*/ 845752 h 3098304"/>
              <a:gd name="connsiteX2611" fmla="*/ 4185559 w 10799257"/>
              <a:gd name="connsiteY2611" fmla="*/ 845752 h 3098304"/>
              <a:gd name="connsiteX2612" fmla="*/ 4263314 w 10799257"/>
              <a:gd name="connsiteY2612" fmla="*/ 923487 h 3098304"/>
              <a:gd name="connsiteX2613" fmla="*/ 4185559 w 10799257"/>
              <a:gd name="connsiteY2613" fmla="*/ 1001228 h 3098304"/>
              <a:gd name="connsiteX2614" fmla="*/ 4107799 w 10799257"/>
              <a:gd name="connsiteY2614" fmla="*/ 923487 h 3098304"/>
              <a:gd name="connsiteX2615" fmla="*/ 4185559 w 10799257"/>
              <a:gd name="connsiteY2615" fmla="*/ 845752 h 3098304"/>
              <a:gd name="connsiteX2616" fmla="*/ 3997354 w 10799257"/>
              <a:gd name="connsiteY2616" fmla="*/ 845752 h 3098304"/>
              <a:gd name="connsiteX2617" fmla="*/ 4075062 w 10799257"/>
              <a:gd name="connsiteY2617" fmla="*/ 923487 h 3098304"/>
              <a:gd name="connsiteX2618" fmla="*/ 3997354 w 10799257"/>
              <a:gd name="connsiteY2618" fmla="*/ 1001228 h 3098304"/>
              <a:gd name="connsiteX2619" fmla="*/ 3919622 w 10799257"/>
              <a:gd name="connsiteY2619" fmla="*/ 923487 h 3098304"/>
              <a:gd name="connsiteX2620" fmla="*/ 3997354 w 10799257"/>
              <a:gd name="connsiteY2620" fmla="*/ 845752 h 3098304"/>
              <a:gd name="connsiteX2621" fmla="*/ 3813851 w 10799257"/>
              <a:gd name="connsiteY2621" fmla="*/ 845752 h 3098304"/>
              <a:gd name="connsiteX2622" fmla="*/ 3891567 w 10799257"/>
              <a:gd name="connsiteY2622" fmla="*/ 923487 h 3098304"/>
              <a:gd name="connsiteX2623" fmla="*/ 3813851 w 10799257"/>
              <a:gd name="connsiteY2623" fmla="*/ 1001228 h 3098304"/>
              <a:gd name="connsiteX2624" fmla="*/ 3736077 w 10799257"/>
              <a:gd name="connsiteY2624" fmla="*/ 923487 h 3098304"/>
              <a:gd name="connsiteX2625" fmla="*/ 3813851 w 10799257"/>
              <a:gd name="connsiteY2625" fmla="*/ 845752 h 3098304"/>
              <a:gd name="connsiteX2626" fmla="*/ 3625636 w 10799257"/>
              <a:gd name="connsiteY2626" fmla="*/ 845752 h 3098304"/>
              <a:gd name="connsiteX2627" fmla="*/ 3703376 w 10799257"/>
              <a:gd name="connsiteY2627" fmla="*/ 923487 h 3098304"/>
              <a:gd name="connsiteX2628" fmla="*/ 3625636 w 10799257"/>
              <a:gd name="connsiteY2628" fmla="*/ 1001228 h 3098304"/>
              <a:gd name="connsiteX2629" fmla="*/ 3547906 w 10799257"/>
              <a:gd name="connsiteY2629" fmla="*/ 923487 h 3098304"/>
              <a:gd name="connsiteX2630" fmla="*/ 3625636 w 10799257"/>
              <a:gd name="connsiteY2630" fmla="*/ 845752 h 3098304"/>
              <a:gd name="connsiteX2631" fmla="*/ 3442100 w 10799257"/>
              <a:gd name="connsiteY2631" fmla="*/ 845752 h 3098304"/>
              <a:gd name="connsiteX2632" fmla="*/ 3519851 w 10799257"/>
              <a:gd name="connsiteY2632" fmla="*/ 923487 h 3098304"/>
              <a:gd name="connsiteX2633" fmla="*/ 3442100 w 10799257"/>
              <a:gd name="connsiteY2633" fmla="*/ 1001228 h 3098304"/>
              <a:gd name="connsiteX2634" fmla="*/ 3364537 w 10799257"/>
              <a:gd name="connsiteY2634" fmla="*/ 923487 h 3098304"/>
              <a:gd name="connsiteX2635" fmla="*/ 3442100 w 10799257"/>
              <a:gd name="connsiteY2635" fmla="*/ 845752 h 3098304"/>
              <a:gd name="connsiteX2636" fmla="*/ 3254053 w 10799257"/>
              <a:gd name="connsiteY2636" fmla="*/ 845752 h 3098304"/>
              <a:gd name="connsiteX2637" fmla="*/ 3331793 w 10799257"/>
              <a:gd name="connsiteY2637" fmla="*/ 923487 h 3098304"/>
              <a:gd name="connsiteX2638" fmla="*/ 3254053 w 10799257"/>
              <a:gd name="connsiteY2638" fmla="*/ 1001228 h 3098304"/>
              <a:gd name="connsiteX2639" fmla="*/ 3176307 w 10799257"/>
              <a:gd name="connsiteY2639" fmla="*/ 923487 h 3098304"/>
              <a:gd name="connsiteX2640" fmla="*/ 3254053 w 10799257"/>
              <a:gd name="connsiteY2640" fmla="*/ 845752 h 3098304"/>
              <a:gd name="connsiteX2641" fmla="*/ 2317622 w 10799257"/>
              <a:gd name="connsiteY2641" fmla="*/ 845752 h 3098304"/>
              <a:gd name="connsiteX2642" fmla="*/ 2395360 w 10799257"/>
              <a:gd name="connsiteY2642" fmla="*/ 923487 h 3098304"/>
              <a:gd name="connsiteX2643" fmla="*/ 2317622 w 10799257"/>
              <a:gd name="connsiteY2643" fmla="*/ 1001228 h 3098304"/>
              <a:gd name="connsiteX2644" fmla="*/ 2239894 w 10799257"/>
              <a:gd name="connsiteY2644" fmla="*/ 923487 h 3098304"/>
              <a:gd name="connsiteX2645" fmla="*/ 2317622 w 10799257"/>
              <a:gd name="connsiteY2645" fmla="*/ 845752 h 3098304"/>
              <a:gd name="connsiteX2646" fmla="*/ 2129431 w 10799257"/>
              <a:gd name="connsiteY2646" fmla="*/ 845752 h 3098304"/>
              <a:gd name="connsiteX2647" fmla="*/ 2207150 w 10799257"/>
              <a:gd name="connsiteY2647" fmla="*/ 923487 h 3098304"/>
              <a:gd name="connsiteX2648" fmla="*/ 2129431 w 10799257"/>
              <a:gd name="connsiteY2648" fmla="*/ 1001228 h 3098304"/>
              <a:gd name="connsiteX2649" fmla="*/ 2051703 w 10799257"/>
              <a:gd name="connsiteY2649" fmla="*/ 923487 h 3098304"/>
              <a:gd name="connsiteX2650" fmla="*/ 2129431 w 10799257"/>
              <a:gd name="connsiteY2650" fmla="*/ 845752 h 3098304"/>
              <a:gd name="connsiteX2651" fmla="*/ 1941239 w 10799257"/>
              <a:gd name="connsiteY2651" fmla="*/ 845752 h 3098304"/>
              <a:gd name="connsiteX2652" fmla="*/ 2018960 w 10799257"/>
              <a:gd name="connsiteY2652" fmla="*/ 923487 h 3098304"/>
              <a:gd name="connsiteX2653" fmla="*/ 1941239 w 10799257"/>
              <a:gd name="connsiteY2653" fmla="*/ 1001228 h 3098304"/>
              <a:gd name="connsiteX2654" fmla="*/ 1863515 w 10799257"/>
              <a:gd name="connsiteY2654" fmla="*/ 923487 h 3098304"/>
              <a:gd name="connsiteX2655" fmla="*/ 1941239 w 10799257"/>
              <a:gd name="connsiteY2655" fmla="*/ 845752 h 3098304"/>
              <a:gd name="connsiteX2656" fmla="*/ 1757753 w 10799257"/>
              <a:gd name="connsiteY2656" fmla="*/ 845752 h 3098304"/>
              <a:gd name="connsiteX2657" fmla="*/ 1835478 w 10799257"/>
              <a:gd name="connsiteY2657" fmla="*/ 923487 h 3098304"/>
              <a:gd name="connsiteX2658" fmla="*/ 1757753 w 10799257"/>
              <a:gd name="connsiteY2658" fmla="*/ 1001228 h 3098304"/>
              <a:gd name="connsiteX2659" fmla="*/ 1680025 w 10799257"/>
              <a:gd name="connsiteY2659" fmla="*/ 923487 h 3098304"/>
              <a:gd name="connsiteX2660" fmla="*/ 1757753 w 10799257"/>
              <a:gd name="connsiteY2660" fmla="*/ 845752 h 3098304"/>
              <a:gd name="connsiteX2661" fmla="*/ 8596457 w 10799257"/>
              <a:gd name="connsiteY2661" fmla="*/ 784733 h 3098304"/>
              <a:gd name="connsiteX2662" fmla="*/ 8597001 w 10799257"/>
              <a:gd name="connsiteY2662" fmla="*/ 784984 h 3098304"/>
              <a:gd name="connsiteX2663" fmla="*/ 8693733 w 10799257"/>
              <a:gd name="connsiteY2663" fmla="*/ 836430 h 3098304"/>
              <a:gd name="connsiteX2664" fmla="*/ 8669908 w 10799257"/>
              <a:gd name="connsiteY2664" fmla="*/ 841240 h 3098304"/>
              <a:gd name="connsiteX2665" fmla="*/ 8598280 w 10799257"/>
              <a:gd name="connsiteY2665" fmla="*/ 793763 h 3098304"/>
              <a:gd name="connsiteX2666" fmla="*/ 1827167 w 10799257"/>
              <a:gd name="connsiteY2666" fmla="*/ 729971 h 3098304"/>
              <a:gd name="connsiteX2667" fmla="*/ 1829376 w 10799257"/>
              <a:gd name="connsiteY2667" fmla="*/ 733247 h 3098304"/>
              <a:gd name="connsiteX2668" fmla="*/ 1835484 w 10799257"/>
              <a:gd name="connsiteY2668" fmla="*/ 763506 h 3098304"/>
              <a:gd name="connsiteX2669" fmla="*/ 1757760 w 10799257"/>
              <a:gd name="connsiteY2669" fmla="*/ 841242 h 3098304"/>
              <a:gd name="connsiteX2670" fmla="*/ 1702792 w 10799257"/>
              <a:gd name="connsiteY2670" fmla="*/ 818473 h 3098304"/>
              <a:gd name="connsiteX2671" fmla="*/ 1687452 w 10799257"/>
              <a:gd name="connsiteY2671" fmla="*/ 795714 h 3098304"/>
              <a:gd name="connsiteX2672" fmla="*/ 1707627 w 10799257"/>
              <a:gd name="connsiteY2672" fmla="*/ 784984 h 3098304"/>
              <a:gd name="connsiteX2673" fmla="*/ 8428408 w 10799257"/>
              <a:gd name="connsiteY2673" fmla="*/ 707396 h 3098304"/>
              <a:gd name="connsiteX2674" fmla="*/ 8558648 w 10799257"/>
              <a:gd name="connsiteY2674" fmla="*/ 767333 h 3098304"/>
              <a:gd name="connsiteX2675" fmla="*/ 8553312 w 10799257"/>
              <a:gd name="connsiteY2675" fmla="*/ 793763 h 3098304"/>
              <a:gd name="connsiteX2676" fmla="*/ 8481684 w 10799257"/>
              <a:gd name="connsiteY2676" fmla="*/ 841240 h 3098304"/>
              <a:gd name="connsiteX2677" fmla="*/ 8403948 w 10799257"/>
              <a:gd name="connsiteY2677" fmla="*/ 763506 h 3098304"/>
              <a:gd name="connsiteX2678" fmla="*/ 8426717 w 10799257"/>
              <a:gd name="connsiteY2678" fmla="*/ 708537 h 3098304"/>
              <a:gd name="connsiteX2679" fmla="*/ 7554693 w 10799257"/>
              <a:gd name="connsiteY2679" fmla="*/ 685769 h 3098304"/>
              <a:gd name="connsiteX2680" fmla="*/ 7632430 w 10799257"/>
              <a:gd name="connsiteY2680" fmla="*/ 763506 h 3098304"/>
              <a:gd name="connsiteX2681" fmla="*/ 7554693 w 10799257"/>
              <a:gd name="connsiteY2681" fmla="*/ 841242 h 3098304"/>
              <a:gd name="connsiteX2682" fmla="*/ 7476957 w 10799257"/>
              <a:gd name="connsiteY2682" fmla="*/ 763506 h 3098304"/>
              <a:gd name="connsiteX2683" fmla="*/ 7554693 w 10799257"/>
              <a:gd name="connsiteY2683" fmla="*/ 685769 h 3098304"/>
              <a:gd name="connsiteX2684" fmla="*/ 4373793 w 10799257"/>
              <a:gd name="connsiteY2684" fmla="*/ 685769 h 3098304"/>
              <a:gd name="connsiteX2685" fmla="*/ 4451526 w 10799257"/>
              <a:gd name="connsiteY2685" fmla="*/ 763506 h 3098304"/>
              <a:gd name="connsiteX2686" fmla="*/ 4373793 w 10799257"/>
              <a:gd name="connsiteY2686" fmla="*/ 841242 h 3098304"/>
              <a:gd name="connsiteX2687" fmla="*/ 4296066 w 10799257"/>
              <a:gd name="connsiteY2687" fmla="*/ 763506 h 3098304"/>
              <a:gd name="connsiteX2688" fmla="*/ 4373793 w 10799257"/>
              <a:gd name="connsiteY2688" fmla="*/ 685769 h 3098304"/>
              <a:gd name="connsiteX2689" fmla="*/ 4185559 w 10799257"/>
              <a:gd name="connsiteY2689" fmla="*/ 685769 h 3098304"/>
              <a:gd name="connsiteX2690" fmla="*/ 4263314 w 10799257"/>
              <a:gd name="connsiteY2690" fmla="*/ 763506 h 3098304"/>
              <a:gd name="connsiteX2691" fmla="*/ 4185559 w 10799257"/>
              <a:gd name="connsiteY2691" fmla="*/ 841242 h 3098304"/>
              <a:gd name="connsiteX2692" fmla="*/ 4107799 w 10799257"/>
              <a:gd name="connsiteY2692" fmla="*/ 763506 h 3098304"/>
              <a:gd name="connsiteX2693" fmla="*/ 4185559 w 10799257"/>
              <a:gd name="connsiteY2693" fmla="*/ 685769 h 3098304"/>
              <a:gd name="connsiteX2694" fmla="*/ 3997354 w 10799257"/>
              <a:gd name="connsiteY2694" fmla="*/ 685769 h 3098304"/>
              <a:gd name="connsiteX2695" fmla="*/ 4075062 w 10799257"/>
              <a:gd name="connsiteY2695" fmla="*/ 763506 h 3098304"/>
              <a:gd name="connsiteX2696" fmla="*/ 3997354 w 10799257"/>
              <a:gd name="connsiteY2696" fmla="*/ 841242 h 3098304"/>
              <a:gd name="connsiteX2697" fmla="*/ 3919622 w 10799257"/>
              <a:gd name="connsiteY2697" fmla="*/ 763506 h 3098304"/>
              <a:gd name="connsiteX2698" fmla="*/ 3997354 w 10799257"/>
              <a:gd name="connsiteY2698" fmla="*/ 685769 h 3098304"/>
              <a:gd name="connsiteX2699" fmla="*/ 3813851 w 10799257"/>
              <a:gd name="connsiteY2699" fmla="*/ 685769 h 3098304"/>
              <a:gd name="connsiteX2700" fmla="*/ 3891567 w 10799257"/>
              <a:gd name="connsiteY2700" fmla="*/ 763506 h 3098304"/>
              <a:gd name="connsiteX2701" fmla="*/ 3813851 w 10799257"/>
              <a:gd name="connsiteY2701" fmla="*/ 841242 h 3098304"/>
              <a:gd name="connsiteX2702" fmla="*/ 3736077 w 10799257"/>
              <a:gd name="connsiteY2702" fmla="*/ 763506 h 3098304"/>
              <a:gd name="connsiteX2703" fmla="*/ 3813851 w 10799257"/>
              <a:gd name="connsiteY2703" fmla="*/ 685769 h 3098304"/>
              <a:gd name="connsiteX2704" fmla="*/ 3625636 w 10799257"/>
              <a:gd name="connsiteY2704" fmla="*/ 685769 h 3098304"/>
              <a:gd name="connsiteX2705" fmla="*/ 3703376 w 10799257"/>
              <a:gd name="connsiteY2705" fmla="*/ 763506 h 3098304"/>
              <a:gd name="connsiteX2706" fmla="*/ 3625636 w 10799257"/>
              <a:gd name="connsiteY2706" fmla="*/ 841242 h 3098304"/>
              <a:gd name="connsiteX2707" fmla="*/ 3547906 w 10799257"/>
              <a:gd name="connsiteY2707" fmla="*/ 763506 h 3098304"/>
              <a:gd name="connsiteX2708" fmla="*/ 3625636 w 10799257"/>
              <a:gd name="connsiteY2708" fmla="*/ 685769 h 3098304"/>
              <a:gd name="connsiteX2709" fmla="*/ 3442100 w 10799257"/>
              <a:gd name="connsiteY2709" fmla="*/ 685769 h 3098304"/>
              <a:gd name="connsiteX2710" fmla="*/ 3519851 w 10799257"/>
              <a:gd name="connsiteY2710" fmla="*/ 763506 h 3098304"/>
              <a:gd name="connsiteX2711" fmla="*/ 3442100 w 10799257"/>
              <a:gd name="connsiteY2711" fmla="*/ 841242 h 3098304"/>
              <a:gd name="connsiteX2712" fmla="*/ 3364543 w 10799257"/>
              <a:gd name="connsiteY2712" fmla="*/ 763506 h 3098304"/>
              <a:gd name="connsiteX2713" fmla="*/ 3442100 w 10799257"/>
              <a:gd name="connsiteY2713" fmla="*/ 685769 h 3098304"/>
              <a:gd name="connsiteX2714" fmla="*/ 3254060 w 10799257"/>
              <a:gd name="connsiteY2714" fmla="*/ 685769 h 3098304"/>
              <a:gd name="connsiteX2715" fmla="*/ 3331797 w 10799257"/>
              <a:gd name="connsiteY2715" fmla="*/ 763506 h 3098304"/>
              <a:gd name="connsiteX2716" fmla="*/ 3254060 w 10799257"/>
              <a:gd name="connsiteY2716" fmla="*/ 841242 h 3098304"/>
              <a:gd name="connsiteX2717" fmla="*/ 3176313 w 10799257"/>
              <a:gd name="connsiteY2717" fmla="*/ 763506 h 3098304"/>
              <a:gd name="connsiteX2718" fmla="*/ 3254060 w 10799257"/>
              <a:gd name="connsiteY2718" fmla="*/ 685769 h 3098304"/>
              <a:gd name="connsiteX2719" fmla="*/ 2129431 w 10799257"/>
              <a:gd name="connsiteY2719" fmla="*/ 685769 h 3098304"/>
              <a:gd name="connsiteX2720" fmla="*/ 2207154 w 10799257"/>
              <a:gd name="connsiteY2720" fmla="*/ 763506 h 3098304"/>
              <a:gd name="connsiteX2721" fmla="*/ 2129431 w 10799257"/>
              <a:gd name="connsiteY2721" fmla="*/ 841242 h 3098304"/>
              <a:gd name="connsiteX2722" fmla="*/ 2051705 w 10799257"/>
              <a:gd name="connsiteY2722" fmla="*/ 763506 h 3098304"/>
              <a:gd name="connsiteX2723" fmla="*/ 2129431 w 10799257"/>
              <a:gd name="connsiteY2723" fmla="*/ 685769 h 3098304"/>
              <a:gd name="connsiteX2724" fmla="*/ 1941244 w 10799257"/>
              <a:gd name="connsiteY2724" fmla="*/ 685769 h 3098304"/>
              <a:gd name="connsiteX2725" fmla="*/ 2018966 w 10799257"/>
              <a:gd name="connsiteY2725" fmla="*/ 763506 h 3098304"/>
              <a:gd name="connsiteX2726" fmla="*/ 1941244 w 10799257"/>
              <a:gd name="connsiteY2726" fmla="*/ 841242 h 3098304"/>
              <a:gd name="connsiteX2727" fmla="*/ 1863520 w 10799257"/>
              <a:gd name="connsiteY2727" fmla="*/ 763506 h 3098304"/>
              <a:gd name="connsiteX2728" fmla="*/ 1941244 w 10799257"/>
              <a:gd name="connsiteY2728" fmla="*/ 685769 h 3098304"/>
              <a:gd name="connsiteX2729" fmla="*/ 2203878 w 10799257"/>
              <a:gd name="connsiteY2729" fmla="*/ 563755 h 3098304"/>
              <a:gd name="connsiteX2730" fmla="*/ 2207156 w 10799257"/>
              <a:gd name="connsiteY2730" fmla="*/ 579991 h 3098304"/>
              <a:gd name="connsiteX2731" fmla="*/ 2129440 w 10799257"/>
              <a:gd name="connsiteY2731" fmla="*/ 657724 h 3098304"/>
              <a:gd name="connsiteX2732" fmla="*/ 2074476 w 10799257"/>
              <a:gd name="connsiteY2732" fmla="*/ 634957 h 3098304"/>
              <a:gd name="connsiteX2733" fmla="*/ 2064804 w 10799257"/>
              <a:gd name="connsiteY2733" fmla="*/ 620609 h 3098304"/>
              <a:gd name="connsiteX2734" fmla="*/ 2098478 w 10799257"/>
              <a:gd name="connsiteY2734" fmla="*/ 605112 h 3098304"/>
              <a:gd name="connsiteX2735" fmla="*/ 7926434 w 10799257"/>
              <a:gd name="connsiteY2735" fmla="*/ 502255 h 3098304"/>
              <a:gd name="connsiteX2736" fmla="*/ 8004171 w 10799257"/>
              <a:gd name="connsiteY2736" fmla="*/ 579989 h 3098304"/>
              <a:gd name="connsiteX2737" fmla="*/ 7926434 w 10799257"/>
              <a:gd name="connsiteY2737" fmla="*/ 657724 h 3098304"/>
              <a:gd name="connsiteX2738" fmla="*/ 7848697 w 10799257"/>
              <a:gd name="connsiteY2738" fmla="*/ 579989 h 3098304"/>
              <a:gd name="connsiteX2739" fmla="*/ 7926434 w 10799257"/>
              <a:gd name="connsiteY2739" fmla="*/ 502255 h 3098304"/>
              <a:gd name="connsiteX2740" fmla="*/ 7738213 w 10799257"/>
              <a:gd name="connsiteY2740" fmla="*/ 502255 h 3098304"/>
              <a:gd name="connsiteX2741" fmla="*/ 7815950 w 10799257"/>
              <a:gd name="connsiteY2741" fmla="*/ 579989 h 3098304"/>
              <a:gd name="connsiteX2742" fmla="*/ 7738213 w 10799257"/>
              <a:gd name="connsiteY2742" fmla="*/ 657724 h 3098304"/>
              <a:gd name="connsiteX2743" fmla="*/ 7660476 w 10799257"/>
              <a:gd name="connsiteY2743" fmla="*/ 579989 h 3098304"/>
              <a:gd name="connsiteX2744" fmla="*/ 7738213 w 10799257"/>
              <a:gd name="connsiteY2744" fmla="*/ 502255 h 3098304"/>
              <a:gd name="connsiteX2745" fmla="*/ 4373793 w 10799257"/>
              <a:gd name="connsiteY2745" fmla="*/ 502255 h 3098304"/>
              <a:gd name="connsiteX2746" fmla="*/ 4451526 w 10799257"/>
              <a:gd name="connsiteY2746" fmla="*/ 579989 h 3098304"/>
              <a:gd name="connsiteX2747" fmla="*/ 4373793 w 10799257"/>
              <a:gd name="connsiteY2747" fmla="*/ 657724 h 3098304"/>
              <a:gd name="connsiteX2748" fmla="*/ 4296066 w 10799257"/>
              <a:gd name="connsiteY2748" fmla="*/ 579989 h 3098304"/>
              <a:gd name="connsiteX2749" fmla="*/ 4373793 w 10799257"/>
              <a:gd name="connsiteY2749" fmla="*/ 502255 h 3098304"/>
              <a:gd name="connsiteX2750" fmla="*/ 4185559 w 10799257"/>
              <a:gd name="connsiteY2750" fmla="*/ 502255 h 3098304"/>
              <a:gd name="connsiteX2751" fmla="*/ 4263314 w 10799257"/>
              <a:gd name="connsiteY2751" fmla="*/ 579989 h 3098304"/>
              <a:gd name="connsiteX2752" fmla="*/ 4185559 w 10799257"/>
              <a:gd name="connsiteY2752" fmla="*/ 657724 h 3098304"/>
              <a:gd name="connsiteX2753" fmla="*/ 4107799 w 10799257"/>
              <a:gd name="connsiteY2753" fmla="*/ 579989 h 3098304"/>
              <a:gd name="connsiteX2754" fmla="*/ 4185559 w 10799257"/>
              <a:gd name="connsiteY2754" fmla="*/ 502255 h 3098304"/>
              <a:gd name="connsiteX2755" fmla="*/ 3997354 w 10799257"/>
              <a:gd name="connsiteY2755" fmla="*/ 502255 h 3098304"/>
              <a:gd name="connsiteX2756" fmla="*/ 4075062 w 10799257"/>
              <a:gd name="connsiteY2756" fmla="*/ 579989 h 3098304"/>
              <a:gd name="connsiteX2757" fmla="*/ 3997354 w 10799257"/>
              <a:gd name="connsiteY2757" fmla="*/ 657724 h 3098304"/>
              <a:gd name="connsiteX2758" fmla="*/ 3919622 w 10799257"/>
              <a:gd name="connsiteY2758" fmla="*/ 579989 h 3098304"/>
              <a:gd name="connsiteX2759" fmla="*/ 3997354 w 10799257"/>
              <a:gd name="connsiteY2759" fmla="*/ 502255 h 3098304"/>
              <a:gd name="connsiteX2760" fmla="*/ 3813851 w 10799257"/>
              <a:gd name="connsiteY2760" fmla="*/ 502255 h 3098304"/>
              <a:gd name="connsiteX2761" fmla="*/ 3891567 w 10799257"/>
              <a:gd name="connsiteY2761" fmla="*/ 579989 h 3098304"/>
              <a:gd name="connsiteX2762" fmla="*/ 3813851 w 10799257"/>
              <a:gd name="connsiteY2762" fmla="*/ 657724 h 3098304"/>
              <a:gd name="connsiteX2763" fmla="*/ 3736077 w 10799257"/>
              <a:gd name="connsiteY2763" fmla="*/ 579989 h 3098304"/>
              <a:gd name="connsiteX2764" fmla="*/ 3813851 w 10799257"/>
              <a:gd name="connsiteY2764" fmla="*/ 502255 h 3098304"/>
              <a:gd name="connsiteX2765" fmla="*/ 3625636 w 10799257"/>
              <a:gd name="connsiteY2765" fmla="*/ 502255 h 3098304"/>
              <a:gd name="connsiteX2766" fmla="*/ 3703376 w 10799257"/>
              <a:gd name="connsiteY2766" fmla="*/ 579989 h 3098304"/>
              <a:gd name="connsiteX2767" fmla="*/ 3625636 w 10799257"/>
              <a:gd name="connsiteY2767" fmla="*/ 657724 h 3098304"/>
              <a:gd name="connsiteX2768" fmla="*/ 3547906 w 10799257"/>
              <a:gd name="connsiteY2768" fmla="*/ 579989 h 3098304"/>
              <a:gd name="connsiteX2769" fmla="*/ 3625636 w 10799257"/>
              <a:gd name="connsiteY2769" fmla="*/ 502255 h 3098304"/>
              <a:gd name="connsiteX2770" fmla="*/ 3442100 w 10799257"/>
              <a:gd name="connsiteY2770" fmla="*/ 502255 h 3098304"/>
              <a:gd name="connsiteX2771" fmla="*/ 3519851 w 10799257"/>
              <a:gd name="connsiteY2771" fmla="*/ 579989 h 3098304"/>
              <a:gd name="connsiteX2772" fmla="*/ 3442100 w 10799257"/>
              <a:gd name="connsiteY2772" fmla="*/ 657724 h 3098304"/>
              <a:gd name="connsiteX2773" fmla="*/ 3364545 w 10799257"/>
              <a:gd name="connsiteY2773" fmla="*/ 579989 h 3098304"/>
              <a:gd name="connsiteX2774" fmla="*/ 3442100 w 10799257"/>
              <a:gd name="connsiteY2774" fmla="*/ 502255 h 3098304"/>
              <a:gd name="connsiteX2775" fmla="*/ 3254065 w 10799257"/>
              <a:gd name="connsiteY2775" fmla="*/ 502255 h 3098304"/>
              <a:gd name="connsiteX2776" fmla="*/ 3331797 w 10799257"/>
              <a:gd name="connsiteY2776" fmla="*/ 579989 h 3098304"/>
              <a:gd name="connsiteX2777" fmla="*/ 3254065 w 10799257"/>
              <a:gd name="connsiteY2777" fmla="*/ 657724 h 3098304"/>
              <a:gd name="connsiteX2778" fmla="*/ 3176318 w 10799257"/>
              <a:gd name="connsiteY2778" fmla="*/ 579989 h 3098304"/>
              <a:gd name="connsiteX2779" fmla="*/ 3254065 w 10799257"/>
              <a:gd name="connsiteY2779" fmla="*/ 502255 h 3098304"/>
              <a:gd name="connsiteX2780" fmla="*/ 3061136 w 10799257"/>
              <a:gd name="connsiteY2780" fmla="*/ 502255 h 3098304"/>
              <a:gd name="connsiteX2781" fmla="*/ 3138881 w 10799257"/>
              <a:gd name="connsiteY2781" fmla="*/ 579989 h 3098304"/>
              <a:gd name="connsiteX2782" fmla="*/ 3061136 w 10799257"/>
              <a:gd name="connsiteY2782" fmla="*/ 657724 h 3098304"/>
              <a:gd name="connsiteX2783" fmla="*/ 2983381 w 10799257"/>
              <a:gd name="connsiteY2783" fmla="*/ 579989 h 3098304"/>
              <a:gd name="connsiteX2784" fmla="*/ 3061136 w 10799257"/>
              <a:gd name="connsiteY2784" fmla="*/ 502255 h 3098304"/>
              <a:gd name="connsiteX2785" fmla="*/ 2882313 w 10799257"/>
              <a:gd name="connsiteY2785" fmla="*/ 502255 h 3098304"/>
              <a:gd name="connsiteX2786" fmla="*/ 2960060 w 10799257"/>
              <a:gd name="connsiteY2786" fmla="*/ 579989 h 3098304"/>
              <a:gd name="connsiteX2787" fmla="*/ 2882313 w 10799257"/>
              <a:gd name="connsiteY2787" fmla="*/ 657724 h 3098304"/>
              <a:gd name="connsiteX2788" fmla="*/ 2804586 w 10799257"/>
              <a:gd name="connsiteY2788" fmla="*/ 579989 h 3098304"/>
              <a:gd name="connsiteX2789" fmla="*/ 2882313 w 10799257"/>
              <a:gd name="connsiteY2789" fmla="*/ 502255 h 3098304"/>
              <a:gd name="connsiteX2790" fmla="*/ 2689413 w 10799257"/>
              <a:gd name="connsiteY2790" fmla="*/ 502255 h 3098304"/>
              <a:gd name="connsiteX2791" fmla="*/ 2767122 w 10799257"/>
              <a:gd name="connsiteY2791" fmla="*/ 579991 h 3098304"/>
              <a:gd name="connsiteX2792" fmla="*/ 2689413 w 10799257"/>
              <a:gd name="connsiteY2792" fmla="*/ 657724 h 3098304"/>
              <a:gd name="connsiteX2793" fmla="*/ 2611683 w 10799257"/>
              <a:gd name="connsiteY2793" fmla="*/ 579991 h 3098304"/>
              <a:gd name="connsiteX2794" fmla="*/ 2689413 w 10799257"/>
              <a:gd name="connsiteY2794" fmla="*/ 502255 h 3098304"/>
              <a:gd name="connsiteX2795" fmla="*/ 2748247 w 10799257"/>
              <a:gd name="connsiteY2795" fmla="*/ 366081 h 3098304"/>
              <a:gd name="connsiteX2796" fmla="*/ 2761018 w 10799257"/>
              <a:gd name="connsiteY2796" fmla="*/ 385032 h 3098304"/>
              <a:gd name="connsiteX2797" fmla="*/ 2767122 w 10799257"/>
              <a:gd name="connsiteY2797" fmla="*/ 415288 h 3098304"/>
              <a:gd name="connsiteX2798" fmla="*/ 2689413 w 10799257"/>
              <a:gd name="connsiteY2798" fmla="*/ 493040 h 3098304"/>
              <a:gd name="connsiteX2799" fmla="*/ 2611683 w 10799257"/>
              <a:gd name="connsiteY2799" fmla="*/ 415288 h 3098304"/>
              <a:gd name="connsiteX2800" fmla="*/ 2612650 w 10799257"/>
              <a:gd name="connsiteY2800" fmla="*/ 410501 h 3098304"/>
              <a:gd name="connsiteX2801" fmla="*/ 3254065 w 10799257"/>
              <a:gd name="connsiteY2801" fmla="*/ 337555 h 3098304"/>
              <a:gd name="connsiteX2802" fmla="*/ 3331797 w 10799257"/>
              <a:gd name="connsiteY2802" fmla="*/ 415288 h 3098304"/>
              <a:gd name="connsiteX2803" fmla="*/ 3254065 w 10799257"/>
              <a:gd name="connsiteY2803" fmla="*/ 493040 h 3098304"/>
              <a:gd name="connsiteX2804" fmla="*/ 3176318 w 10799257"/>
              <a:gd name="connsiteY2804" fmla="*/ 415288 h 3098304"/>
              <a:gd name="connsiteX2805" fmla="*/ 3254065 w 10799257"/>
              <a:gd name="connsiteY2805" fmla="*/ 337555 h 3098304"/>
              <a:gd name="connsiteX2806" fmla="*/ 3061140 w 10799257"/>
              <a:gd name="connsiteY2806" fmla="*/ 337555 h 3098304"/>
              <a:gd name="connsiteX2807" fmla="*/ 3138881 w 10799257"/>
              <a:gd name="connsiteY2807" fmla="*/ 415288 h 3098304"/>
              <a:gd name="connsiteX2808" fmla="*/ 3061140 w 10799257"/>
              <a:gd name="connsiteY2808" fmla="*/ 493040 h 3098304"/>
              <a:gd name="connsiteX2809" fmla="*/ 2983383 w 10799257"/>
              <a:gd name="connsiteY2809" fmla="*/ 415288 h 3098304"/>
              <a:gd name="connsiteX2810" fmla="*/ 3061140 w 10799257"/>
              <a:gd name="connsiteY2810" fmla="*/ 337555 h 3098304"/>
              <a:gd name="connsiteX2811" fmla="*/ 2882313 w 10799257"/>
              <a:gd name="connsiteY2811" fmla="*/ 337555 h 3098304"/>
              <a:gd name="connsiteX2812" fmla="*/ 2960060 w 10799257"/>
              <a:gd name="connsiteY2812" fmla="*/ 415288 h 3098304"/>
              <a:gd name="connsiteX2813" fmla="*/ 2882313 w 10799257"/>
              <a:gd name="connsiteY2813" fmla="*/ 493040 h 3098304"/>
              <a:gd name="connsiteX2814" fmla="*/ 2804586 w 10799257"/>
              <a:gd name="connsiteY2814" fmla="*/ 415288 h 3098304"/>
              <a:gd name="connsiteX2815" fmla="*/ 2882313 w 10799257"/>
              <a:gd name="connsiteY2815" fmla="*/ 337555 h 3098304"/>
              <a:gd name="connsiteX2816" fmla="*/ 5870113 w 10799257"/>
              <a:gd name="connsiteY2816" fmla="*/ 337554 h 3098304"/>
              <a:gd name="connsiteX2817" fmla="*/ 5947850 w 10799257"/>
              <a:gd name="connsiteY2817" fmla="*/ 415288 h 3098304"/>
              <a:gd name="connsiteX2818" fmla="*/ 5870113 w 10799257"/>
              <a:gd name="connsiteY2818" fmla="*/ 493040 h 3098304"/>
              <a:gd name="connsiteX2819" fmla="*/ 5792376 w 10799257"/>
              <a:gd name="connsiteY2819" fmla="*/ 415288 h 3098304"/>
              <a:gd name="connsiteX2820" fmla="*/ 5870113 w 10799257"/>
              <a:gd name="connsiteY2820" fmla="*/ 337554 h 3098304"/>
              <a:gd name="connsiteX2821" fmla="*/ 4373793 w 10799257"/>
              <a:gd name="connsiteY2821" fmla="*/ 337554 h 3098304"/>
              <a:gd name="connsiteX2822" fmla="*/ 4451526 w 10799257"/>
              <a:gd name="connsiteY2822" fmla="*/ 415288 h 3098304"/>
              <a:gd name="connsiteX2823" fmla="*/ 4373793 w 10799257"/>
              <a:gd name="connsiteY2823" fmla="*/ 493040 h 3098304"/>
              <a:gd name="connsiteX2824" fmla="*/ 4296066 w 10799257"/>
              <a:gd name="connsiteY2824" fmla="*/ 415288 h 3098304"/>
              <a:gd name="connsiteX2825" fmla="*/ 4373793 w 10799257"/>
              <a:gd name="connsiteY2825" fmla="*/ 337554 h 3098304"/>
              <a:gd name="connsiteX2826" fmla="*/ 4185562 w 10799257"/>
              <a:gd name="connsiteY2826" fmla="*/ 337554 h 3098304"/>
              <a:gd name="connsiteX2827" fmla="*/ 4263323 w 10799257"/>
              <a:gd name="connsiteY2827" fmla="*/ 415288 h 3098304"/>
              <a:gd name="connsiteX2828" fmla="*/ 4185562 w 10799257"/>
              <a:gd name="connsiteY2828" fmla="*/ 493040 h 3098304"/>
              <a:gd name="connsiteX2829" fmla="*/ 4107803 w 10799257"/>
              <a:gd name="connsiteY2829" fmla="*/ 415288 h 3098304"/>
              <a:gd name="connsiteX2830" fmla="*/ 4185562 w 10799257"/>
              <a:gd name="connsiteY2830" fmla="*/ 337554 h 3098304"/>
              <a:gd name="connsiteX2831" fmla="*/ 3997354 w 10799257"/>
              <a:gd name="connsiteY2831" fmla="*/ 337554 h 3098304"/>
              <a:gd name="connsiteX2832" fmla="*/ 4075062 w 10799257"/>
              <a:gd name="connsiteY2832" fmla="*/ 415288 h 3098304"/>
              <a:gd name="connsiteX2833" fmla="*/ 3997354 w 10799257"/>
              <a:gd name="connsiteY2833" fmla="*/ 493040 h 3098304"/>
              <a:gd name="connsiteX2834" fmla="*/ 3919622 w 10799257"/>
              <a:gd name="connsiteY2834" fmla="*/ 415288 h 3098304"/>
              <a:gd name="connsiteX2835" fmla="*/ 3997354 w 10799257"/>
              <a:gd name="connsiteY2835" fmla="*/ 337554 h 3098304"/>
              <a:gd name="connsiteX2836" fmla="*/ 3813851 w 10799257"/>
              <a:gd name="connsiteY2836" fmla="*/ 337554 h 3098304"/>
              <a:gd name="connsiteX2837" fmla="*/ 3891567 w 10799257"/>
              <a:gd name="connsiteY2837" fmla="*/ 415288 h 3098304"/>
              <a:gd name="connsiteX2838" fmla="*/ 3813851 w 10799257"/>
              <a:gd name="connsiteY2838" fmla="*/ 493040 h 3098304"/>
              <a:gd name="connsiteX2839" fmla="*/ 3736077 w 10799257"/>
              <a:gd name="connsiteY2839" fmla="*/ 415288 h 3098304"/>
              <a:gd name="connsiteX2840" fmla="*/ 3813851 w 10799257"/>
              <a:gd name="connsiteY2840" fmla="*/ 337554 h 3098304"/>
              <a:gd name="connsiteX2841" fmla="*/ 3625636 w 10799257"/>
              <a:gd name="connsiteY2841" fmla="*/ 337554 h 3098304"/>
              <a:gd name="connsiteX2842" fmla="*/ 3703376 w 10799257"/>
              <a:gd name="connsiteY2842" fmla="*/ 415288 h 3098304"/>
              <a:gd name="connsiteX2843" fmla="*/ 3625636 w 10799257"/>
              <a:gd name="connsiteY2843" fmla="*/ 493040 h 3098304"/>
              <a:gd name="connsiteX2844" fmla="*/ 3547906 w 10799257"/>
              <a:gd name="connsiteY2844" fmla="*/ 415288 h 3098304"/>
              <a:gd name="connsiteX2845" fmla="*/ 3625636 w 10799257"/>
              <a:gd name="connsiteY2845" fmla="*/ 337554 h 3098304"/>
              <a:gd name="connsiteX2846" fmla="*/ 3442100 w 10799257"/>
              <a:gd name="connsiteY2846" fmla="*/ 337554 h 3098304"/>
              <a:gd name="connsiteX2847" fmla="*/ 3519851 w 10799257"/>
              <a:gd name="connsiteY2847" fmla="*/ 415288 h 3098304"/>
              <a:gd name="connsiteX2848" fmla="*/ 3442100 w 10799257"/>
              <a:gd name="connsiteY2848" fmla="*/ 493040 h 3098304"/>
              <a:gd name="connsiteX2849" fmla="*/ 3364551 w 10799257"/>
              <a:gd name="connsiteY2849" fmla="*/ 415288 h 3098304"/>
              <a:gd name="connsiteX2850" fmla="*/ 3442100 w 10799257"/>
              <a:gd name="connsiteY2850" fmla="*/ 337554 h 3098304"/>
              <a:gd name="connsiteX2851" fmla="*/ 3135600 w 10799257"/>
              <a:gd name="connsiteY2851" fmla="*/ 252734 h 3098304"/>
              <a:gd name="connsiteX2852" fmla="*/ 3132770 w 10799257"/>
              <a:gd name="connsiteY2852" fmla="*/ 266748 h 3098304"/>
              <a:gd name="connsiteX2853" fmla="*/ 3061140 w 10799257"/>
              <a:gd name="connsiteY2853" fmla="*/ 314222 h 3098304"/>
              <a:gd name="connsiteX2854" fmla="*/ 3006157 w 10799257"/>
              <a:gd name="connsiteY2854" fmla="*/ 291456 h 3098304"/>
              <a:gd name="connsiteX2855" fmla="*/ 3003640 w 10799257"/>
              <a:gd name="connsiteY2855" fmla="*/ 287723 h 3098304"/>
              <a:gd name="connsiteX2856" fmla="*/ 3323461 w 10799257"/>
              <a:gd name="connsiteY2856" fmla="*/ 202923 h 3098304"/>
              <a:gd name="connsiteX2857" fmla="*/ 3325693 w 10799257"/>
              <a:gd name="connsiteY2857" fmla="*/ 206233 h 3098304"/>
              <a:gd name="connsiteX2858" fmla="*/ 3331804 w 10799257"/>
              <a:gd name="connsiteY2858" fmla="*/ 236490 h 3098304"/>
              <a:gd name="connsiteX2859" fmla="*/ 3254069 w 10799257"/>
              <a:gd name="connsiteY2859" fmla="*/ 314222 h 3098304"/>
              <a:gd name="connsiteX2860" fmla="*/ 3182428 w 10799257"/>
              <a:gd name="connsiteY2860" fmla="*/ 266748 h 3098304"/>
              <a:gd name="connsiteX2861" fmla="*/ 3177362 w 10799257"/>
              <a:gd name="connsiteY2861" fmla="*/ 241661 h 3098304"/>
              <a:gd name="connsiteX2862" fmla="*/ 3479450 w 10799257"/>
              <a:gd name="connsiteY2862" fmla="*/ 169640 h 3098304"/>
              <a:gd name="connsiteX2863" fmla="*/ 3497078 w 10799257"/>
              <a:gd name="connsiteY2863" fmla="*/ 181523 h 3098304"/>
              <a:gd name="connsiteX2864" fmla="*/ 3519851 w 10799257"/>
              <a:gd name="connsiteY2864" fmla="*/ 236490 h 3098304"/>
              <a:gd name="connsiteX2865" fmla="*/ 3442100 w 10799257"/>
              <a:gd name="connsiteY2865" fmla="*/ 314222 h 3098304"/>
              <a:gd name="connsiteX2866" fmla="*/ 3364554 w 10799257"/>
              <a:gd name="connsiteY2866" fmla="*/ 236490 h 3098304"/>
              <a:gd name="connsiteX2867" fmla="*/ 3370660 w 10799257"/>
              <a:gd name="connsiteY2867" fmla="*/ 206233 h 3098304"/>
              <a:gd name="connsiteX2868" fmla="*/ 3381860 w 10799257"/>
              <a:gd name="connsiteY2868" fmla="*/ 189598 h 3098304"/>
              <a:gd name="connsiteX2869" fmla="*/ 6053633 w 10799257"/>
              <a:gd name="connsiteY2869" fmla="*/ 158753 h 3098304"/>
              <a:gd name="connsiteX2870" fmla="*/ 6131370 w 10799257"/>
              <a:gd name="connsiteY2870" fmla="*/ 236488 h 3098304"/>
              <a:gd name="connsiteX2871" fmla="*/ 6053633 w 10799257"/>
              <a:gd name="connsiteY2871" fmla="*/ 314222 h 3098304"/>
              <a:gd name="connsiteX2872" fmla="*/ 5975896 w 10799257"/>
              <a:gd name="connsiteY2872" fmla="*/ 236488 h 3098304"/>
              <a:gd name="connsiteX2873" fmla="*/ 6053633 w 10799257"/>
              <a:gd name="connsiteY2873" fmla="*/ 158753 h 3098304"/>
              <a:gd name="connsiteX2874" fmla="*/ 5870113 w 10799257"/>
              <a:gd name="connsiteY2874" fmla="*/ 158753 h 3098304"/>
              <a:gd name="connsiteX2875" fmla="*/ 5947850 w 10799257"/>
              <a:gd name="connsiteY2875" fmla="*/ 236488 h 3098304"/>
              <a:gd name="connsiteX2876" fmla="*/ 5870113 w 10799257"/>
              <a:gd name="connsiteY2876" fmla="*/ 314222 h 3098304"/>
              <a:gd name="connsiteX2877" fmla="*/ 5792376 w 10799257"/>
              <a:gd name="connsiteY2877" fmla="*/ 236488 h 3098304"/>
              <a:gd name="connsiteX2878" fmla="*/ 5870113 w 10799257"/>
              <a:gd name="connsiteY2878" fmla="*/ 158753 h 3098304"/>
              <a:gd name="connsiteX2879" fmla="*/ 4557299 w 10799257"/>
              <a:gd name="connsiteY2879" fmla="*/ 158753 h 3098304"/>
              <a:gd name="connsiteX2880" fmla="*/ 4635049 w 10799257"/>
              <a:gd name="connsiteY2880" fmla="*/ 236488 h 3098304"/>
              <a:gd name="connsiteX2881" fmla="*/ 4557299 w 10799257"/>
              <a:gd name="connsiteY2881" fmla="*/ 314222 h 3098304"/>
              <a:gd name="connsiteX2882" fmla="*/ 4479562 w 10799257"/>
              <a:gd name="connsiteY2882" fmla="*/ 236488 h 3098304"/>
              <a:gd name="connsiteX2883" fmla="*/ 4557299 w 10799257"/>
              <a:gd name="connsiteY2883" fmla="*/ 158753 h 3098304"/>
              <a:gd name="connsiteX2884" fmla="*/ 4373793 w 10799257"/>
              <a:gd name="connsiteY2884" fmla="*/ 158753 h 3098304"/>
              <a:gd name="connsiteX2885" fmla="*/ 4451526 w 10799257"/>
              <a:gd name="connsiteY2885" fmla="*/ 236488 h 3098304"/>
              <a:gd name="connsiteX2886" fmla="*/ 4373793 w 10799257"/>
              <a:gd name="connsiteY2886" fmla="*/ 314222 h 3098304"/>
              <a:gd name="connsiteX2887" fmla="*/ 4296066 w 10799257"/>
              <a:gd name="connsiteY2887" fmla="*/ 236488 h 3098304"/>
              <a:gd name="connsiteX2888" fmla="*/ 4373793 w 10799257"/>
              <a:gd name="connsiteY2888" fmla="*/ 158753 h 3098304"/>
              <a:gd name="connsiteX2889" fmla="*/ 4185562 w 10799257"/>
              <a:gd name="connsiteY2889" fmla="*/ 158753 h 3098304"/>
              <a:gd name="connsiteX2890" fmla="*/ 4263323 w 10799257"/>
              <a:gd name="connsiteY2890" fmla="*/ 236490 h 3098304"/>
              <a:gd name="connsiteX2891" fmla="*/ 4185562 w 10799257"/>
              <a:gd name="connsiteY2891" fmla="*/ 314222 h 3098304"/>
              <a:gd name="connsiteX2892" fmla="*/ 4107803 w 10799257"/>
              <a:gd name="connsiteY2892" fmla="*/ 236490 h 3098304"/>
              <a:gd name="connsiteX2893" fmla="*/ 4185562 w 10799257"/>
              <a:gd name="connsiteY2893" fmla="*/ 158753 h 3098304"/>
              <a:gd name="connsiteX2894" fmla="*/ 3997354 w 10799257"/>
              <a:gd name="connsiteY2894" fmla="*/ 158753 h 3098304"/>
              <a:gd name="connsiteX2895" fmla="*/ 4075062 w 10799257"/>
              <a:gd name="connsiteY2895" fmla="*/ 236490 h 3098304"/>
              <a:gd name="connsiteX2896" fmla="*/ 3997354 w 10799257"/>
              <a:gd name="connsiteY2896" fmla="*/ 314222 h 3098304"/>
              <a:gd name="connsiteX2897" fmla="*/ 3919622 w 10799257"/>
              <a:gd name="connsiteY2897" fmla="*/ 236490 h 3098304"/>
              <a:gd name="connsiteX2898" fmla="*/ 3997354 w 10799257"/>
              <a:gd name="connsiteY2898" fmla="*/ 158753 h 3098304"/>
              <a:gd name="connsiteX2899" fmla="*/ 3813851 w 10799257"/>
              <a:gd name="connsiteY2899" fmla="*/ 158753 h 3098304"/>
              <a:gd name="connsiteX2900" fmla="*/ 3891567 w 10799257"/>
              <a:gd name="connsiteY2900" fmla="*/ 236490 h 3098304"/>
              <a:gd name="connsiteX2901" fmla="*/ 3813851 w 10799257"/>
              <a:gd name="connsiteY2901" fmla="*/ 314222 h 3098304"/>
              <a:gd name="connsiteX2902" fmla="*/ 3736077 w 10799257"/>
              <a:gd name="connsiteY2902" fmla="*/ 236490 h 3098304"/>
              <a:gd name="connsiteX2903" fmla="*/ 3813851 w 10799257"/>
              <a:gd name="connsiteY2903" fmla="*/ 158753 h 3098304"/>
              <a:gd name="connsiteX2904" fmla="*/ 3625636 w 10799257"/>
              <a:gd name="connsiteY2904" fmla="*/ 158753 h 3098304"/>
              <a:gd name="connsiteX2905" fmla="*/ 3703376 w 10799257"/>
              <a:gd name="connsiteY2905" fmla="*/ 236490 h 3098304"/>
              <a:gd name="connsiteX2906" fmla="*/ 3625636 w 10799257"/>
              <a:gd name="connsiteY2906" fmla="*/ 314222 h 3098304"/>
              <a:gd name="connsiteX2907" fmla="*/ 3547906 w 10799257"/>
              <a:gd name="connsiteY2907" fmla="*/ 236490 h 3098304"/>
              <a:gd name="connsiteX2908" fmla="*/ 3625636 w 10799257"/>
              <a:gd name="connsiteY2908" fmla="*/ 158753 h 3098304"/>
              <a:gd name="connsiteX2909" fmla="*/ 3666858 w 10799257"/>
              <a:gd name="connsiteY2909" fmla="*/ 131312 h 3098304"/>
              <a:gd name="connsiteX2910" fmla="*/ 3655889 w 10799257"/>
              <a:gd name="connsiteY2910" fmla="*/ 138707 h 3098304"/>
              <a:gd name="connsiteX2911" fmla="*/ 3625636 w 10799257"/>
              <a:gd name="connsiteY2911" fmla="*/ 144816 h 3098304"/>
              <a:gd name="connsiteX2912" fmla="*/ 3613152 w 10799257"/>
              <a:gd name="connsiteY2912" fmla="*/ 142296 h 3098304"/>
              <a:gd name="connsiteX2913" fmla="*/ 3886446 w 10799257"/>
              <a:gd name="connsiteY2913" fmla="*/ 92463 h 3098304"/>
              <a:gd name="connsiteX2914" fmla="*/ 3885462 w 10799257"/>
              <a:gd name="connsiteY2914" fmla="*/ 97338 h 3098304"/>
              <a:gd name="connsiteX2915" fmla="*/ 3813851 w 10799257"/>
              <a:gd name="connsiteY2915" fmla="*/ 144816 h 3098304"/>
              <a:gd name="connsiteX2916" fmla="*/ 3758862 w 10799257"/>
              <a:gd name="connsiteY2916" fmla="*/ 122047 h 3098304"/>
              <a:gd name="connsiteX2917" fmla="*/ 3753199 w 10799257"/>
              <a:gd name="connsiteY2917" fmla="*/ 113654 h 3098304"/>
              <a:gd name="connsiteX2918" fmla="*/ 3784279 w 10799257"/>
              <a:gd name="connsiteY2918" fmla="*/ 107297 h 3098304"/>
              <a:gd name="connsiteX2919" fmla="*/ 4074670 w 10799257"/>
              <a:gd name="connsiteY2919" fmla="*/ 65135 h 3098304"/>
              <a:gd name="connsiteX2920" fmla="*/ 4075062 w 10799257"/>
              <a:gd name="connsiteY2920" fmla="*/ 67080 h 3098304"/>
              <a:gd name="connsiteX2921" fmla="*/ 3997354 w 10799257"/>
              <a:gd name="connsiteY2921" fmla="*/ 144814 h 3098304"/>
              <a:gd name="connsiteX2922" fmla="*/ 3925733 w 10799257"/>
              <a:gd name="connsiteY2922" fmla="*/ 97338 h 3098304"/>
              <a:gd name="connsiteX2923" fmla="*/ 3923657 w 10799257"/>
              <a:gd name="connsiteY2923" fmla="*/ 87061 h 3098304"/>
              <a:gd name="connsiteX2924" fmla="*/ 4257864 w 10799257"/>
              <a:gd name="connsiteY2924" fmla="*/ 40054 h 3098304"/>
              <a:gd name="connsiteX2925" fmla="*/ 4263323 w 10799257"/>
              <a:gd name="connsiteY2925" fmla="*/ 67080 h 3098304"/>
              <a:gd name="connsiteX2926" fmla="*/ 4185562 w 10799257"/>
              <a:gd name="connsiteY2926" fmla="*/ 144814 h 3098304"/>
              <a:gd name="connsiteX2927" fmla="*/ 4107803 w 10799257"/>
              <a:gd name="connsiteY2927" fmla="*/ 67080 h 3098304"/>
              <a:gd name="connsiteX2928" fmla="*/ 4109209 w 10799257"/>
              <a:gd name="connsiteY2928" fmla="*/ 60120 h 3098304"/>
              <a:gd name="connsiteX2929" fmla="*/ 4231894 w 10799257"/>
              <a:gd name="connsiteY2929" fmla="*/ 42307 h 3098304"/>
              <a:gd name="connsiteX2930" fmla="*/ 4437115 w 10799257"/>
              <a:gd name="connsiteY2930" fmla="*/ 24502 h 3098304"/>
              <a:gd name="connsiteX2931" fmla="*/ 4445419 w 10799257"/>
              <a:gd name="connsiteY2931" fmla="*/ 36821 h 3098304"/>
              <a:gd name="connsiteX2932" fmla="*/ 4451526 w 10799257"/>
              <a:gd name="connsiteY2932" fmla="*/ 67080 h 3098304"/>
              <a:gd name="connsiteX2933" fmla="*/ 4373793 w 10799257"/>
              <a:gd name="connsiteY2933" fmla="*/ 144814 h 3098304"/>
              <a:gd name="connsiteX2934" fmla="*/ 4296066 w 10799257"/>
              <a:gd name="connsiteY2934" fmla="*/ 67080 h 3098304"/>
              <a:gd name="connsiteX2935" fmla="*/ 4302175 w 10799257"/>
              <a:gd name="connsiteY2935" fmla="*/ 36821 h 3098304"/>
              <a:gd name="connsiteX2936" fmla="*/ 4302613 w 10799257"/>
              <a:gd name="connsiteY2936" fmla="*/ 36171 h 3098304"/>
              <a:gd name="connsiteX2937" fmla="*/ 4608587 w 10799257"/>
              <a:gd name="connsiteY2937" fmla="*/ 9626 h 3098304"/>
              <a:gd name="connsiteX2938" fmla="*/ 4612276 w 10799257"/>
              <a:gd name="connsiteY2938" fmla="*/ 12112 h 3098304"/>
              <a:gd name="connsiteX2939" fmla="*/ 4635049 w 10799257"/>
              <a:gd name="connsiteY2939" fmla="*/ 67080 h 3098304"/>
              <a:gd name="connsiteX2940" fmla="*/ 4557299 w 10799257"/>
              <a:gd name="connsiteY2940" fmla="*/ 144814 h 3098304"/>
              <a:gd name="connsiteX2941" fmla="*/ 4479562 w 10799257"/>
              <a:gd name="connsiteY2941" fmla="*/ 67080 h 3098304"/>
              <a:gd name="connsiteX2942" fmla="*/ 4485670 w 10799257"/>
              <a:gd name="connsiteY2942" fmla="*/ 36821 h 3098304"/>
              <a:gd name="connsiteX2943" fmla="*/ 4497506 w 10799257"/>
              <a:gd name="connsiteY2943" fmla="*/ 19263 h 3098304"/>
              <a:gd name="connsiteX2944" fmla="*/ 4782535 w 10799257"/>
              <a:gd name="connsiteY2944" fmla="*/ 0 h 3098304"/>
              <a:gd name="connsiteX2945" fmla="*/ 4800498 w 10799257"/>
              <a:gd name="connsiteY2945" fmla="*/ 12112 h 3098304"/>
              <a:gd name="connsiteX2946" fmla="*/ 4823266 w 10799257"/>
              <a:gd name="connsiteY2946" fmla="*/ 67080 h 3098304"/>
              <a:gd name="connsiteX2947" fmla="*/ 4745539 w 10799257"/>
              <a:gd name="connsiteY2947" fmla="*/ 144814 h 3098304"/>
              <a:gd name="connsiteX2948" fmla="*/ 4667788 w 10799257"/>
              <a:gd name="connsiteY2948" fmla="*/ 67080 h 3098304"/>
              <a:gd name="connsiteX2949" fmla="*/ 4690554 w 10799257"/>
              <a:gd name="connsiteY2949" fmla="*/ 12112 h 3098304"/>
              <a:gd name="connsiteX2950" fmla="*/ 4705216 w 10799257"/>
              <a:gd name="connsiteY2950" fmla="*/ 2229 h 30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Lst>
            <a:rect l="l" t="t" r="r" b="b"/>
            <a:pathLst>
              <a:path w="10799257" h="3098304">
                <a:moveTo>
                  <a:pt x="10721519" y="3066700"/>
                </a:moveTo>
                <a:cubicBezTo>
                  <a:pt x="10742985" y="3066700"/>
                  <a:pt x="10762420" y="3075401"/>
                  <a:pt x="10776487" y="3089469"/>
                </a:cubicBezTo>
                <a:lnTo>
                  <a:pt x="10782444" y="3098304"/>
                </a:lnTo>
                <a:lnTo>
                  <a:pt x="10660594" y="3098304"/>
                </a:lnTo>
                <a:lnTo>
                  <a:pt x="10666551" y="3089469"/>
                </a:lnTo>
                <a:cubicBezTo>
                  <a:pt x="10680618" y="3075401"/>
                  <a:pt x="10700052" y="3066700"/>
                  <a:pt x="10721519" y="3066700"/>
                </a:cubicBezTo>
                <a:close/>
                <a:moveTo>
                  <a:pt x="10538003" y="3066700"/>
                </a:moveTo>
                <a:cubicBezTo>
                  <a:pt x="10559469" y="3066700"/>
                  <a:pt x="10578904" y="3075401"/>
                  <a:pt x="10592971" y="3089469"/>
                </a:cubicBezTo>
                <a:lnTo>
                  <a:pt x="10598928" y="3098304"/>
                </a:lnTo>
                <a:lnTo>
                  <a:pt x="10477078" y="3098304"/>
                </a:lnTo>
                <a:lnTo>
                  <a:pt x="10483035" y="3089469"/>
                </a:lnTo>
                <a:cubicBezTo>
                  <a:pt x="10497102" y="3075401"/>
                  <a:pt x="10516536" y="3066700"/>
                  <a:pt x="10538003" y="3066700"/>
                </a:cubicBezTo>
                <a:close/>
                <a:moveTo>
                  <a:pt x="9978043" y="3066700"/>
                </a:moveTo>
                <a:cubicBezTo>
                  <a:pt x="9999509" y="3066700"/>
                  <a:pt x="10018943" y="3075401"/>
                  <a:pt x="10033011" y="3089469"/>
                </a:cubicBezTo>
                <a:lnTo>
                  <a:pt x="10038968" y="3098304"/>
                </a:lnTo>
                <a:lnTo>
                  <a:pt x="9917118" y="3098304"/>
                </a:lnTo>
                <a:lnTo>
                  <a:pt x="9923075" y="3089469"/>
                </a:lnTo>
                <a:cubicBezTo>
                  <a:pt x="9937142" y="3075401"/>
                  <a:pt x="9956577" y="3066700"/>
                  <a:pt x="9978043" y="3066700"/>
                </a:cubicBezTo>
                <a:close/>
                <a:moveTo>
                  <a:pt x="9789822" y="3066700"/>
                </a:moveTo>
                <a:cubicBezTo>
                  <a:pt x="9811288" y="3066700"/>
                  <a:pt x="9830722" y="3075401"/>
                  <a:pt x="9844790" y="3089469"/>
                </a:cubicBezTo>
                <a:lnTo>
                  <a:pt x="9850746" y="3098304"/>
                </a:lnTo>
                <a:lnTo>
                  <a:pt x="9728897" y="3098304"/>
                </a:lnTo>
                <a:lnTo>
                  <a:pt x="9734854" y="3089469"/>
                </a:lnTo>
                <a:cubicBezTo>
                  <a:pt x="9748921" y="3075401"/>
                  <a:pt x="9768356" y="3066700"/>
                  <a:pt x="9789822" y="3066700"/>
                </a:cubicBezTo>
                <a:close/>
                <a:moveTo>
                  <a:pt x="9606306" y="3066700"/>
                </a:moveTo>
                <a:cubicBezTo>
                  <a:pt x="9627772" y="3066700"/>
                  <a:pt x="9647206" y="3075401"/>
                  <a:pt x="9661274" y="3089469"/>
                </a:cubicBezTo>
                <a:lnTo>
                  <a:pt x="9667231" y="3098304"/>
                </a:lnTo>
                <a:lnTo>
                  <a:pt x="9545381" y="3098304"/>
                </a:lnTo>
                <a:lnTo>
                  <a:pt x="9551338" y="3089469"/>
                </a:lnTo>
                <a:cubicBezTo>
                  <a:pt x="9565405" y="3075401"/>
                  <a:pt x="9584840" y="3066700"/>
                  <a:pt x="9606306" y="3066700"/>
                </a:cubicBezTo>
                <a:close/>
                <a:moveTo>
                  <a:pt x="9413378" y="3066700"/>
                </a:moveTo>
                <a:cubicBezTo>
                  <a:pt x="9434845" y="3066700"/>
                  <a:pt x="9454279" y="3075401"/>
                  <a:pt x="9468346" y="3089469"/>
                </a:cubicBezTo>
                <a:lnTo>
                  <a:pt x="9474303" y="3098304"/>
                </a:lnTo>
                <a:lnTo>
                  <a:pt x="9352453" y="3098304"/>
                </a:lnTo>
                <a:lnTo>
                  <a:pt x="9358410" y="3089469"/>
                </a:lnTo>
                <a:cubicBezTo>
                  <a:pt x="9372477" y="3075401"/>
                  <a:pt x="9391912" y="3066700"/>
                  <a:pt x="9413378" y="3066700"/>
                </a:cubicBezTo>
                <a:close/>
                <a:moveTo>
                  <a:pt x="9234567" y="3066700"/>
                </a:moveTo>
                <a:cubicBezTo>
                  <a:pt x="9256034" y="3066700"/>
                  <a:pt x="9275468" y="3075401"/>
                  <a:pt x="9289535" y="3089469"/>
                </a:cubicBezTo>
                <a:lnTo>
                  <a:pt x="9295492" y="3098304"/>
                </a:lnTo>
                <a:lnTo>
                  <a:pt x="9173643" y="3098304"/>
                </a:lnTo>
                <a:lnTo>
                  <a:pt x="9179599" y="3089469"/>
                </a:lnTo>
                <a:cubicBezTo>
                  <a:pt x="9193667" y="3075401"/>
                  <a:pt x="9213101" y="3066700"/>
                  <a:pt x="9234567" y="3066700"/>
                </a:cubicBezTo>
                <a:close/>
                <a:moveTo>
                  <a:pt x="9036936" y="3066700"/>
                </a:moveTo>
                <a:cubicBezTo>
                  <a:pt x="9058403" y="3066700"/>
                  <a:pt x="9077837" y="3075401"/>
                  <a:pt x="9091904" y="3089469"/>
                </a:cubicBezTo>
                <a:lnTo>
                  <a:pt x="9097861" y="3098304"/>
                </a:lnTo>
                <a:lnTo>
                  <a:pt x="8976011" y="3098304"/>
                </a:lnTo>
                <a:lnTo>
                  <a:pt x="8981968" y="3089469"/>
                </a:lnTo>
                <a:cubicBezTo>
                  <a:pt x="8996035" y="3075401"/>
                  <a:pt x="9015469" y="3066700"/>
                  <a:pt x="9036936" y="3066700"/>
                </a:cubicBezTo>
                <a:close/>
                <a:moveTo>
                  <a:pt x="8853419" y="3066700"/>
                </a:moveTo>
                <a:cubicBezTo>
                  <a:pt x="8874885" y="3066700"/>
                  <a:pt x="8894320" y="3075401"/>
                  <a:pt x="8908387" y="3089469"/>
                </a:cubicBezTo>
                <a:lnTo>
                  <a:pt x="8914344" y="3098304"/>
                </a:lnTo>
                <a:lnTo>
                  <a:pt x="8792494" y="3098304"/>
                </a:lnTo>
                <a:lnTo>
                  <a:pt x="8798451" y="3089469"/>
                </a:lnTo>
                <a:cubicBezTo>
                  <a:pt x="8812518" y="3075401"/>
                  <a:pt x="8831953" y="3066700"/>
                  <a:pt x="8853419" y="3066700"/>
                </a:cubicBezTo>
                <a:close/>
                <a:moveTo>
                  <a:pt x="8669907" y="3066700"/>
                </a:moveTo>
                <a:cubicBezTo>
                  <a:pt x="8691374" y="3066700"/>
                  <a:pt x="8710808" y="3075401"/>
                  <a:pt x="8724875" y="3089469"/>
                </a:cubicBezTo>
                <a:lnTo>
                  <a:pt x="8730832" y="3098304"/>
                </a:lnTo>
                <a:lnTo>
                  <a:pt x="8608982" y="3098304"/>
                </a:lnTo>
                <a:lnTo>
                  <a:pt x="8614939" y="3089469"/>
                </a:lnTo>
                <a:cubicBezTo>
                  <a:pt x="8629006" y="3075401"/>
                  <a:pt x="8648440" y="3066700"/>
                  <a:pt x="8669907" y="3066700"/>
                </a:cubicBezTo>
                <a:close/>
                <a:moveTo>
                  <a:pt x="8481683" y="3066700"/>
                </a:moveTo>
                <a:cubicBezTo>
                  <a:pt x="8503149" y="3066700"/>
                  <a:pt x="8522584" y="3075401"/>
                  <a:pt x="8536651" y="3089469"/>
                </a:cubicBezTo>
                <a:lnTo>
                  <a:pt x="8542608" y="3098304"/>
                </a:lnTo>
                <a:lnTo>
                  <a:pt x="8420758" y="3098304"/>
                </a:lnTo>
                <a:lnTo>
                  <a:pt x="8426715" y="3089469"/>
                </a:lnTo>
                <a:cubicBezTo>
                  <a:pt x="8440782" y="3075401"/>
                  <a:pt x="8460217" y="3066700"/>
                  <a:pt x="8481683" y="3066700"/>
                </a:cubicBezTo>
                <a:close/>
                <a:moveTo>
                  <a:pt x="8298167" y="3066700"/>
                </a:moveTo>
                <a:cubicBezTo>
                  <a:pt x="8319633" y="3066700"/>
                  <a:pt x="8339068" y="3075401"/>
                  <a:pt x="8353135" y="3089469"/>
                </a:cubicBezTo>
                <a:lnTo>
                  <a:pt x="8359092" y="3098304"/>
                </a:lnTo>
                <a:lnTo>
                  <a:pt x="8237242" y="3098304"/>
                </a:lnTo>
                <a:lnTo>
                  <a:pt x="8243199" y="3089469"/>
                </a:lnTo>
                <a:cubicBezTo>
                  <a:pt x="8257267" y="3075401"/>
                  <a:pt x="8276701" y="3066700"/>
                  <a:pt x="8298167" y="3066700"/>
                </a:cubicBezTo>
                <a:close/>
                <a:moveTo>
                  <a:pt x="8109949" y="3066700"/>
                </a:moveTo>
                <a:cubicBezTo>
                  <a:pt x="8131415" y="3066700"/>
                  <a:pt x="8150850" y="3075401"/>
                  <a:pt x="8164917" y="3089469"/>
                </a:cubicBezTo>
                <a:lnTo>
                  <a:pt x="8170874" y="3098304"/>
                </a:lnTo>
                <a:lnTo>
                  <a:pt x="8049024" y="3098304"/>
                </a:lnTo>
                <a:lnTo>
                  <a:pt x="8054981" y="3089469"/>
                </a:lnTo>
                <a:cubicBezTo>
                  <a:pt x="8069048" y="3075401"/>
                  <a:pt x="8088482" y="3066700"/>
                  <a:pt x="8109949" y="3066700"/>
                </a:cubicBezTo>
                <a:close/>
                <a:moveTo>
                  <a:pt x="7926432" y="3066700"/>
                </a:moveTo>
                <a:cubicBezTo>
                  <a:pt x="7947898" y="3066700"/>
                  <a:pt x="7967332" y="3075401"/>
                  <a:pt x="7981400" y="3089469"/>
                </a:cubicBezTo>
                <a:lnTo>
                  <a:pt x="7987357" y="3098304"/>
                </a:lnTo>
                <a:lnTo>
                  <a:pt x="7865507" y="3098304"/>
                </a:lnTo>
                <a:lnTo>
                  <a:pt x="7871464" y="3089469"/>
                </a:lnTo>
                <a:cubicBezTo>
                  <a:pt x="7885531" y="3075401"/>
                  <a:pt x="7904966" y="3066700"/>
                  <a:pt x="7926432" y="3066700"/>
                </a:cubicBezTo>
                <a:close/>
                <a:moveTo>
                  <a:pt x="7738211" y="3066700"/>
                </a:moveTo>
                <a:cubicBezTo>
                  <a:pt x="7759677" y="3066700"/>
                  <a:pt x="7779111" y="3075401"/>
                  <a:pt x="7793179" y="3089469"/>
                </a:cubicBezTo>
                <a:lnTo>
                  <a:pt x="7799135" y="3098304"/>
                </a:lnTo>
                <a:lnTo>
                  <a:pt x="7677286" y="3098304"/>
                </a:lnTo>
                <a:lnTo>
                  <a:pt x="7683243" y="3089469"/>
                </a:lnTo>
                <a:cubicBezTo>
                  <a:pt x="7697310" y="3075401"/>
                  <a:pt x="7716744" y="3066700"/>
                  <a:pt x="7738211" y="3066700"/>
                </a:cubicBezTo>
                <a:close/>
                <a:moveTo>
                  <a:pt x="7554693" y="3066700"/>
                </a:moveTo>
                <a:cubicBezTo>
                  <a:pt x="7576159" y="3066700"/>
                  <a:pt x="7595594" y="3075401"/>
                  <a:pt x="7609661" y="3089469"/>
                </a:cubicBezTo>
                <a:lnTo>
                  <a:pt x="7615618" y="3098304"/>
                </a:lnTo>
                <a:lnTo>
                  <a:pt x="7493769" y="3098304"/>
                </a:lnTo>
                <a:lnTo>
                  <a:pt x="7499725" y="3089469"/>
                </a:lnTo>
                <a:cubicBezTo>
                  <a:pt x="7513793" y="3075401"/>
                  <a:pt x="7533227" y="3066700"/>
                  <a:pt x="7554693" y="3066700"/>
                </a:cubicBezTo>
                <a:close/>
                <a:moveTo>
                  <a:pt x="7366472" y="3066700"/>
                </a:moveTo>
                <a:cubicBezTo>
                  <a:pt x="7387939" y="3066700"/>
                  <a:pt x="7407373" y="3075401"/>
                  <a:pt x="7421441" y="3089469"/>
                </a:cubicBezTo>
                <a:lnTo>
                  <a:pt x="7427397" y="3098304"/>
                </a:lnTo>
                <a:lnTo>
                  <a:pt x="7305548" y="3098304"/>
                </a:lnTo>
                <a:lnTo>
                  <a:pt x="7311505" y="3089469"/>
                </a:lnTo>
                <a:cubicBezTo>
                  <a:pt x="7325572" y="3075401"/>
                  <a:pt x="7345006" y="3066700"/>
                  <a:pt x="7366472" y="3066700"/>
                </a:cubicBezTo>
                <a:close/>
                <a:moveTo>
                  <a:pt x="7178251" y="3066700"/>
                </a:moveTo>
                <a:cubicBezTo>
                  <a:pt x="7199718" y="3066700"/>
                  <a:pt x="7219152" y="3075401"/>
                  <a:pt x="7233220" y="3089469"/>
                </a:cubicBezTo>
                <a:lnTo>
                  <a:pt x="7239176" y="3098304"/>
                </a:lnTo>
                <a:lnTo>
                  <a:pt x="7117326" y="3098304"/>
                </a:lnTo>
                <a:lnTo>
                  <a:pt x="7123283" y="3089469"/>
                </a:lnTo>
                <a:cubicBezTo>
                  <a:pt x="7137351" y="3075401"/>
                  <a:pt x="7156785" y="3066700"/>
                  <a:pt x="7178251" y="3066700"/>
                </a:cubicBezTo>
                <a:close/>
                <a:moveTo>
                  <a:pt x="6985327" y="3066700"/>
                </a:moveTo>
                <a:cubicBezTo>
                  <a:pt x="7006793" y="3066700"/>
                  <a:pt x="7026228" y="3075401"/>
                  <a:pt x="7040295" y="3089469"/>
                </a:cubicBezTo>
                <a:lnTo>
                  <a:pt x="7046252" y="3098304"/>
                </a:lnTo>
                <a:lnTo>
                  <a:pt x="6924402" y="3098304"/>
                </a:lnTo>
                <a:lnTo>
                  <a:pt x="6930358" y="3089469"/>
                </a:lnTo>
                <a:cubicBezTo>
                  <a:pt x="6944426" y="3075401"/>
                  <a:pt x="6963860" y="3066700"/>
                  <a:pt x="6985327" y="3066700"/>
                </a:cubicBezTo>
                <a:close/>
                <a:moveTo>
                  <a:pt x="6801807" y="3066700"/>
                </a:moveTo>
                <a:cubicBezTo>
                  <a:pt x="6823274" y="3066700"/>
                  <a:pt x="6842708" y="3075401"/>
                  <a:pt x="6856775" y="3089469"/>
                </a:cubicBezTo>
                <a:lnTo>
                  <a:pt x="6862732" y="3098304"/>
                </a:lnTo>
                <a:lnTo>
                  <a:pt x="6740882" y="3098304"/>
                </a:lnTo>
                <a:lnTo>
                  <a:pt x="6746839" y="3089469"/>
                </a:lnTo>
                <a:cubicBezTo>
                  <a:pt x="6760907" y="3075401"/>
                  <a:pt x="6780341" y="3066700"/>
                  <a:pt x="6801807" y="3066700"/>
                </a:cubicBezTo>
                <a:close/>
                <a:moveTo>
                  <a:pt x="5681918" y="3066700"/>
                </a:moveTo>
                <a:cubicBezTo>
                  <a:pt x="5703371" y="3066700"/>
                  <a:pt x="5722798" y="3075401"/>
                  <a:pt x="5736863" y="3089469"/>
                </a:cubicBezTo>
                <a:lnTo>
                  <a:pt x="5742818" y="3098304"/>
                </a:lnTo>
                <a:lnTo>
                  <a:pt x="5620982" y="3098304"/>
                </a:lnTo>
                <a:lnTo>
                  <a:pt x="5626940" y="3089469"/>
                </a:lnTo>
                <a:cubicBezTo>
                  <a:pt x="5641010" y="3075401"/>
                  <a:pt x="5660447" y="3066700"/>
                  <a:pt x="5681918" y="3066700"/>
                </a:cubicBezTo>
                <a:close/>
                <a:moveTo>
                  <a:pt x="5498376" y="3066700"/>
                </a:moveTo>
                <a:cubicBezTo>
                  <a:pt x="5519844" y="3066700"/>
                  <a:pt x="5539280" y="3075401"/>
                  <a:pt x="5553349" y="3089469"/>
                </a:cubicBezTo>
                <a:lnTo>
                  <a:pt x="5559307" y="3098304"/>
                </a:lnTo>
                <a:lnTo>
                  <a:pt x="5437452" y="3098304"/>
                </a:lnTo>
                <a:lnTo>
                  <a:pt x="5443409" y="3089469"/>
                </a:lnTo>
                <a:cubicBezTo>
                  <a:pt x="5457477" y="3075401"/>
                  <a:pt x="5476911" y="3066700"/>
                  <a:pt x="5498376" y="3066700"/>
                </a:cubicBezTo>
                <a:close/>
                <a:moveTo>
                  <a:pt x="5310161" y="3066700"/>
                </a:moveTo>
                <a:cubicBezTo>
                  <a:pt x="5331627" y="3066700"/>
                  <a:pt x="5351061" y="3075401"/>
                  <a:pt x="5365128" y="3089469"/>
                </a:cubicBezTo>
                <a:lnTo>
                  <a:pt x="5371085" y="3098304"/>
                </a:lnTo>
                <a:lnTo>
                  <a:pt x="5249241" y="3098304"/>
                </a:lnTo>
                <a:lnTo>
                  <a:pt x="5255197" y="3089469"/>
                </a:lnTo>
                <a:cubicBezTo>
                  <a:pt x="5269263" y="3075401"/>
                  <a:pt x="5288695" y="3066700"/>
                  <a:pt x="5310161" y="3066700"/>
                </a:cubicBezTo>
                <a:close/>
                <a:moveTo>
                  <a:pt x="5126649" y="3066700"/>
                </a:moveTo>
                <a:cubicBezTo>
                  <a:pt x="5148118" y="3066700"/>
                  <a:pt x="5167552" y="3075401"/>
                  <a:pt x="5181620" y="3089469"/>
                </a:cubicBezTo>
                <a:lnTo>
                  <a:pt x="5187576" y="3098304"/>
                </a:lnTo>
                <a:lnTo>
                  <a:pt x="5065733" y="3098304"/>
                </a:lnTo>
                <a:lnTo>
                  <a:pt x="5071690" y="3089469"/>
                </a:lnTo>
                <a:cubicBezTo>
                  <a:pt x="5085757" y="3075401"/>
                  <a:pt x="5105189" y="3066700"/>
                  <a:pt x="5126649" y="3066700"/>
                </a:cubicBezTo>
                <a:close/>
                <a:moveTo>
                  <a:pt x="2129305" y="3066700"/>
                </a:moveTo>
                <a:cubicBezTo>
                  <a:pt x="2150769" y="3066700"/>
                  <a:pt x="2170201" y="3075401"/>
                  <a:pt x="2184268" y="3089469"/>
                </a:cubicBezTo>
                <a:lnTo>
                  <a:pt x="2190224" y="3098304"/>
                </a:lnTo>
                <a:lnTo>
                  <a:pt x="2068384" y="3098304"/>
                </a:lnTo>
                <a:lnTo>
                  <a:pt x="2074340" y="3089469"/>
                </a:lnTo>
                <a:cubicBezTo>
                  <a:pt x="2088407" y="3075401"/>
                  <a:pt x="2107840" y="3066700"/>
                  <a:pt x="2129305" y="3066700"/>
                </a:cubicBezTo>
                <a:close/>
                <a:moveTo>
                  <a:pt x="1941099" y="3066700"/>
                </a:moveTo>
                <a:cubicBezTo>
                  <a:pt x="1962565" y="3066700"/>
                  <a:pt x="1981997" y="3075401"/>
                  <a:pt x="1996064" y="3089469"/>
                </a:cubicBezTo>
                <a:lnTo>
                  <a:pt x="2002020" y="3098304"/>
                </a:lnTo>
                <a:lnTo>
                  <a:pt x="1880181" y="3098304"/>
                </a:lnTo>
                <a:lnTo>
                  <a:pt x="1886137" y="3089469"/>
                </a:lnTo>
                <a:cubicBezTo>
                  <a:pt x="1900203" y="3075401"/>
                  <a:pt x="1919635" y="3066700"/>
                  <a:pt x="1941099" y="3066700"/>
                </a:cubicBezTo>
                <a:close/>
                <a:moveTo>
                  <a:pt x="1757600" y="3066700"/>
                </a:moveTo>
                <a:cubicBezTo>
                  <a:pt x="1779066" y="3066700"/>
                  <a:pt x="1798498" y="3075401"/>
                  <a:pt x="1812565" y="3089469"/>
                </a:cubicBezTo>
                <a:lnTo>
                  <a:pt x="1818521" y="3098304"/>
                </a:lnTo>
                <a:lnTo>
                  <a:pt x="1696678" y="3098304"/>
                </a:lnTo>
                <a:lnTo>
                  <a:pt x="1702633" y="3089469"/>
                </a:lnTo>
                <a:cubicBezTo>
                  <a:pt x="1716699" y="3075401"/>
                  <a:pt x="1736132" y="3066700"/>
                  <a:pt x="1757600" y="3066700"/>
                </a:cubicBezTo>
                <a:close/>
                <a:moveTo>
                  <a:pt x="1569376" y="3066700"/>
                </a:moveTo>
                <a:cubicBezTo>
                  <a:pt x="1590850" y="3066700"/>
                  <a:pt x="1610286" y="3075401"/>
                  <a:pt x="1624355" y="3089469"/>
                </a:cubicBezTo>
                <a:lnTo>
                  <a:pt x="1630311" y="3098304"/>
                </a:lnTo>
                <a:lnTo>
                  <a:pt x="1508459" y="3098304"/>
                </a:lnTo>
                <a:lnTo>
                  <a:pt x="1514416" y="3089469"/>
                </a:lnTo>
                <a:cubicBezTo>
                  <a:pt x="1528483" y="3075401"/>
                  <a:pt x="1547915" y="3066700"/>
                  <a:pt x="1569376" y="3066700"/>
                </a:cubicBezTo>
                <a:close/>
                <a:moveTo>
                  <a:pt x="1385849" y="3066700"/>
                </a:moveTo>
                <a:cubicBezTo>
                  <a:pt x="1407318" y="3066700"/>
                  <a:pt x="1426756" y="3075401"/>
                  <a:pt x="1440826" y="3089469"/>
                </a:cubicBezTo>
                <a:lnTo>
                  <a:pt x="1446784" y="3098304"/>
                </a:lnTo>
                <a:lnTo>
                  <a:pt x="1324913" y="3098304"/>
                </a:lnTo>
                <a:lnTo>
                  <a:pt x="1330871" y="3089469"/>
                </a:lnTo>
                <a:cubicBezTo>
                  <a:pt x="1344941" y="3075401"/>
                  <a:pt x="1364379" y="3066700"/>
                  <a:pt x="1385849" y="3066700"/>
                </a:cubicBezTo>
                <a:close/>
                <a:moveTo>
                  <a:pt x="1202313" y="3066700"/>
                </a:moveTo>
                <a:cubicBezTo>
                  <a:pt x="1223780" y="3066700"/>
                  <a:pt x="1243215" y="3075401"/>
                  <a:pt x="1257283" y="3089469"/>
                </a:cubicBezTo>
                <a:lnTo>
                  <a:pt x="1263240" y="3098304"/>
                </a:lnTo>
                <a:lnTo>
                  <a:pt x="1141397" y="3098304"/>
                </a:lnTo>
                <a:lnTo>
                  <a:pt x="1147351" y="3089469"/>
                </a:lnTo>
                <a:cubicBezTo>
                  <a:pt x="1161413" y="3075401"/>
                  <a:pt x="1180842" y="3066700"/>
                  <a:pt x="1202313" y="3066700"/>
                </a:cubicBezTo>
                <a:close/>
                <a:moveTo>
                  <a:pt x="1014085" y="3066700"/>
                </a:moveTo>
                <a:cubicBezTo>
                  <a:pt x="1035559" y="3066700"/>
                  <a:pt x="1054998" y="3075401"/>
                  <a:pt x="1069068" y="3089469"/>
                </a:cubicBezTo>
                <a:lnTo>
                  <a:pt x="1075026" y="3098304"/>
                </a:lnTo>
                <a:lnTo>
                  <a:pt x="953182" y="3098304"/>
                </a:lnTo>
                <a:lnTo>
                  <a:pt x="959138" y="3089469"/>
                </a:lnTo>
                <a:cubicBezTo>
                  <a:pt x="973202" y="3075401"/>
                  <a:pt x="992631" y="3066700"/>
                  <a:pt x="1014085" y="3066700"/>
                </a:cubicBezTo>
                <a:close/>
                <a:moveTo>
                  <a:pt x="830577" y="3066700"/>
                </a:moveTo>
                <a:cubicBezTo>
                  <a:pt x="852039" y="3066700"/>
                  <a:pt x="871477" y="3075401"/>
                  <a:pt x="885549" y="3089469"/>
                </a:cubicBezTo>
                <a:lnTo>
                  <a:pt x="891508" y="3098304"/>
                </a:lnTo>
                <a:lnTo>
                  <a:pt x="769649" y="3098304"/>
                </a:lnTo>
                <a:lnTo>
                  <a:pt x="775607" y="3089469"/>
                </a:lnTo>
                <a:cubicBezTo>
                  <a:pt x="789675" y="3075401"/>
                  <a:pt x="809110" y="3066700"/>
                  <a:pt x="830577" y="3066700"/>
                </a:cubicBezTo>
                <a:close/>
                <a:moveTo>
                  <a:pt x="642348" y="3066700"/>
                </a:moveTo>
                <a:cubicBezTo>
                  <a:pt x="663816" y="3066700"/>
                  <a:pt x="683251" y="3075401"/>
                  <a:pt x="697320" y="3089469"/>
                </a:cubicBezTo>
                <a:lnTo>
                  <a:pt x="703276" y="3098304"/>
                </a:lnTo>
                <a:lnTo>
                  <a:pt x="581426" y="3098304"/>
                </a:lnTo>
                <a:lnTo>
                  <a:pt x="587383" y="3089469"/>
                </a:lnTo>
                <a:cubicBezTo>
                  <a:pt x="601450" y="3075401"/>
                  <a:pt x="620883" y="3066700"/>
                  <a:pt x="642348" y="3066700"/>
                </a:cubicBezTo>
                <a:close/>
                <a:moveTo>
                  <a:pt x="10721519" y="2902009"/>
                </a:moveTo>
                <a:cubicBezTo>
                  <a:pt x="10764452" y="2902009"/>
                  <a:pt x="10799256" y="2936814"/>
                  <a:pt x="10799256" y="2979747"/>
                </a:cubicBezTo>
                <a:cubicBezTo>
                  <a:pt x="10799256" y="3022679"/>
                  <a:pt x="10764452" y="3057483"/>
                  <a:pt x="10721519" y="3057483"/>
                </a:cubicBezTo>
                <a:cubicBezTo>
                  <a:pt x="10678586" y="3057483"/>
                  <a:pt x="10643782" y="3022679"/>
                  <a:pt x="10643782" y="2979747"/>
                </a:cubicBezTo>
                <a:cubicBezTo>
                  <a:pt x="10643782" y="2936814"/>
                  <a:pt x="10678586" y="2902009"/>
                  <a:pt x="10721519" y="2902009"/>
                </a:cubicBezTo>
                <a:close/>
                <a:moveTo>
                  <a:pt x="10349781" y="2902009"/>
                </a:moveTo>
                <a:cubicBezTo>
                  <a:pt x="10392714" y="2902009"/>
                  <a:pt x="10427518" y="2936814"/>
                  <a:pt x="10427518" y="2979747"/>
                </a:cubicBezTo>
                <a:cubicBezTo>
                  <a:pt x="10427518" y="3022679"/>
                  <a:pt x="10392714" y="3057483"/>
                  <a:pt x="10349781" y="3057483"/>
                </a:cubicBezTo>
                <a:cubicBezTo>
                  <a:pt x="10306848" y="3057483"/>
                  <a:pt x="10272044" y="3022679"/>
                  <a:pt x="10272044" y="2979747"/>
                </a:cubicBezTo>
                <a:cubicBezTo>
                  <a:pt x="10272044" y="2936814"/>
                  <a:pt x="10306848" y="2902009"/>
                  <a:pt x="10349781" y="2902009"/>
                </a:cubicBezTo>
                <a:close/>
                <a:moveTo>
                  <a:pt x="9978043" y="2902009"/>
                </a:moveTo>
                <a:cubicBezTo>
                  <a:pt x="10020975" y="2902009"/>
                  <a:pt x="10055780" y="2936814"/>
                  <a:pt x="10055780" y="2979747"/>
                </a:cubicBezTo>
                <a:cubicBezTo>
                  <a:pt x="10055780" y="3022679"/>
                  <a:pt x="10020975" y="3057483"/>
                  <a:pt x="9978043" y="3057483"/>
                </a:cubicBezTo>
                <a:cubicBezTo>
                  <a:pt x="9935110" y="3057483"/>
                  <a:pt x="9900306" y="3022679"/>
                  <a:pt x="9900306" y="2979747"/>
                </a:cubicBezTo>
                <a:cubicBezTo>
                  <a:pt x="9900306" y="2936814"/>
                  <a:pt x="9935110" y="2902009"/>
                  <a:pt x="9978043" y="2902009"/>
                </a:cubicBezTo>
                <a:close/>
                <a:moveTo>
                  <a:pt x="9789822" y="2902009"/>
                </a:moveTo>
                <a:cubicBezTo>
                  <a:pt x="9832754" y="2902009"/>
                  <a:pt x="9867558" y="2936814"/>
                  <a:pt x="9867558" y="2979747"/>
                </a:cubicBezTo>
                <a:cubicBezTo>
                  <a:pt x="9867558" y="3022679"/>
                  <a:pt x="9832754" y="3057483"/>
                  <a:pt x="9789822" y="3057483"/>
                </a:cubicBezTo>
                <a:cubicBezTo>
                  <a:pt x="9746889" y="3057483"/>
                  <a:pt x="9712085" y="3022679"/>
                  <a:pt x="9712085" y="2979747"/>
                </a:cubicBezTo>
                <a:cubicBezTo>
                  <a:pt x="9712085" y="2936814"/>
                  <a:pt x="9746889" y="2902009"/>
                  <a:pt x="9789822" y="2902009"/>
                </a:cubicBezTo>
                <a:close/>
                <a:moveTo>
                  <a:pt x="9606306" y="2902009"/>
                </a:moveTo>
                <a:cubicBezTo>
                  <a:pt x="9649238" y="2902009"/>
                  <a:pt x="9684043" y="2936814"/>
                  <a:pt x="9684043" y="2979747"/>
                </a:cubicBezTo>
                <a:cubicBezTo>
                  <a:pt x="9684043" y="3022679"/>
                  <a:pt x="9649238" y="3057483"/>
                  <a:pt x="9606306" y="3057483"/>
                </a:cubicBezTo>
                <a:cubicBezTo>
                  <a:pt x="9563373" y="3057483"/>
                  <a:pt x="9528569" y="3022679"/>
                  <a:pt x="9528569" y="2979747"/>
                </a:cubicBezTo>
                <a:cubicBezTo>
                  <a:pt x="9528569" y="2936814"/>
                  <a:pt x="9563373" y="2902009"/>
                  <a:pt x="9606306" y="2902009"/>
                </a:cubicBezTo>
                <a:close/>
                <a:moveTo>
                  <a:pt x="9413381" y="2902009"/>
                </a:moveTo>
                <a:cubicBezTo>
                  <a:pt x="9456314" y="2902009"/>
                  <a:pt x="9491118" y="2936814"/>
                  <a:pt x="9491118" y="2979747"/>
                </a:cubicBezTo>
                <a:cubicBezTo>
                  <a:pt x="9491118" y="3022679"/>
                  <a:pt x="9456314" y="3057483"/>
                  <a:pt x="9413381" y="3057483"/>
                </a:cubicBezTo>
                <a:cubicBezTo>
                  <a:pt x="9370448" y="3057483"/>
                  <a:pt x="9335644" y="3022679"/>
                  <a:pt x="9335644" y="2979747"/>
                </a:cubicBezTo>
                <a:cubicBezTo>
                  <a:pt x="9335644" y="2936814"/>
                  <a:pt x="9370448" y="2902009"/>
                  <a:pt x="9413381" y="2902009"/>
                </a:cubicBezTo>
                <a:close/>
                <a:moveTo>
                  <a:pt x="9234570" y="2902009"/>
                </a:moveTo>
                <a:cubicBezTo>
                  <a:pt x="9277503" y="2902009"/>
                  <a:pt x="9312307" y="2936814"/>
                  <a:pt x="9312307" y="2979747"/>
                </a:cubicBezTo>
                <a:cubicBezTo>
                  <a:pt x="9312307" y="3022679"/>
                  <a:pt x="9277503" y="3057483"/>
                  <a:pt x="9234570" y="3057483"/>
                </a:cubicBezTo>
                <a:cubicBezTo>
                  <a:pt x="9191637" y="3057483"/>
                  <a:pt x="9156833" y="3022679"/>
                  <a:pt x="9156833" y="2979747"/>
                </a:cubicBezTo>
                <a:cubicBezTo>
                  <a:pt x="9156833" y="2936814"/>
                  <a:pt x="9191637" y="2902009"/>
                  <a:pt x="9234570" y="2902009"/>
                </a:cubicBezTo>
                <a:close/>
                <a:moveTo>
                  <a:pt x="9036939" y="2902009"/>
                </a:moveTo>
                <a:cubicBezTo>
                  <a:pt x="9079871" y="2902009"/>
                  <a:pt x="9114675" y="2936814"/>
                  <a:pt x="9114675" y="2979747"/>
                </a:cubicBezTo>
                <a:cubicBezTo>
                  <a:pt x="9114675" y="3022679"/>
                  <a:pt x="9079871" y="3057483"/>
                  <a:pt x="9036939" y="3057483"/>
                </a:cubicBezTo>
                <a:cubicBezTo>
                  <a:pt x="8994006" y="3057483"/>
                  <a:pt x="8959202" y="3022679"/>
                  <a:pt x="8959202" y="2979747"/>
                </a:cubicBezTo>
                <a:cubicBezTo>
                  <a:pt x="8959202" y="2936814"/>
                  <a:pt x="8994006" y="2902009"/>
                  <a:pt x="9036939" y="2902009"/>
                </a:cubicBezTo>
                <a:close/>
                <a:moveTo>
                  <a:pt x="8853421" y="2902009"/>
                </a:moveTo>
                <a:cubicBezTo>
                  <a:pt x="8896354" y="2902009"/>
                  <a:pt x="8931158" y="2936814"/>
                  <a:pt x="8931158" y="2979747"/>
                </a:cubicBezTo>
                <a:cubicBezTo>
                  <a:pt x="8931158" y="3022679"/>
                  <a:pt x="8896354" y="3057483"/>
                  <a:pt x="8853421" y="3057483"/>
                </a:cubicBezTo>
                <a:cubicBezTo>
                  <a:pt x="8810489" y="3057483"/>
                  <a:pt x="8775685" y="3022679"/>
                  <a:pt x="8775685" y="2979747"/>
                </a:cubicBezTo>
                <a:cubicBezTo>
                  <a:pt x="8775685" y="2936814"/>
                  <a:pt x="8810489" y="2902009"/>
                  <a:pt x="8853421" y="2902009"/>
                </a:cubicBezTo>
                <a:close/>
                <a:moveTo>
                  <a:pt x="8669908" y="2902009"/>
                </a:moveTo>
                <a:cubicBezTo>
                  <a:pt x="8712841" y="2902009"/>
                  <a:pt x="8747645" y="2936814"/>
                  <a:pt x="8747645" y="2979747"/>
                </a:cubicBezTo>
                <a:cubicBezTo>
                  <a:pt x="8747645" y="3022679"/>
                  <a:pt x="8712841" y="3057483"/>
                  <a:pt x="8669908" y="3057483"/>
                </a:cubicBezTo>
                <a:cubicBezTo>
                  <a:pt x="8626975" y="3057483"/>
                  <a:pt x="8592171" y="3022679"/>
                  <a:pt x="8592171" y="2979747"/>
                </a:cubicBezTo>
                <a:cubicBezTo>
                  <a:pt x="8592171" y="2936814"/>
                  <a:pt x="8626975" y="2902009"/>
                  <a:pt x="8669908" y="2902009"/>
                </a:cubicBezTo>
                <a:close/>
                <a:moveTo>
                  <a:pt x="8481684" y="2902009"/>
                </a:moveTo>
                <a:cubicBezTo>
                  <a:pt x="8524617" y="2902009"/>
                  <a:pt x="8559421" y="2936814"/>
                  <a:pt x="8559421" y="2979747"/>
                </a:cubicBezTo>
                <a:cubicBezTo>
                  <a:pt x="8559421" y="3022679"/>
                  <a:pt x="8524617" y="3057483"/>
                  <a:pt x="8481684" y="3057483"/>
                </a:cubicBezTo>
                <a:cubicBezTo>
                  <a:pt x="8438752" y="3057483"/>
                  <a:pt x="8403948" y="3022679"/>
                  <a:pt x="8403948" y="2979747"/>
                </a:cubicBezTo>
                <a:cubicBezTo>
                  <a:pt x="8403948" y="2936814"/>
                  <a:pt x="8438752" y="2902009"/>
                  <a:pt x="8481684" y="2902009"/>
                </a:cubicBezTo>
                <a:close/>
                <a:moveTo>
                  <a:pt x="8298167" y="2902009"/>
                </a:moveTo>
                <a:cubicBezTo>
                  <a:pt x="8341100" y="2902009"/>
                  <a:pt x="8375904" y="2936814"/>
                  <a:pt x="8375904" y="2979747"/>
                </a:cubicBezTo>
                <a:cubicBezTo>
                  <a:pt x="8375904" y="3022679"/>
                  <a:pt x="8341100" y="3057483"/>
                  <a:pt x="8298167" y="3057483"/>
                </a:cubicBezTo>
                <a:cubicBezTo>
                  <a:pt x="8255235" y="3057483"/>
                  <a:pt x="8220430" y="3022679"/>
                  <a:pt x="8220430" y="2979747"/>
                </a:cubicBezTo>
                <a:cubicBezTo>
                  <a:pt x="8220430" y="2936814"/>
                  <a:pt x="8255235" y="2902009"/>
                  <a:pt x="8298167" y="2902009"/>
                </a:cubicBezTo>
                <a:close/>
                <a:moveTo>
                  <a:pt x="8109949" y="2902009"/>
                </a:moveTo>
                <a:cubicBezTo>
                  <a:pt x="8152882" y="2902009"/>
                  <a:pt x="8187686" y="2936814"/>
                  <a:pt x="8187686" y="2979747"/>
                </a:cubicBezTo>
                <a:cubicBezTo>
                  <a:pt x="8187686" y="3022679"/>
                  <a:pt x="8152882" y="3057483"/>
                  <a:pt x="8109949" y="3057483"/>
                </a:cubicBezTo>
                <a:cubicBezTo>
                  <a:pt x="8067016" y="3057483"/>
                  <a:pt x="8032212" y="3022679"/>
                  <a:pt x="8032212" y="2979747"/>
                </a:cubicBezTo>
                <a:cubicBezTo>
                  <a:pt x="8032212" y="2936814"/>
                  <a:pt x="8067016" y="2902009"/>
                  <a:pt x="8109949" y="2902009"/>
                </a:cubicBezTo>
                <a:close/>
                <a:moveTo>
                  <a:pt x="7926434" y="2902009"/>
                </a:moveTo>
                <a:cubicBezTo>
                  <a:pt x="7969367" y="2902009"/>
                  <a:pt x="8004171" y="2936814"/>
                  <a:pt x="8004171" y="2979747"/>
                </a:cubicBezTo>
                <a:cubicBezTo>
                  <a:pt x="8004171" y="3022679"/>
                  <a:pt x="7969367" y="3057483"/>
                  <a:pt x="7926434" y="3057483"/>
                </a:cubicBezTo>
                <a:cubicBezTo>
                  <a:pt x="7883501" y="3057483"/>
                  <a:pt x="7848697" y="3022679"/>
                  <a:pt x="7848697" y="2979747"/>
                </a:cubicBezTo>
                <a:cubicBezTo>
                  <a:pt x="7848697" y="2936814"/>
                  <a:pt x="7883501" y="2902009"/>
                  <a:pt x="7926434" y="2902009"/>
                </a:cubicBezTo>
                <a:close/>
                <a:moveTo>
                  <a:pt x="7738213" y="2902009"/>
                </a:moveTo>
                <a:cubicBezTo>
                  <a:pt x="7781146" y="2902009"/>
                  <a:pt x="7815950" y="2936814"/>
                  <a:pt x="7815950" y="2979747"/>
                </a:cubicBezTo>
                <a:cubicBezTo>
                  <a:pt x="7815950" y="3022679"/>
                  <a:pt x="7781146" y="3057483"/>
                  <a:pt x="7738213" y="3057483"/>
                </a:cubicBezTo>
                <a:cubicBezTo>
                  <a:pt x="7695280" y="3057483"/>
                  <a:pt x="7660476" y="3022679"/>
                  <a:pt x="7660476" y="2979747"/>
                </a:cubicBezTo>
                <a:cubicBezTo>
                  <a:pt x="7660476" y="2936814"/>
                  <a:pt x="7695280" y="2902009"/>
                  <a:pt x="7738213" y="2902009"/>
                </a:cubicBezTo>
                <a:close/>
                <a:moveTo>
                  <a:pt x="7554696" y="2902009"/>
                </a:moveTo>
                <a:cubicBezTo>
                  <a:pt x="7597629" y="2902009"/>
                  <a:pt x="7632433" y="2936814"/>
                  <a:pt x="7632433" y="2979747"/>
                </a:cubicBezTo>
                <a:cubicBezTo>
                  <a:pt x="7632433" y="3022679"/>
                  <a:pt x="7597629" y="3057483"/>
                  <a:pt x="7554696" y="3057483"/>
                </a:cubicBezTo>
                <a:cubicBezTo>
                  <a:pt x="7511763" y="3057483"/>
                  <a:pt x="7476959" y="3022679"/>
                  <a:pt x="7476959" y="2979747"/>
                </a:cubicBezTo>
                <a:cubicBezTo>
                  <a:pt x="7476959" y="2936814"/>
                  <a:pt x="7511763" y="2902009"/>
                  <a:pt x="7554696" y="2902009"/>
                </a:cubicBezTo>
                <a:close/>
                <a:moveTo>
                  <a:pt x="7178251" y="2902009"/>
                </a:moveTo>
                <a:cubicBezTo>
                  <a:pt x="7221184" y="2902009"/>
                  <a:pt x="7255988" y="2936814"/>
                  <a:pt x="7255988" y="2979747"/>
                </a:cubicBezTo>
                <a:cubicBezTo>
                  <a:pt x="7255988" y="3022679"/>
                  <a:pt x="7221184" y="3057483"/>
                  <a:pt x="7178251" y="3057483"/>
                </a:cubicBezTo>
                <a:cubicBezTo>
                  <a:pt x="7135319" y="3057483"/>
                  <a:pt x="7100514" y="3022679"/>
                  <a:pt x="7100514" y="2979747"/>
                </a:cubicBezTo>
                <a:cubicBezTo>
                  <a:pt x="7100514" y="2936814"/>
                  <a:pt x="7135319" y="2902009"/>
                  <a:pt x="7178251" y="2902009"/>
                </a:cubicBezTo>
                <a:close/>
                <a:moveTo>
                  <a:pt x="6985327" y="2902009"/>
                </a:moveTo>
                <a:cubicBezTo>
                  <a:pt x="7028260" y="2902009"/>
                  <a:pt x="7063064" y="2936814"/>
                  <a:pt x="7063064" y="2979747"/>
                </a:cubicBezTo>
                <a:cubicBezTo>
                  <a:pt x="7063064" y="3022679"/>
                  <a:pt x="7028260" y="3057483"/>
                  <a:pt x="6985327" y="3057483"/>
                </a:cubicBezTo>
                <a:cubicBezTo>
                  <a:pt x="6942394" y="3057483"/>
                  <a:pt x="6907590" y="3022679"/>
                  <a:pt x="6907590" y="2979747"/>
                </a:cubicBezTo>
                <a:cubicBezTo>
                  <a:pt x="6907590" y="2936814"/>
                  <a:pt x="6942394" y="2902009"/>
                  <a:pt x="6985327" y="2902009"/>
                </a:cubicBezTo>
                <a:close/>
                <a:moveTo>
                  <a:pt x="6801810" y="2902009"/>
                </a:moveTo>
                <a:cubicBezTo>
                  <a:pt x="6844742" y="2902009"/>
                  <a:pt x="6879546" y="2936814"/>
                  <a:pt x="6879546" y="2979747"/>
                </a:cubicBezTo>
                <a:cubicBezTo>
                  <a:pt x="6879546" y="3022679"/>
                  <a:pt x="6844742" y="3057483"/>
                  <a:pt x="6801810" y="3057483"/>
                </a:cubicBezTo>
                <a:cubicBezTo>
                  <a:pt x="6758877" y="3057483"/>
                  <a:pt x="6724073" y="3022679"/>
                  <a:pt x="6724073" y="2979747"/>
                </a:cubicBezTo>
                <a:cubicBezTo>
                  <a:pt x="6724073" y="2936814"/>
                  <a:pt x="6758877" y="2902009"/>
                  <a:pt x="6801810" y="2902009"/>
                </a:cubicBezTo>
                <a:close/>
                <a:moveTo>
                  <a:pt x="6613588" y="2902009"/>
                </a:moveTo>
                <a:cubicBezTo>
                  <a:pt x="6656521" y="2902009"/>
                  <a:pt x="6691325" y="2936814"/>
                  <a:pt x="6691325" y="2979747"/>
                </a:cubicBezTo>
                <a:cubicBezTo>
                  <a:pt x="6691325" y="3022679"/>
                  <a:pt x="6656521" y="3057483"/>
                  <a:pt x="6613588" y="3057483"/>
                </a:cubicBezTo>
                <a:cubicBezTo>
                  <a:pt x="6570656" y="3057483"/>
                  <a:pt x="6535852" y="3022679"/>
                  <a:pt x="6535852" y="2979747"/>
                </a:cubicBezTo>
                <a:cubicBezTo>
                  <a:pt x="6535852" y="2936814"/>
                  <a:pt x="6570656" y="2902009"/>
                  <a:pt x="6613588" y="2902009"/>
                </a:cubicBezTo>
                <a:close/>
                <a:moveTo>
                  <a:pt x="6425367" y="2902009"/>
                </a:moveTo>
                <a:cubicBezTo>
                  <a:pt x="6468300" y="2902009"/>
                  <a:pt x="6503104" y="2936814"/>
                  <a:pt x="6503104" y="2979747"/>
                </a:cubicBezTo>
                <a:cubicBezTo>
                  <a:pt x="6503104" y="3022679"/>
                  <a:pt x="6468300" y="3057483"/>
                  <a:pt x="6425367" y="3057483"/>
                </a:cubicBezTo>
                <a:cubicBezTo>
                  <a:pt x="6382435" y="3057483"/>
                  <a:pt x="6347631" y="3022679"/>
                  <a:pt x="6347631" y="2979747"/>
                </a:cubicBezTo>
                <a:cubicBezTo>
                  <a:pt x="6347631" y="2936814"/>
                  <a:pt x="6382435" y="2902009"/>
                  <a:pt x="6425367" y="2902009"/>
                </a:cubicBezTo>
                <a:close/>
                <a:moveTo>
                  <a:pt x="6241850" y="2902009"/>
                </a:moveTo>
                <a:cubicBezTo>
                  <a:pt x="6284783" y="2902009"/>
                  <a:pt x="6319587" y="2936814"/>
                  <a:pt x="6319587" y="2979747"/>
                </a:cubicBezTo>
                <a:cubicBezTo>
                  <a:pt x="6319587" y="3022679"/>
                  <a:pt x="6284783" y="3057483"/>
                  <a:pt x="6241850" y="3057483"/>
                </a:cubicBezTo>
                <a:cubicBezTo>
                  <a:pt x="6198917" y="3057483"/>
                  <a:pt x="6164113" y="3022679"/>
                  <a:pt x="6164113" y="2979747"/>
                </a:cubicBezTo>
                <a:cubicBezTo>
                  <a:pt x="6164113" y="2936814"/>
                  <a:pt x="6198917" y="2902009"/>
                  <a:pt x="6241850" y="2902009"/>
                </a:cubicBezTo>
                <a:close/>
                <a:moveTo>
                  <a:pt x="5870113" y="2902009"/>
                </a:moveTo>
                <a:cubicBezTo>
                  <a:pt x="5913046" y="2902009"/>
                  <a:pt x="5947850" y="2936814"/>
                  <a:pt x="5947850" y="2979747"/>
                </a:cubicBezTo>
                <a:cubicBezTo>
                  <a:pt x="5947850" y="3022679"/>
                  <a:pt x="5913046" y="3057483"/>
                  <a:pt x="5870113" y="3057483"/>
                </a:cubicBezTo>
                <a:cubicBezTo>
                  <a:pt x="5827181" y="3057483"/>
                  <a:pt x="5792376" y="3022679"/>
                  <a:pt x="5792376" y="2979747"/>
                </a:cubicBezTo>
                <a:cubicBezTo>
                  <a:pt x="5792376" y="2936814"/>
                  <a:pt x="5827181" y="2902009"/>
                  <a:pt x="5870113" y="2902009"/>
                </a:cubicBezTo>
                <a:close/>
                <a:moveTo>
                  <a:pt x="5126655" y="2902009"/>
                </a:moveTo>
                <a:cubicBezTo>
                  <a:pt x="5169588" y="2902009"/>
                  <a:pt x="5204389" y="2936814"/>
                  <a:pt x="5204389" y="2979747"/>
                </a:cubicBezTo>
                <a:cubicBezTo>
                  <a:pt x="5204389" y="3022679"/>
                  <a:pt x="5169588" y="3057483"/>
                  <a:pt x="5126655" y="3057483"/>
                </a:cubicBezTo>
                <a:cubicBezTo>
                  <a:pt x="5083732" y="3057483"/>
                  <a:pt x="5048921" y="3022679"/>
                  <a:pt x="5048921" y="2979747"/>
                </a:cubicBezTo>
                <a:cubicBezTo>
                  <a:pt x="5048921" y="2936814"/>
                  <a:pt x="5083732" y="2902009"/>
                  <a:pt x="5126655" y="2902009"/>
                </a:cubicBezTo>
                <a:close/>
                <a:moveTo>
                  <a:pt x="4938438" y="2902009"/>
                </a:moveTo>
                <a:cubicBezTo>
                  <a:pt x="4981374" y="2902009"/>
                  <a:pt x="5016170" y="2936814"/>
                  <a:pt x="5016170" y="2979747"/>
                </a:cubicBezTo>
                <a:cubicBezTo>
                  <a:pt x="5016170" y="3022679"/>
                  <a:pt x="4981374" y="3057483"/>
                  <a:pt x="4938438" y="3057483"/>
                </a:cubicBezTo>
                <a:cubicBezTo>
                  <a:pt x="4895508" y="3057483"/>
                  <a:pt x="4860700" y="3022679"/>
                  <a:pt x="4860700" y="2979747"/>
                </a:cubicBezTo>
                <a:cubicBezTo>
                  <a:pt x="4860700" y="2936814"/>
                  <a:pt x="4895508" y="2902009"/>
                  <a:pt x="4938438" y="2902009"/>
                </a:cubicBezTo>
                <a:close/>
                <a:moveTo>
                  <a:pt x="2317516" y="2902009"/>
                </a:moveTo>
                <a:cubicBezTo>
                  <a:pt x="2360447" y="2902009"/>
                  <a:pt x="2395256" y="2936814"/>
                  <a:pt x="2395256" y="2979747"/>
                </a:cubicBezTo>
                <a:cubicBezTo>
                  <a:pt x="2395256" y="3022679"/>
                  <a:pt x="2360447" y="3057483"/>
                  <a:pt x="2317516" y="3057483"/>
                </a:cubicBezTo>
                <a:cubicBezTo>
                  <a:pt x="2274587" y="3057483"/>
                  <a:pt x="2239787" y="3022679"/>
                  <a:pt x="2239787" y="2979747"/>
                </a:cubicBezTo>
                <a:cubicBezTo>
                  <a:pt x="2239787" y="2936814"/>
                  <a:pt x="2274587" y="2902009"/>
                  <a:pt x="2317516" y="2902009"/>
                </a:cubicBezTo>
                <a:close/>
                <a:moveTo>
                  <a:pt x="2129311" y="2902009"/>
                </a:moveTo>
                <a:cubicBezTo>
                  <a:pt x="2172240" y="2902009"/>
                  <a:pt x="2207040" y="2936814"/>
                  <a:pt x="2207040" y="2979747"/>
                </a:cubicBezTo>
                <a:cubicBezTo>
                  <a:pt x="2207040" y="3022679"/>
                  <a:pt x="2172240" y="3057483"/>
                  <a:pt x="2129311" y="3057483"/>
                </a:cubicBezTo>
                <a:cubicBezTo>
                  <a:pt x="2086383" y="3057483"/>
                  <a:pt x="2051581" y="3022679"/>
                  <a:pt x="2051581" y="2979747"/>
                </a:cubicBezTo>
                <a:cubicBezTo>
                  <a:pt x="2051581" y="2936814"/>
                  <a:pt x="2086383" y="2902009"/>
                  <a:pt x="2129311" y="2902009"/>
                </a:cubicBezTo>
                <a:close/>
                <a:moveTo>
                  <a:pt x="1941108" y="2902009"/>
                </a:moveTo>
                <a:cubicBezTo>
                  <a:pt x="1984036" y="2902009"/>
                  <a:pt x="2018839" y="2936814"/>
                  <a:pt x="2018839" y="2979747"/>
                </a:cubicBezTo>
                <a:cubicBezTo>
                  <a:pt x="2018839" y="3022679"/>
                  <a:pt x="1984036" y="3057483"/>
                  <a:pt x="1941108" y="3057483"/>
                </a:cubicBezTo>
                <a:cubicBezTo>
                  <a:pt x="1898180" y="3057483"/>
                  <a:pt x="1863379" y="3022679"/>
                  <a:pt x="1863379" y="2979747"/>
                </a:cubicBezTo>
                <a:cubicBezTo>
                  <a:pt x="1863379" y="2936814"/>
                  <a:pt x="1898180" y="2902009"/>
                  <a:pt x="1941108" y="2902009"/>
                </a:cubicBezTo>
                <a:close/>
                <a:moveTo>
                  <a:pt x="1757610" y="2902009"/>
                </a:moveTo>
                <a:cubicBezTo>
                  <a:pt x="1800539" y="2902009"/>
                  <a:pt x="1835341" y="2936814"/>
                  <a:pt x="1835341" y="2979747"/>
                </a:cubicBezTo>
                <a:cubicBezTo>
                  <a:pt x="1835341" y="3022679"/>
                  <a:pt x="1800539" y="3057483"/>
                  <a:pt x="1757610" y="3057483"/>
                </a:cubicBezTo>
                <a:cubicBezTo>
                  <a:pt x="1714667" y="3057483"/>
                  <a:pt x="1679879" y="3022679"/>
                  <a:pt x="1679879" y="2979747"/>
                </a:cubicBezTo>
                <a:cubicBezTo>
                  <a:pt x="1679879" y="2936814"/>
                  <a:pt x="1714667" y="2902009"/>
                  <a:pt x="1757610" y="2902009"/>
                </a:cubicBezTo>
                <a:close/>
                <a:moveTo>
                  <a:pt x="1569376" y="2902009"/>
                </a:moveTo>
                <a:cubicBezTo>
                  <a:pt x="1612335" y="2902009"/>
                  <a:pt x="1647137" y="2936814"/>
                  <a:pt x="1647137" y="2979747"/>
                </a:cubicBezTo>
                <a:cubicBezTo>
                  <a:pt x="1647137" y="3022679"/>
                  <a:pt x="1612335" y="3057483"/>
                  <a:pt x="1569376" y="3057483"/>
                </a:cubicBezTo>
                <a:cubicBezTo>
                  <a:pt x="1526467" y="3057483"/>
                  <a:pt x="1491657" y="3022679"/>
                  <a:pt x="1491657" y="2979747"/>
                </a:cubicBezTo>
                <a:cubicBezTo>
                  <a:pt x="1491657" y="2936814"/>
                  <a:pt x="1526467" y="2902009"/>
                  <a:pt x="1569376" y="2902009"/>
                </a:cubicBezTo>
                <a:close/>
                <a:moveTo>
                  <a:pt x="1385857" y="2902009"/>
                </a:moveTo>
                <a:cubicBezTo>
                  <a:pt x="1428799" y="2902009"/>
                  <a:pt x="1463610" y="2936814"/>
                  <a:pt x="1463610" y="2979747"/>
                </a:cubicBezTo>
                <a:cubicBezTo>
                  <a:pt x="1463610" y="3022679"/>
                  <a:pt x="1428799" y="3057483"/>
                  <a:pt x="1385857" y="3057483"/>
                </a:cubicBezTo>
                <a:cubicBezTo>
                  <a:pt x="1342917" y="3057483"/>
                  <a:pt x="1308106" y="3022679"/>
                  <a:pt x="1308106" y="2979747"/>
                </a:cubicBezTo>
                <a:cubicBezTo>
                  <a:pt x="1308106" y="2936814"/>
                  <a:pt x="1342917" y="2902009"/>
                  <a:pt x="1385857" y="2902009"/>
                </a:cubicBezTo>
                <a:close/>
                <a:moveTo>
                  <a:pt x="1202320" y="2902009"/>
                </a:moveTo>
                <a:cubicBezTo>
                  <a:pt x="1245257" y="2902009"/>
                  <a:pt x="1280058" y="2936814"/>
                  <a:pt x="1280058" y="2979747"/>
                </a:cubicBezTo>
                <a:cubicBezTo>
                  <a:pt x="1280058" y="3022679"/>
                  <a:pt x="1245257" y="3057483"/>
                  <a:pt x="1202320" y="3057483"/>
                </a:cubicBezTo>
                <a:cubicBezTo>
                  <a:pt x="1159377" y="3057483"/>
                  <a:pt x="1124603" y="3022679"/>
                  <a:pt x="1124603" y="2979747"/>
                </a:cubicBezTo>
                <a:cubicBezTo>
                  <a:pt x="1124603" y="2936814"/>
                  <a:pt x="1159377" y="2902009"/>
                  <a:pt x="1202320" y="2902009"/>
                </a:cubicBezTo>
                <a:close/>
                <a:moveTo>
                  <a:pt x="1014100" y="2902009"/>
                </a:moveTo>
                <a:cubicBezTo>
                  <a:pt x="1057033" y="2902009"/>
                  <a:pt x="1091847" y="2936814"/>
                  <a:pt x="1091847" y="2979747"/>
                </a:cubicBezTo>
                <a:cubicBezTo>
                  <a:pt x="1091847" y="3022679"/>
                  <a:pt x="1057033" y="3057483"/>
                  <a:pt x="1014100" y="3057483"/>
                </a:cubicBezTo>
                <a:cubicBezTo>
                  <a:pt x="971183" y="3057483"/>
                  <a:pt x="936381" y="3022679"/>
                  <a:pt x="936381" y="2979747"/>
                </a:cubicBezTo>
                <a:cubicBezTo>
                  <a:pt x="936381" y="2936814"/>
                  <a:pt x="971183" y="2902009"/>
                  <a:pt x="1014100" y="2902009"/>
                </a:cubicBezTo>
                <a:close/>
                <a:moveTo>
                  <a:pt x="830585" y="2902009"/>
                </a:moveTo>
                <a:cubicBezTo>
                  <a:pt x="873511" y="2902009"/>
                  <a:pt x="908338" y="2936814"/>
                  <a:pt x="908338" y="2979747"/>
                </a:cubicBezTo>
                <a:cubicBezTo>
                  <a:pt x="908338" y="3022679"/>
                  <a:pt x="873511" y="3057483"/>
                  <a:pt x="830585" y="3057483"/>
                </a:cubicBezTo>
                <a:cubicBezTo>
                  <a:pt x="787650" y="3057483"/>
                  <a:pt x="752846" y="3022679"/>
                  <a:pt x="752846" y="2979747"/>
                </a:cubicBezTo>
                <a:cubicBezTo>
                  <a:pt x="752846" y="2936814"/>
                  <a:pt x="787650" y="2902009"/>
                  <a:pt x="830585" y="2902009"/>
                </a:cubicBezTo>
                <a:close/>
                <a:moveTo>
                  <a:pt x="642357" y="2902009"/>
                </a:moveTo>
                <a:cubicBezTo>
                  <a:pt x="685294" y="2902009"/>
                  <a:pt x="720097" y="2936814"/>
                  <a:pt x="720097" y="2979747"/>
                </a:cubicBezTo>
                <a:cubicBezTo>
                  <a:pt x="720097" y="3022679"/>
                  <a:pt x="685294" y="3057483"/>
                  <a:pt x="642357" y="3057483"/>
                </a:cubicBezTo>
                <a:cubicBezTo>
                  <a:pt x="599426" y="3057483"/>
                  <a:pt x="564622" y="3022679"/>
                  <a:pt x="564622" y="2979747"/>
                </a:cubicBezTo>
                <a:cubicBezTo>
                  <a:pt x="564622" y="2936814"/>
                  <a:pt x="599426" y="2902009"/>
                  <a:pt x="642357" y="2902009"/>
                </a:cubicBezTo>
                <a:close/>
                <a:moveTo>
                  <a:pt x="458842" y="2902009"/>
                </a:moveTo>
                <a:cubicBezTo>
                  <a:pt x="501775" y="2902009"/>
                  <a:pt x="536579" y="2936814"/>
                  <a:pt x="536579" y="2979747"/>
                </a:cubicBezTo>
                <a:cubicBezTo>
                  <a:pt x="536579" y="3022679"/>
                  <a:pt x="501775" y="3057483"/>
                  <a:pt x="458842" y="3057483"/>
                </a:cubicBezTo>
                <a:cubicBezTo>
                  <a:pt x="415909" y="3057483"/>
                  <a:pt x="381108" y="3022679"/>
                  <a:pt x="381108" y="2979747"/>
                </a:cubicBezTo>
                <a:cubicBezTo>
                  <a:pt x="381108" y="2936814"/>
                  <a:pt x="415909" y="2902009"/>
                  <a:pt x="458842" y="2902009"/>
                </a:cubicBezTo>
                <a:close/>
                <a:moveTo>
                  <a:pt x="458849" y="2727907"/>
                </a:moveTo>
                <a:cubicBezTo>
                  <a:pt x="501781" y="2727907"/>
                  <a:pt x="536586" y="2762711"/>
                  <a:pt x="536586" y="2805643"/>
                </a:cubicBezTo>
                <a:cubicBezTo>
                  <a:pt x="536586" y="2848576"/>
                  <a:pt x="501781" y="2883380"/>
                  <a:pt x="458849" y="2883380"/>
                </a:cubicBezTo>
                <a:cubicBezTo>
                  <a:pt x="415918" y="2883380"/>
                  <a:pt x="381115" y="2848576"/>
                  <a:pt x="381115" y="2805643"/>
                </a:cubicBezTo>
                <a:cubicBezTo>
                  <a:pt x="381115" y="2762711"/>
                  <a:pt x="415918" y="2727907"/>
                  <a:pt x="458849" y="2727907"/>
                </a:cubicBezTo>
                <a:close/>
                <a:moveTo>
                  <a:pt x="1202330" y="2727904"/>
                </a:moveTo>
                <a:cubicBezTo>
                  <a:pt x="1245263" y="2727904"/>
                  <a:pt x="1280065" y="2762708"/>
                  <a:pt x="1280065" y="2805641"/>
                </a:cubicBezTo>
                <a:cubicBezTo>
                  <a:pt x="1280065" y="2848574"/>
                  <a:pt x="1245263" y="2883379"/>
                  <a:pt x="1202330" y="2883379"/>
                </a:cubicBezTo>
                <a:cubicBezTo>
                  <a:pt x="1159386" y="2883379"/>
                  <a:pt x="1124612" y="2848574"/>
                  <a:pt x="1124612" y="2805641"/>
                </a:cubicBezTo>
                <a:cubicBezTo>
                  <a:pt x="1124612" y="2762708"/>
                  <a:pt x="1159386" y="2727904"/>
                  <a:pt x="1202330" y="2727904"/>
                </a:cubicBezTo>
                <a:close/>
                <a:moveTo>
                  <a:pt x="1014100" y="2727904"/>
                </a:moveTo>
                <a:cubicBezTo>
                  <a:pt x="1057033" y="2727904"/>
                  <a:pt x="1091855" y="2762708"/>
                  <a:pt x="1091855" y="2805641"/>
                </a:cubicBezTo>
                <a:cubicBezTo>
                  <a:pt x="1091855" y="2848574"/>
                  <a:pt x="1057033" y="2883379"/>
                  <a:pt x="1014100" y="2883379"/>
                </a:cubicBezTo>
                <a:cubicBezTo>
                  <a:pt x="971192" y="2883379"/>
                  <a:pt x="936391" y="2848574"/>
                  <a:pt x="936391" y="2805641"/>
                </a:cubicBezTo>
                <a:cubicBezTo>
                  <a:pt x="936391" y="2762708"/>
                  <a:pt x="971192" y="2727904"/>
                  <a:pt x="1014100" y="2727904"/>
                </a:cubicBezTo>
                <a:close/>
                <a:moveTo>
                  <a:pt x="830594" y="2727904"/>
                </a:moveTo>
                <a:cubicBezTo>
                  <a:pt x="873518" y="2727904"/>
                  <a:pt x="908346" y="2762708"/>
                  <a:pt x="908346" y="2805641"/>
                </a:cubicBezTo>
                <a:cubicBezTo>
                  <a:pt x="908346" y="2848574"/>
                  <a:pt x="873518" y="2883379"/>
                  <a:pt x="830594" y="2883379"/>
                </a:cubicBezTo>
                <a:cubicBezTo>
                  <a:pt x="787657" y="2883379"/>
                  <a:pt x="752853" y="2848574"/>
                  <a:pt x="752853" y="2805641"/>
                </a:cubicBezTo>
                <a:cubicBezTo>
                  <a:pt x="752853" y="2762708"/>
                  <a:pt x="787657" y="2727904"/>
                  <a:pt x="830594" y="2727904"/>
                </a:cubicBezTo>
                <a:close/>
                <a:moveTo>
                  <a:pt x="642364" y="2727904"/>
                </a:moveTo>
                <a:cubicBezTo>
                  <a:pt x="685303" y="2727904"/>
                  <a:pt x="720105" y="2762708"/>
                  <a:pt x="720105" y="2805641"/>
                </a:cubicBezTo>
                <a:cubicBezTo>
                  <a:pt x="720105" y="2848574"/>
                  <a:pt x="685303" y="2883379"/>
                  <a:pt x="642364" y="2883379"/>
                </a:cubicBezTo>
                <a:cubicBezTo>
                  <a:pt x="599434" y="2883379"/>
                  <a:pt x="564631" y="2848574"/>
                  <a:pt x="564631" y="2805641"/>
                </a:cubicBezTo>
                <a:cubicBezTo>
                  <a:pt x="564631" y="2762708"/>
                  <a:pt x="599434" y="2727904"/>
                  <a:pt x="642364" y="2727904"/>
                </a:cubicBezTo>
                <a:close/>
                <a:moveTo>
                  <a:pt x="10721520" y="2727902"/>
                </a:moveTo>
                <a:cubicBezTo>
                  <a:pt x="10764453" y="2727902"/>
                  <a:pt x="10799257" y="2762707"/>
                  <a:pt x="10799257" y="2805639"/>
                </a:cubicBezTo>
                <a:cubicBezTo>
                  <a:pt x="10799257" y="2848572"/>
                  <a:pt x="10764453" y="2883377"/>
                  <a:pt x="10721520" y="2883377"/>
                </a:cubicBezTo>
                <a:cubicBezTo>
                  <a:pt x="10678587" y="2883377"/>
                  <a:pt x="10643783" y="2848572"/>
                  <a:pt x="10643783" y="2805639"/>
                </a:cubicBezTo>
                <a:cubicBezTo>
                  <a:pt x="10643783" y="2762707"/>
                  <a:pt x="10678587" y="2727902"/>
                  <a:pt x="10721520" y="2727902"/>
                </a:cubicBezTo>
                <a:close/>
                <a:moveTo>
                  <a:pt x="10349782" y="2727902"/>
                </a:moveTo>
                <a:cubicBezTo>
                  <a:pt x="10392715" y="2727902"/>
                  <a:pt x="10427519" y="2762707"/>
                  <a:pt x="10427519" y="2805639"/>
                </a:cubicBezTo>
                <a:cubicBezTo>
                  <a:pt x="10427519" y="2848572"/>
                  <a:pt x="10392715" y="2883377"/>
                  <a:pt x="10349782" y="2883377"/>
                </a:cubicBezTo>
                <a:cubicBezTo>
                  <a:pt x="10306849" y="2883377"/>
                  <a:pt x="10272045" y="2848572"/>
                  <a:pt x="10272045" y="2805639"/>
                </a:cubicBezTo>
                <a:cubicBezTo>
                  <a:pt x="10272045" y="2762707"/>
                  <a:pt x="10306849" y="2727902"/>
                  <a:pt x="10349782" y="2727902"/>
                </a:cubicBezTo>
                <a:close/>
                <a:moveTo>
                  <a:pt x="10166265" y="2727902"/>
                </a:moveTo>
                <a:cubicBezTo>
                  <a:pt x="10209198" y="2727902"/>
                  <a:pt x="10244002" y="2762707"/>
                  <a:pt x="10244002" y="2805639"/>
                </a:cubicBezTo>
                <a:cubicBezTo>
                  <a:pt x="10244002" y="2848572"/>
                  <a:pt x="10209198" y="2883377"/>
                  <a:pt x="10166265" y="2883377"/>
                </a:cubicBezTo>
                <a:cubicBezTo>
                  <a:pt x="10123332" y="2883377"/>
                  <a:pt x="10088528" y="2848572"/>
                  <a:pt x="10088528" y="2805639"/>
                </a:cubicBezTo>
                <a:cubicBezTo>
                  <a:pt x="10088528" y="2762707"/>
                  <a:pt x="10123332" y="2727902"/>
                  <a:pt x="10166265" y="2727902"/>
                </a:cubicBezTo>
                <a:close/>
                <a:moveTo>
                  <a:pt x="9978044" y="2727902"/>
                </a:moveTo>
                <a:cubicBezTo>
                  <a:pt x="10020977" y="2727902"/>
                  <a:pt x="10055781" y="2762707"/>
                  <a:pt x="10055781" y="2805639"/>
                </a:cubicBezTo>
                <a:cubicBezTo>
                  <a:pt x="10055781" y="2848572"/>
                  <a:pt x="10020977" y="2883377"/>
                  <a:pt x="9978044" y="2883377"/>
                </a:cubicBezTo>
                <a:cubicBezTo>
                  <a:pt x="9935111" y="2883377"/>
                  <a:pt x="9900307" y="2848572"/>
                  <a:pt x="9900307" y="2805639"/>
                </a:cubicBezTo>
                <a:cubicBezTo>
                  <a:pt x="9900307" y="2762707"/>
                  <a:pt x="9935111" y="2727902"/>
                  <a:pt x="9978044" y="2727902"/>
                </a:cubicBezTo>
                <a:close/>
                <a:moveTo>
                  <a:pt x="9789823" y="2727902"/>
                </a:moveTo>
                <a:cubicBezTo>
                  <a:pt x="9832756" y="2727902"/>
                  <a:pt x="9867560" y="2762707"/>
                  <a:pt x="9867560" y="2805639"/>
                </a:cubicBezTo>
                <a:cubicBezTo>
                  <a:pt x="9867560" y="2848572"/>
                  <a:pt x="9832756" y="2883377"/>
                  <a:pt x="9789823" y="2883377"/>
                </a:cubicBezTo>
                <a:cubicBezTo>
                  <a:pt x="9746890" y="2883377"/>
                  <a:pt x="9712086" y="2848572"/>
                  <a:pt x="9712086" y="2805639"/>
                </a:cubicBezTo>
                <a:cubicBezTo>
                  <a:pt x="9712086" y="2762707"/>
                  <a:pt x="9746890" y="2727902"/>
                  <a:pt x="9789823" y="2727902"/>
                </a:cubicBezTo>
                <a:close/>
                <a:moveTo>
                  <a:pt x="9606308" y="2727902"/>
                </a:moveTo>
                <a:cubicBezTo>
                  <a:pt x="9649241" y="2727902"/>
                  <a:pt x="9684045" y="2762707"/>
                  <a:pt x="9684045" y="2805639"/>
                </a:cubicBezTo>
                <a:cubicBezTo>
                  <a:pt x="9684045" y="2848572"/>
                  <a:pt x="9649241" y="2883377"/>
                  <a:pt x="9606308" y="2883377"/>
                </a:cubicBezTo>
                <a:cubicBezTo>
                  <a:pt x="9563375" y="2883377"/>
                  <a:pt x="9528571" y="2848572"/>
                  <a:pt x="9528571" y="2805639"/>
                </a:cubicBezTo>
                <a:cubicBezTo>
                  <a:pt x="9528571" y="2762707"/>
                  <a:pt x="9563375" y="2727902"/>
                  <a:pt x="9606308" y="2727902"/>
                </a:cubicBezTo>
                <a:close/>
                <a:moveTo>
                  <a:pt x="9413381" y="2727902"/>
                </a:moveTo>
                <a:cubicBezTo>
                  <a:pt x="9456314" y="2727902"/>
                  <a:pt x="9491118" y="2762707"/>
                  <a:pt x="9491118" y="2805639"/>
                </a:cubicBezTo>
                <a:cubicBezTo>
                  <a:pt x="9491118" y="2848572"/>
                  <a:pt x="9456314" y="2883377"/>
                  <a:pt x="9413381" y="2883377"/>
                </a:cubicBezTo>
                <a:cubicBezTo>
                  <a:pt x="9370448" y="2883377"/>
                  <a:pt x="9335644" y="2848572"/>
                  <a:pt x="9335644" y="2805639"/>
                </a:cubicBezTo>
                <a:cubicBezTo>
                  <a:pt x="9335644" y="2762707"/>
                  <a:pt x="9370448" y="2727902"/>
                  <a:pt x="9413381" y="2727902"/>
                </a:cubicBezTo>
                <a:close/>
                <a:moveTo>
                  <a:pt x="9234570" y="2727902"/>
                </a:moveTo>
                <a:cubicBezTo>
                  <a:pt x="9277503" y="2727902"/>
                  <a:pt x="9312307" y="2762707"/>
                  <a:pt x="9312307" y="2805639"/>
                </a:cubicBezTo>
                <a:cubicBezTo>
                  <a:pt x="9312307" y="2848572"/>
                  <a:pt x="9277503" y="2883377"/>
                  <a:pt x="9234570" y="2883377"/>
                </a:cubicBezTo>
                <a:cubicBezTo>
                  <a:pt x="9191637" y="2883377"/>
                  <a:pt x="9156833" y="2848572"/>
                  <a:pt x="9156833" y="2805639"/>
                </a:cubicBezTo>
                <a:cubicBezTo>
                  <a:pt x="9156833" y="2762707"/>
                  <a:pt x="9191637" y="2727902"/>
                  <a:pt x="9234570" y="2727902"/>
                </a:cubicBezTo>
                <a:close/>
                <a:moveTo>
                  <a:pt x="9036939" y="2727902"/>
                </a:moveTo>
                <a:cubicBezTo>
                  <a:pt x="9079871" y="2727902"/>
                  <a:pt x="9114675" y="2762707"/>
                  <a:pt x="9114675" y="2805639"/>
                </a:cubicBezTo>
                <a:cubicBezTo>
                  <a:pt x="9114675" y="2848572"/>
                  <a:pt x="9079871" y="2883377"/>
                  <a:pt x="9036939" y="2883377"/>
                </a:cubicBezTo>
                <a:cubicBezTo>
                  <a:pt x="8994006" y="2883377"/>
                  <a:pt x="8959202" y="2848572"/>
                  <a:pt x="8959202" y="2805639"/>
                </a:cubicBezTo>
                <a:cubicBezTo>
                  <a:pt x="8959202" y="2762707"/>
                  <a:pt x="8994006" y="2727902"/>
                  <a:pt x="9036939" y="2727902"/>
                </a:cubicBezTo>
                <a:close/>
                <a:moveTo>
                  <a:pt x="8853421" y="2727902"/>
                </a:moveTo>
                <a:cubicBezTo>
                  <a:pt x="8896354" y="2727902"/>
                  <a:pt x="8931158" y="2762707"/>
                  <a:pt x="8931158" y="2805639"/>
                </a:cubicBezTo>
                <a:cubicBezTo>
                  <a:pt x="8931158" y="2848572"/>
                  <a:pt x="8896354" y="2883377"/>
                  <a:pt x="8853421" y="2883377"/>
                </a:cubicBezTo>
                <a:cubicBezTo>
                  <a:pt x="8810489" y="2883377"/>
                  <a:pt x="8775685" y="2848572"/>
                  <a:pt x="8775685" y="2805639"/>
                </a:cubicBezTo>
                <a:cubicBezTo>
                  <a:pt x="8775685" y="2762707"/>
                  <a:pt x="8810489" y="2727902"/>
                  <a:pt x="8853421" y="2727902"/>
                </a:cubicBezTo>
                <a:close/>
                <a:moveTo>
                  <a:pt x="8669908" y="2727902"/>
                </a:moveTo>
                <a:cubicBezTo>
                  <a:pt x="8712841" y="2727902"/>
                  <a:pt x="8747645" y="2762707"/>
                  <a:pt x="8747645" y="2805639"/>
                </a:cubicBezTo>
                <a:cubicBezTo>
                  <a:pt x="8747645" y="2848572"/>
                  <a:pt x="8712841" y="2883377"/>
                  <a:pt x="8669908" y="2883377"/>
                </a:cubicBezTo>
                <a:cubicBezTo>
                  <a:pt x="8626975" y="2883377"/>
                  <a:pt x="8592171" y="2848572"/>
                  <a:pt x="8592171" y="2805639"/>
                </a:cubicBezTo>
                <a:cubicBezTo>
                  <a:pt x="8592171" y="2762707"/>
                  <a:pt x="8626975" y="2727902"/>
                  <a:pt x="8669908" y="2727902"/>
                </a:cubicBezTo>
                <a:close/>
                <a:moveTo>
                  <a:pt x="8481684" y="2727902"/>
                </a:moveTo>
                <a:cubicBezTo>
                  <a:pt x="8524617" y="2727902"/>
                  <a:pt x="8559421" y="2762707"/>
                  <a:pt x="8559421" y="2805639"/>
                </a:cubicBezTo>
                <a:cubicBezTo>
                  <a:pt x="8559421" y="2848572"/>
                  <a:pt x="8524617" y="2883377"/>
                  <a:pt x="8481684" y="2883377"/>
                </a:cubicBezTo>
                <a:cubicBezTo>
                  <a:pt x="8438752" y="2883377"/>
                  <a:pt x="8403948" y="2848572"/>
                  <a:pt x="8403948" y="2805639"/>
                </a:cubicBezTo>
                <a:cubicBezTo>
                  <a:pt x="8403948" y="2762707"/>
                  <a:pt x="8438752" y="2727902"/>
                  <a:pt x="8481684" y="2727902"/>
                </a:cubicBezTo>
                <a:close/>
                <a:moveTo>
                  <a:pt x="8298167" y="2727902"/>
                </a:moveTo>
                <a:cubicBezTo>
                  <a:pt x="8341100" y="2727902"/>
                  <a:pt x="8375904" y="2762707"/>
                  <a:pt x="8375904" y="2805639"/>
                </a:cubicBezTo>
                <a:cubicBezTo>
                  <a:pt x="8375904" y="2848572"/>
                  <a:pt x="8341100" y="2883377"/>
                  <a:pt x="8298167" y="2883377"/>
                </a:cubicBezTo>
                <a:cubicBezTo>
                  <a:pt x="8255235" y="2883377"/>
                  <a:pt x="8220430" y="2848572"/>
                  <a:pt x="8220430" y="2805639"/>
                </a:cubicBezTo>
                <a:cubicBezTo>
                  <a:pt x="8220430" y="2762707"/>
                  <a:pt x="8255235" y="2727902"/>
                  <a:pt x="8298167" y="2727902"/>
                </a:cubicBezTo>
                <a:close/>
                <a:moveTo>
                  <a:pt x="8109949" y="2727902"/>
                </a:moveTo>
                <a:cubicBezTo>
                  <a:pt x="8152882" y="2727902"/>
                  <a:pt x="8187686" y="2762707"/>
                  <a:pt x="8187686" y="2805639"/>
                </a:cubicBezTo>
                <a:cubicBezTo>
                  <a:pt x="8187686" y="2848572"/>
                  <a:pt x="8152882" y="2883377"/>
                  <a:pt x="8109949" y="2883377"/>
                </a:cubicBezTo>
                <a:cubicBezTo>
                  <a:pt x="8067016" y="2883377"/>
                  <a:pt x="8032212" y="2848572"/>
                  <a:pt x="8032212" y="2805639"/>
                </a:cubicBezTo>
                <a:cubicBezTo>
                  <a:pt x="8032212" y="2762707"/>
                  <a:pt x="8067016" y="2727902"/>
                  <a:pt x="8109949" y="2727902"/>
                </a:cubicBezTo>
                <a:close/>
                <a:moveTo>
                  <a:pt x="7926434" y="2727902"/>
                </a:moveTo>
                <a:cubicBezTo>
                  <a:pt x="7969367" y="2727902"/>
                  <a:pt x="8004171" y="2762707"/>
                  <a:pt x="8004171" y="2805639"/>
                </a:cubicBezTo>
                <a:cubicBezTo>
                  <a:pt x="8004171" y="2848572"/>
                  <a:pt x="7969367" y="2883377"/>
                  <a:pt x="7926434" y="2883377"/>
                </a:cubicBezTo>
                <a:cubicBezTo>
                  <a:pt x="7883501" y="2883377"/>
                  <a:pt x="7848697" y="2848572"/>
                  <a:pt x="7848697" y="2805639"/>
                </a:cubicBezTo>
                <a:cubicBezTo>
                  <a:pt x="7848697" y="2762707"/>
                  <a:pt x="7883501" y="2727902"/>
                  <a:pt x="7926434" y="2727902"/>
                </a:cubicBezTo>
                <a:close/>
                <a:moveTo>
                  <a:pt x="7738213" y="2727902"/>
                </a:moveTo>
                <a:cubicBezTo>
                  <a:pt x="7781146" y="2727902"/>
                  <a:pt x="7815950" y="2762707"/>
                  <a:pt x="7815950" y="2805639"/>
                </a:cubicBezTo>
                <a:cubicBezTo>
                  <a:pt x="7815950" y="2848572"/>
                  <a:pt x="7781146" y="2883377"/>
                  <a:pt x="7738213" y="2883377"/>
                </a:cubicBezTo>
                <a:cubicBezTo>
                  <a:pt x="7695280" y="2883377"/>
                  <a:pt x="7660476" y="2848572"/>
                  <a:pt x="7660476" y="2805639"/>
                </a:cubicBezTo>
                <a:cubicBezTo>
                  <a:pt x="7660476" y="2762707"/>
                  <a:pt x="7695280" y="2727902"/>
                  <a:pt x="7738213" y="2727902"/>
                </a:cubicBezTo>
                <a:close/>
                <a:moveTo>
                  <a:pt x="7554696" y="2727902"/>
                </a:moveTo>
                <a:cubicBezTo>
                  <a:pt x="7597629" y="2727902"/>
                  <a:pt x="7632433" y="2762707"/>
                  <a:pt x="7632433" y="2805639"/>
                </a:cubicBezTo>
                <a:cubicBezTo>
                  <a:pt x="7632433" y="2848572"/>
                  <a:pt x="7597629" y="2883377"/>
                  <a:pt x="7554696" y="2883377"/>
                </a:cubicBezTo>
                <a:cubicBezTo>
                  <a:pt x="7511763" y="2883377"/>
                  <a:pt x="7476959" y="2848572"/>
                  <a:pt x="7476959" y="2805639"/>
                </a:cubicBezTo>
                <a:cubicBezTo>
                  <a:pt x="7476959" y="2762707"/>
                  <a:pt x="7511763" y="2727902"/>
                  <a:pt x="7554696" y="2727902"/>
                </a:cubicBezTo>
                <a:close/>
                <a:moveTo>
                  <a:pt x="7178251" y="2727902"/>
                </a:moveTo>
                <a:cubicBezTo>
                  <a:pt x="7221184" y="2727902"/>
                  <a:pt x="7255988" y="2762707"/>
                  <a:pt x="7255988" y="2805639"/>
                </a:cubicBezTo>
                <a:cubicBezTo>
                  <a:pt x="7255988" y="2848572"/>
                  <a:pt x="7221184" y="2883377"/>
                  <a:pt x="7178251" y="2883377"/>
                </a:cubicBezTo>
                <a:cubicBezTo>
                  <a:pt x="7135319" y="2883377"/>
                  <a:pt x="7100514" y="2848572"/>
                  <a:pt x="7100514" y="2805639"/>
                </a:cubicBezTo>
                <a:cubicBezTo>
                  <a:pt x="7100514" y="2762707"/>
                  <a:pt x="7135319" y="2727902"/>
                  <a:pt x="7178251" y="2727902"/>
                </a:cubicBezTo>
                <a:close/>
                <a:moveTo>
                  <a:pt x="6985327" y="2727902"/>
                </a:moveTo>
                <a:cubicBezTo>
                  <a:pt x="7028260" y="2727902"/>
                  <a:pt x="7063064" y="2762707"/>
                  <a:pt x="7063064" y="2805639"/>
                </a:cubicBezTo>
                <a:cubicBezTo>
                  <a:pt x="7063064" y="2848572"/>
                  <a:pt x="7028260" y="2883377"/>
                  <a:pt x="6985327" y="2883377"/>
                </a:cubicBezTo>
                <a:cubicBezTo>
                  <a:pt x="6942394" y="2883377"/>
                  <a:pt x="6907590" y="2848572"/>
                  <a:pt x="6907590" y="2805639"/>
                </a:cubicBezTo>
                <a:cubicBezTo>
                  <a:pt x="6907590" y="2762707"/>
                  <a:pt x="6942394" y="2727902"/>
                  <a:pt x="6985327" y="2727902"/>
                </a:cubicBezTo>
                <a:close/>
                <a:moveTo>
                  <a:pt x="6801810" y="2727902"/>
                </a:moveTo>
                <a:cubicBezTo>
                  <a:pt x="6844742" y="2727902"/>
                  <a:pt x="6879546" y="2762707"/>
                  <a:pt x="6879546" y="2805639"/>
                </a:cubicBezTo>
                <a:cubicBezTo>
                  <a:pt x="6879546" y="2848572"/>
                  <a:pt x="6844742" y="2883377"/>
                  <a:pt x="6801810" y="2883377"/>
                </a:cubicBezTo>
                <a:cubicBezTo>
                  <a:pt x="6758877" y="2883377"/>
                  <a:pt x="6724073" y="2848572"/>
                  <a:pt x="6724073" y="2805639"/>
                </a:cubicBezTo>
                <a:cubicBezTo>
                  <a:pt x="6724073" y="2762707"/>
                  <a:pt x="6758877" y="2727902"/>
                  <a:pt x="6801810" y="2727902"/>
                </a:cubicBezTo>
                <a:close/>
                <a:moveTo>
                  <a:pt x="6613588" y="2727902"/>
                </a:moveTo>
                <a:cubicBezTo>
                  <a:pt x="6656521" y="2727902"/>
                  <a:pt x="6691325" y="2762707"/>
                  <a:pt x="6691325" y="2805639"/>
                </a:cubicBezTo>
                <a:cubicBezTo>
                  <a:pt x="6691325" y="2848572"/>
                  <a:pt x="6656521" y="2883377"/>
                  <a:pt x="6613588" y="2883377"/>
                </a:cubicBezTo>
                <a:cubicBezTo>
                  <a:pt x="6570656" y="2883377"/>
                  <a:pt x="6535852" y="2848572"/>
                  <a:pt x="6535852" y="2805639"/>
                </a:cubicBezTo>
                <a:cubicBezTo>
                  <a:pt x="6535852" y="2762707"/>
                  <a:pt x="6570656" y="2727902"/>
                  <a:pt x="6613588" y="2727902"/>
                </a:cubicBezTo>
                <a:close/>
                <a:moveTo>
                  <a:pt x="6425367" y="2727902"/>
                </a:moveTo>
                <a:cubicBezTo>
                  <a:pt x="6468300" y="2727902"/>
                  <a:pt x="6503104" y="2762707"/>
                  <a:pt x="6503104" y="2805639"/>
                </a:cubicBezTo>
                <a:cubicBezTo>
                  <a:pt x="6503104" y="2848572"/>
                  <a:pt x="6468300" y="2883377"/>
                  <a:pt x="6425367" y="2883377"/>
                </a:cubicBezTo>
                <a:cubicBezTo>
                  <a:pt x="6382435" y="2883377"/>
                  <a:pt x="6347631" y="2848572"/>
                  <a:pt x="6347631" y="2805639"/>
                </a:cubicBezTo>
                <a:cubicBezTo>
                  <a:pt x="6347631" y="2762707"/>
                  <a:pt x="6382435" y="2727902"/>
                  <a:pt x="6425367" y="2727902"/>
                </a:cubicBezTo>
                <a:close/>
                <a:moveTo>
                  <a:pt x="6241850" y="2727902"/>
                </a:moveTo>
                <a:cubicBezTo>
                  <a:pt x="6284783" y="2727902"/>
                  <a:pt x="6319587" y="2762707"/>
                  <a:pt x="6319587" y="2805639"/>
                </a:cubicBezTo>
                <a:cubicBezTo>
                  <a:pt x="6319587" y="2848572"/>
                  <a:pt x="6284783" y="2883377"/>
                  <a:pt x="6241850" y="2883377"/>
                </a:cubicBezTo>
                <a:cubicBezTo>
                  <a:pt x="6198917" y="2883377"/>
                  <a:pt x="6164113" y="2848572"/>
                  <a:pt x="6164113" y="2805639"/>
                </a:cubicBezTo>
                <a:cubicBezTo>
                  <a:pt x="6164113" y="2762707"/>
                  <a:pt x="6198917" y="2727902"/>
                  <a:pt x="6241850" y="2727902"/>
                </a:cubicBezTo>
                <a:close/>
                <a:moveTo>
                  <a:pt x="6053630" y="2727902"/>
                </a:moveTo>
                <a:cubicBezTo>
                  <a:pt x="6096563" y="2727902"/>
                  <a:pt x="6131367" y="2762707"/>
                  <a:pt x="6131367" y="2805639"/>
                </a:cubicBezTo>
                <a:cubicBezTo>
                  <a:pt x="6131367" y="2848572"/>
                  <a:pt x="6096563" y="2883377"/>
                  <a:pt x="6053630" y="2883377"/>
                </a:cubicBezTo>
                <a:cubicBezTo>
                  <a:pt x="6010698" y="2883377"/>
                  <a:pt x="5975894" y="2848572"/>
                  <a:pt x="5975894" y="2805639"/>
                </a:cubicBezTo>
                <a:cubicBezTo>
                  <a:pt x="5975894" y="2762707"/>
                  <a:pt x="6010698" y="2727902"/>
                  <a:pt x="6053630" y="2727902"/>
                </a:cubicBezTo>
                <a:close/>
                <a:moveTo>
                  <a:pt x="5870113" y="2727902"/>
                </a:moveTo>
                <a:cubicBezTo>
                  <a:pt x="5913046" y="2727902"/>
                  <a:pt x="5947850" y="2762707"/>
                  <a:pt x="5947850" y="2805639"/>
                </a:cubicBezTo>
                <a:cubicBezTo>
                  <a:pt x="5947850" y="2848572"/>
                  <a:pt x="5913046" y="2883377"/>
                  <a:pt x="5870113" y="2883377"/>
                </a:cubicBezTo>
                <a:cubicBezTo>
                  <a:pt x="5827181" y="2883377"/>
                  <a:pt x="5792376" y="2848572"/>
                  <a:pt x="5792376" y="2805639"/>
                </a:cubicBezTo>
                <a:cubicBezTo>
                  <a:pt x="5792376" y="2762707"/>
                  <a:pt x="5827181" y="2727902"/>
                  <a:pt x="5870113" y="2727902"/>
                </a:cubicBezTo>
                <a:close/>
                <a:moveTo>
                  <a:pt x="5310163" y="2727902"/>
                </a:moveTo>
                <a:cubicBezTo>
                  <a:pt x="5353095" y="2727902"/>
                  <a:pt x="5387896" y="2762707"/>
                  <a:pt x="5387896" y="2805639"/>
                </a:cubicBezTo>
                <a:cubicBezTo>
                  <a:pt x="5387896" y="2848572"/>
                  <a:pt x="5353095" y="2883377"/>
                  <a:pt x="5310163" y="2883377"/>
                </a:cubicBezTo>
                <a:cubicBezTo>
                  <a:pt x="5267230" y="2883377"/>
                  <a:pt x="5232434" y="2848572"/>
                  <a:pt x="5232434" y="2805639"/>
                </a:cubicBezTo>
                <a:cubicBezTo>
                  <a:pt x="5232434" y="2762707"/>
                  <a:pt x="5267230" y="2727902"/>
                  <a:pt x="5310163" y="2727902"/>
                </a:cubicBezTo>
                <a:close/>
                <a:moveTo>
                  <a:pt x="5126655" y="2727902"/>
                </a:moveTo>
                <a:cubicBezTo>
                  <a:pt x="5169588" y="2727902"/>
                  <a:pt x="5204391" y="2762707"/>
                  <a:pt x="5204391" y="2805639"/>
                </a:cubicBezTo>
                <a:cubicBezTo>
                  <a:pt x="5204391" y="2848572"/>
                  <a:pt x="5169588" y="2883377"/>
                  <a:pt x="5126655" y="2883377"/>
                </a:cubicBezTo>
                <a:cubicBezTo>
                  <a:pt x="5083732" y="2883377"/>
                  <a:pt x="5048924" y="2848572"/>
                  <a:pt x="5048924" y="2805639"/>
                </a:cubicBezTo>
                <a:cubicBezTo>
                  <a:pt x="5048924" y="2762707"/>
                  <a:pt x="5083732" y="2727902"/>
                  <a:pt x="5126655" y="2727902"/>
                </a:cubicBezTo>
                <a:close/>
                <a:moveTo>
                  <a:pt x="4938438" y="2727902"/>
                </a:moveTo>
                <a:cubicBezTo>
                  <a:pt x="4981377" y="2727902"/>
                  <a:pt x="5016170" y="2762707"/>
                  <a:pt x="5016170" y="2805639"/>
                </a:cubicBezTo>
                <a:cubicBezTo>
                  <a:pt x="5016170" y="2848572"/>
                  <a:pt x="4981377" y="2883377"/>
                  <a:pt x="4938438" y="2883377"/>
                </a:cubicBezTo>
                <a:cubicBezTo>
                  <a:pt x="4895511" y="2883377"/>
                  <a:pt x="4860701" y="2848572"/>
                  <a:pt x="4860701" y="2805639"/>
                </a:cubicBezTo>
                <a:cubicBezTo>
                  <a:pt x="4860701" y="2762707"/>
                  <a:pt x="4895511" y="2727902"/>
                  <a:pt x="4938438" y="2727902"/>
                </a:cubicBezTo>
                <a:close/>
                <a:moveTo>
                  <a:pt x="2510472" y="2727902"/>
                </a:moveTo>
                <a:cubicBezTo>
                  <a:pt x="2553413" y="2727902"/>
                  <a:pt x="2588214" y="2762707"/>
                  <a:pt x="2588214" y="2805639"/>
                </a:cubicBezTo>
                <a:cubicBezTo>
                  <a:pt x="2588214" y="2848572"/>
                  <a:pt x="2553413" y="2883377"/>
                  <a:pt x="2510472" y="2883377"/>
                </a:cubicBezTo>
                <a:cubicBezTo>
                  <a:pt x="2467532" y="2883377"/>
                  <a:pt x="2432721" y="2848572"/>
                  <a:pt x="2432721" y="2805639"/>
                </a:cubicBezTo>
                <a:cubicBezTo>
                  <a:pt x="2432721" y="2762707"/>
                  <a:pt x="2467532" y="2727902"/>
                  <a:pt x="2510472" y="2727902"/>
                </a:cubicBezTo>
                <a:close/>
                <a:moveTo>
                  <a:pt x="2317522" y="2727902"/>
                </a:moveTo>
                <a:cubicBezTo>
                  <a:pt x="2360452" y="2727902"/>
                  <a:pt x="2395263" y="2762707"/>
                  <a:pt x="2395263" y="2805639"/>
                </a:cubicBezTo>
                <a:cubicBezTo>
                  <a:pt x="2395263" y="2848572"/>
                  <a:pt x="2360452" y="2883377"/>
                  <a:pt x="2317522" y="2883377"/>
                </a:cubicBezTo>
                <a:cubicBezTo>
                  <a:pt x="2274594" y="2883377"/>
                  <a:pt x="2239793" y="2848572"/>
                  <a:pt x="2239793" y="2805639"/>
                </a:cubicBezTo>
                <a:cubicBezTo>
                  <a:pt x="2239793" y="2762707"/>
                  <a:pt x="2274594" y="2727902"/>
                  <a:pt x="2317522" y="2727902"/>
                </a:cubicBezTo>
                <a:close/>
                <a:moveTo>
                  <a:pt x="2129319" y="2727902"/>
                </a:moveTo>
                <a:cubicBezTo>
                  <a:pt x="2172247" y="2727902"/>
                  <a:pt x="2207048" y="2762707"/>
                  <a:pt x="2207048" y="2805639"/>
                </a:cubicBezTo>
                <a:cubicBezTo>
                  <a:pt x="2207048" y="2848572"/>
                  <a:pt x="2172247" y="2883377"/>
                  <a:pt x="2129319" y="2883377"/>
                </a:cubicBezTo>
                <a:cubicBezTo>
                  <a:pt x="2086390" y="2883377"/>
                  <a:pt x="2051590" y="2848572"/>
                  <a:pt x="2051590" y="2805639"/>
                </a:cubicBezTo>
                <a:cubicBezTo>
                  <a:pt x="2051590" y="2762707"/>
                  <a:pt x="2086390" y="2727902"/>
                  <a:pt x="2129319" y="2727902"/>
                </a:cubicBezTo>
                <a:close/>
                <a:moveTo>
                  <a:pt x="1941117" y="2727902"/>
                </a:moveTo>
                <a:cubicBezTo>
                  <a:pt x="1984045" y="2727902"/>
                  <a:pt x="2018846" y="2762707"/>
                  <a:pt x="2018846" y="2805639"/>
                </a:cubicBezTo>
                <a:cubicBezTo>
                  <a:pt x="2018846" y="2848572"/>
                  <a:pt x="1984045" y="2883377"/>
                  <a:pt x="1941117" y="2883377"/>
                </a:cubicBezTo>
                <a:cubicBezTo>
                  <a:pt x="1898189" y="2883377"/>
                  <a:pt x="1863389" y="2848572"/>
                  <a:pt x="1863389" y="2805639"/>
                </a:cubicBezTo>
                <a:cubicBezTo>
                  <a:pt x="1863389" y="2762707"/>
                  <a:pt x="1898189" y="2727902"/>
                  <a:pt x="1941117" y="2727902"/>
                </a:cubicBezTo>
                <a:close/>
                <a:moveTo>
                  <a:pt x="1757621" y="2727902"/>
                </a:moveTo>
                <a:cubicBezTo>
                  <a:pt x="1800546" y="2727902"/>
                  <a:pt x="1835350" y="2762707"/>
                  <a:pt x="1835350" y="2805639"/>
                </a:cubicBezTo>
                <a:cubicBezTo>
                  <a:pt x="1835350" y="2848572"/>
                  <a:pt x="1800546" y="2883377"/>
                  <a:pt x="1757621" y="2883377"/>
                </a:cubicBezTo>
                <a:cubicBezTo>
                  <a:pt x="1714679" y="2883377"/>
                  <a:pt x="1679891" y="2848572"/>
                  <a:pt x="1679891" y="2805639"/>
                </a:cubicBezTo>
                <a:cubicBezTo>
                  <a:pt x="1679891" y="2762707"/>
                  <a:pt x="1714679" y="2727902"/>
                  <a:pt x="1757621" y="2727902"/>
                </a:cubicBezTo>
                <a:close/>
                <a:moveTo>
                  <a:pt x="1569401" y="2727902"/>
                </a:moveTo>
                <a:cubicBezTo>
                  <a:pt x="1612347" y="2727902"/>
                  <a:pt x="1647145" y="2762707"/>
                  <a:pt x="1647145" y="2805639"/>
                </a:cubicBezTo>
                <a:cubicBezTo>
                  <a:pt x="1647145" y="2848572"/>
                  <a:pt x="1612347" y="2883377"/>
                  <a:pt x="1569401" y="2883377"/>
                </a:cubicBezTo>
                <a:cubicBezTo>
                  <a:pt x="1526479" y="2883377"/>
                  <a:pt x="1491668" y="2848572"/>
                  <a:pt x="1491668" y="2805639"/>
                </a:cubicBezTo>
                <a:cubicBezTo>
                  <a:pt x="1491668" y="2762707"/>
                  <a:pt x="1526479" y="2727902"/>
                  <a:pt x="1569401" y="2727902"/>
                </a:cubicBezTo>
                <a:close/>
                <a:moveTo>
                  <a:pt x="1385867" y="2727902"/>
                </a:moveTo>
                <a:cubicBezTo>
                  <a:pt x="1428808" y="2727902"/>
                  <a:pt x="1463620" y="2762707"/>
                  <a:pt x="1463620" y="2805639"/>
                </a:cubicBezTo>
                <a:cubicBezTo>
                  <a:pt x="1463620" y="2848572"/>
                  <a:pt x="1428808" y="2883377"/>
                  <a:pt x="1385867" y="2883377"/>
                </a:cubicBezTo>
                <a:cubicBezTo>
                  <a:pt x="1342926" y="2883377"/>
                  <a:pt x="1308114" y="2848572"/>
                  <a:pt x="1308114" y="2805639"/>
                </a:cubicBezTo>
                <a:cubicBezTo>
                  <a:pt x="1308114" y="2762707"/>
                  <a:pt x="1342926" y="2727902"/>
                  <a:pt x="1385867" y="2727902"/>
                </a:cubicBezTo>
                <a:close/>
                <a:moveTo>
                  <a:pt x="10538005" y="2558507"/>
                </a:moveTo>
                <a:cubicBezTo>
                  <a:pt x="10580938" y="2558507"/>
                  <a:pt x="10615742" y="2593311"/>
                  <a:pt x="10615742" y="2636244"/>
                </a:cubicBezTo>
                <a:cubicBezTo>
                  <a:pt x="10615742" y="2679177"/>
                  <a:pt x="10580938" y="2713981"/>
                  <a:pt x="10538005" y="2713981"/>
                </a:cubicBezTo>
                <a:cubicBezTo>
                  <a:pt x="10495073" y="2713981"/>
                  <a:pt x="10460268" y="2679177"/>
                  <a:pt x="10460268" y="2636244"/>
                </a:cubicBezTo>
                <a:cubicBezTo>
                  <a:pt x="10460268" y="2593311"/>
                  <a:pt x="10495073" y="2558507"/>
                  <a:pt x="10538005" y="2558507"/>
                </a:cubicBezTo>
                <a:close/>
                <a:moveTo>
                  <a:pt x="10349782" y="2558507"/>
                </a:moveTo>
                <a:cubicBezTo>
                  <a:pt x="10392715" y="2558507"/>
                  <a:pt x="10427519" y="2593311"/>
                  <a:pt x="10427519" y="2636244"/>
                </a:cubicBezTo>
                <a:cubicBezTo>
                  <a:pt x="10427519" y="2679177"/>
                  <a:pt x="10392715" y="2713981"/>
                  <a:pt x="10349782" y="2713981"/>
                </a:cubicBezTo>
                <a:cubicBezTo>
                  <a:pt x="10306849" y="2713981"/>
                  <a:pt x="10272045" y="2679177"/>
                  <a:pt x="10272045" y="2636244"/>
                </a:cubicBezTo>
                <a:cubicBezTo>
                  <a:pt x="10272045" y="2593311"/>
                  <a:pt x="10306849" y="2558507"/>
                  <a:pt x="10349782" y="2558507"/>
                </a:cubicBezTo>
                <a:close/>
                <a:moveTo>
                  <a:pt x="10166265" y="2558507"/>
                </a:moveTo>
                <a:cubicBezTo>
                  <a:pt x="10209198" y="2558507"/>
                  <a:pt x="10244002" y="2593311"/>
                  <a:pt x="10244002" y="2636244"/>
                </a:cubicBezTo>
                <a:cubicBezTo>
                  <a:pt x="10244002" y="2679177"/>
                  <a:pt x="10209198" y="2713981"/>
                  <a:pt x="10166265" y="2713981"/>
                </a:cubicBezTo>
                <a:cubicBezTo>
                  <a:pt x="10123332" y="2713981"/>
                  <a:pt x="10088528" y="2679177"/>
                  <a:pt x="10088528" y="2636244"/>
                </a:cubicBezTo>
                <a:cubicBezTo>
                  <a:pt x="10088528" y="2593311"/>
                  <a:pt x="10123332" y="2558507"/>
                  <a:pt x="10166265" y="2558507"/>
                </a:cubicBezTo>
                <a:close/>
                <a:moveTo>
                  <a:pt x="9978044" y="2558507"/>
                </a:moveTo>
                <a:cubicBezTo>
                  <a:pt x="10020977" y="2558507"/>
                  <a:pt x="10055781" y="2593311"/>
                  <a:pt x="10055781" y="2636244"/>
                </a:cubicBezTo>
                <a:cubicBezTo>
                  <a:pt x="10055781" y="2679177"/>
                  <a:pt x="10020977" y="2713981"/>
                  <a:pt x="9978044" y="2713981"/>
                </a:cubicBezTo>
                <a:cubicBezTo>
                  <a:pt x="9935111" y="2713981"/>
                  <a:pt x="9900307" y="2679177"/>
                  <a:pt x="9900307" y="2636244"/>
                </a:cubicBezTo>
                <a:cubicBezTo>
                  <a:pt x="9900307" y="2593311"/>
                  <a:pt x="9935111" y="2558507"/>
                  <a:pt x="9978044" y="2558507"/>
                </a:cubicBezTo>
                <a:close/>
                <a:moveTo>
                  <a:pt x="9789823" y="2558507"/>
                </a:moveTo>
                <a:cubicBezTo>
                  <a:pt x="9832756" y="2558507"/>
                  <a:pt x="9867560" y="2593311"/>
                  <a:pt x="9867560" y="2636244"/>
                </a:cubicBezTo>
                <a:cubicBezTo>
                  <a:pt x="9867560" y="2679177"/>
                  <a:pt x="9832756" y="2713981"/>
                  <a:pt x="9789823" y="2713981"/>
                </a:cubicBezTo>
                <a:cubicBezTo>
                  <a:pt x="9746890" y="2713981"/>
                  <a:pt x="9712086" y="2679177"/>
                  <a:pt x="9712086" y="2636244"/>
                </a:cubicBezTo>
                <a:cubicBezTo>
                  <a:pt x="9712086" y="2593311"/>
                  <a:pt x="9746890" y="2558507"/>
                  <a:pt x="9789823" y="2558507"/>
                </a:cubicBezTo>
                <a:close/>
                <a:moveTo>
                  <a:pt x="9606308" y="2558507"/>
                </a:moveTo>
                <a:cubicBezTo>
                  <a:pt x="9649241" y="2558507"/>
                  <a:pt x="9684045" y="2593311"/>
                  <a:pt x="9684045" y="2636244"/>
                </a:cubicBezTo>
                <a:cubicBezTo>
                  <a:pt x="9684045" y="2679177"/>
                  <a:pt x="9649241" y="2713981"/>
                  <a:pt x="9606308" y="2713981"/>
                </a:cubicBezTo>
                <a:cubicBezTo>
                  <a:pt x="9563375" y="2713981"/>
                  <a:pt x="9528571" y="2679177"/>
                  <a:pt x="9528571" y="2636244"/>
                </a:cubicBezTo>
                <a:cubicBezTo>
                  <a:pt x="9528571" y="2593311"/>
                  <a:pt x="9563375" y="2558507"/>
                  <a:pt x="9606308" y="2558507"/>
                </a:cubicBezTo>
                <a:close/>
                <a:moveTo>
                  <a:pt x="9413381" y="2558507"/>
                </a:moveTo>
                <a:cubicBezTo>
                  <a:pt x="9456314" y="2558507"/>
                  <a:pt x="9491118" y="2593311"/>
                  <a:pt x="9491118" y="2636244"/>
                </a:cubicBezTo>
                <a:cubicBezTo>
                  <a:pt x="9491118" y="2679177"/>
                  <a:pt x="9456314" y="2713981"/>
                  <a:pt x="9413381" y="2713981"/>
                </a:cubicBezTo>
                <a:cubicBezTo>
                  <a:pt x="9370448" y="2713981"/>
                  <a:pt x="9335644" y="2679177"/>
                  <a:pt x="9335644" y="2636244"/>
                </a:cubicBezTo>
                <a:cubicBezTo>
                  <a:pt x="9335644" y="2593311"/>
                  <a:pt x="9370448" y="2558507"/>
                  <a:pt x="9413381" y="2558507"/>
                </a:cubicBezTo>
                <a:close/>
                <a:moveTo>
                  <a:pt x="9234570" y="2558507"/>
                </a:moveTo>
                <a:cubicBezTo>
                  <a:pt x="9277503" y="2558507"/>
                  <a:pt x="9312307" y="2593311"/>
                  <a:pt x="9312307" y="2636244"/>
                </a:cubicBezTo>
                <a:cubicBezTo>
                  <a:pt x="9312307" y="2679177"/>
                  <a:pt x="9277503" y="2713981"/>
                  <a:pt x="9234570" y="2713981"/>
                </a:cubicBezTo>
                <a:cubicBezTo>
                  <a:pt x="9191637" y="2713981"/>
                  <a:pt x="9156833" y="2679177"/>
                  <a:pt x="9156833" y="2636244"/>
                </a:cubicBezTo>
                <a:cubicBezTo>
                  <a:pt x="9156833" y="2593311"/>
                  <a:pt x="9191637" y="2558507"/>
                  <a:pt x="9234570" y="2558507"/>
                </a:cubicBezTo>
                <a:close/>
                <a:moveTo>
                  <a:pt x="9036939" y="2558507"/>
                </a:moveTo>
                <a:cubicBezTo>
                  <a:pt x="9079871" y="2558507"/>
                  <a:pt x="9114675" y="2593311"/>
                  <a:pt x="9114675" y="2636244"/>
                </a:cubicBezTo>
                <a:cubicBezTo>
                  <a:pt x="9114675" y="2679177"/>
                  <a:pt x="9079871" y="2713981"/>
                  <a:pt x="9036939" y="2713981"/>
                </a:cubicBezTo>
                <a:cubicBezTo>
                  <a:pt x="8994006" y="2713981"/>
                  <a:pt x="8959202" y="2679177"/>
                  <a:pt x="8959202" y="2636244"/>
                </a:cubicBezTo>
                <a:cubicBezTo>
                  <a:pt x="8959202" y="2593311"/>
                  <a:pt x="8994006" y="2558507"/>
                  <a:pt x="9036939" y="2558507"/>
                </a:cubicBezTo>
                <a:close/>
                <a:moveTo>
                  <a:pt x="8853421" y="2558507"/>
                </a:moveTo>
                <a:cubicBezTo>
                  <a:pt x="8896354" y="2558507"/>
                  <a:pt x="8931158" y="2593311"/>
                  <a:pt x="8931158" y="2636244"/>
                </a:cubicBezTo>
                <a:cubicBezTo>
                  <a:pt x="8931158" y="2679177"/>
                  <a:pt x="8896354" y="2713981"/>
                  <a:pt x="8853421" y="2713981"/>
                </a:cubicBezTo>
                <a:cubicBezTo>
                  <a:pt x="8810489" y="2713981"/>
                  <a:pt x="8775685" y="2679177"/>
                  <a:pt x="8775685" y="2636244"/>
                </a:cubicBezTo>
                <a:cubicBezTo>
                  <a:pt x="8775685" y="2593311"/>
                  <a:pt x="8810489" y="2558507"/>
                  <a:pt x="8853421" y="2558507"/>
                </a:cubicBezTo>
                <a:close/>
                <a:moveTo>
                  <a:pt x="8669908" y="2558507"/>
                </a:moveTo>
                <a:cubicBezTo>
                  <a:pt x="8712841" y="2558507"/>
                  <a:pt x="8747645" y="2593311"/>
                  <a:pt x="8747645" y="2636244"/>
                </a:cubicBezTo>
                <a:cubicBezTo>
                  <a:pt x="8747645" y="2679177"/>
                  <a:pt x="8712841" y="2713981"/>
                  <a:pt x="8669908" y="2713981"/>
                </a:cubicBezTo>
                <a:cubicBezTo>
                  <a:pt x="8626975" y="2713981"/>
                  <a:pt x="8592171" y="2679177"/>
                  <a:pt x="8592171" y="2636244"/>
                </a:cubicBezTo>
                <a:cubicBezTo>
                  <a:pt x="8592171" y="2593311"/>
                  <a:pt x="8626975" y="2558507"/>
                  <a:pt x="8669908" y="2558507"/>
                </a:cubicBezTo>
                <a:close/>
                <a:moveTo>
                  <a:pt x="8481684" y="2558507"/>
                </a:moveTo>
                <a:cubicBezTo>
                  <a:pt x="8524617" y="2558507"/>
                  <a:pt x="8559421" y="2593311"/>
                  <a:pt x="8559421" y="2636244"/>
                </a:cubicBezTo>
                <a:cubicBezTo>
                  <a:pt x="8559421" y="2679177"/>
                  <a:pt x="8524617" y="2713981"/>
                  <a:pt x="8481684" y="2713981"/>
                </a:cubicBezTo>
                <a:cubicBezTo>
                  <a:pt x="8438752" y="2713981"/>
                  <a:pt x="8403948" y="2679177"/>
                  <a:pt x="8403948" y="2636244"/>
                </a:cubicBezTo>
                <a:cubicBezTo>
                  <a:pt x="8403948" y="2593311"/>
                  <a:pt x="8438752" y="2558507"/>
                  <a:pt x="8481684" y="2558507"/>
                </a:cubicBezTo>
                <a:close/>
                <a:moveTo>
                  <a:pt x="8298167" y="2558507"/>
                </a:moveTo>
                <a:cubicBezTo>
                  <a:pt x="8341100" y="2558507"/>
                  <a:pt x="8375904" y="2593311"/>
                  <a:pt x="8375904" y="2636244"/>
                </a:cubicBezTo>
                <a:cubicBezTo>
                  <a:pt x="8375904" y="2679177"/>
                  <a:pt x="8341100" y="2713981"/>
                  <a:pt x="8298167" y="2713981"/>
                </a:cubicBezTo>
                <a:cubicBezTo>
                  <a:pt x="8255235" y="2713981"/>
                  <a:pt x="8220430" y="2679177"/>
                  <a:pt x="8220430" y="2636244"/>
                </a:cubicBezTo>
                <a:cubicBezTo>
                  <a:pt x="8220430" y="2593311"/>
                  <a:pt x="8255235" y="2558507"/>
                  <a:pt x="8298167" y="2558507"/>
                </a:cubicBezTo>
                <a:close/>
                <a:moveTo>
                  <a:pt x="8109949" y="2558507"/>
                </a:moveTo>
                <a:cubicBezTo>
                  <a:pt x="8152882" y="2558507"/>
                  <a:pt x="8187686" y="2593311"/>
                  <a:pt x="8187686" y="2636244"/>
                </a:cubicBezTo>
                <a:cubicBezTo>
                  <a:pt x="8187686" y="2679177"/>
                  <a:pt x="8152882" y="2713981"/>
                  <a:pt x="8109949" y="2713981"/>
                </a:cubicBezTo>
                <a:cubicBezTo>
                  <a:pt x="8067016" y="2713981"/>
                  <a:pt x="8032212" y="2679177"/>
                  <a:pt x="8032212" y="2636244"/>
                </a:cubicBezTo>
                <a:cubicBezTo>
                  <a:pt x="8032212" y="2593311"/>
                  <a:pt x="8067016" y="2558507"/>
                  <a:pt x="8109949" y="2558507"/>
                </a:cubicBezTo>
                <a:close/>
                <a:moveTo>
                  <a:pt x="7926434" y="2558507"/>
                </a:moveTo>
                <a:cubicBezTo>
                  <a:pt x="7969367" y="2558507"/>
                  <a:pt x="8004171" y="2593311"/>
                  <a:pt x="8004171" y="2636244"/>
                </a:cubicBezTo>
                <a:cubicBezTo>
                  <a:pt x="8004171" y="2679177"/>
                  <a:pt x="7969367" y="2713981"/>
                  <a:pt x="7926434" y="2713981"/>
                </a:cubicBezTo>
                <a:cubicBezTo>
                  <a:pt x="7883501" y="2713981"/>
                  <a:pt x="7848697" y="2679177"/>
                  <a:pt x="7848697" y="2636244"/>
                </a:cubicBezTo>
                <a:cubicBezTo>
                  <a:pt x="7848697" y="2593311"/>
                  <a:pt x="7883501" y="2558507"/>
                  <a:pt x="7926434" y="2558507"/>
                </a:cubicBezTo>
                <a:close/>
                <a:moveTo>
                  <a:pt x="7554693" y="2558507"/>
                </a:moveTo>
                <a:cubicBezTo>
                  <a:pt x="7597626" y="2558507"/>
                  <a:pt x="7632430" y="2593311"/>
                  <a:pt x="7632430" y="2636244"/>
                </a:cubicBezTo>
                <a:cubicBezTo>
                  <a:pt x="7632430" y="2679177"/>
                  <a:pt x="7597626" y="2713981"/>
                  <a:pt x="7554693" y="2713981"/>
                </a:cubicBezTo>
                <a:cubicBezTo>
                  <a:pt x="7511761" y="2713981"/>
                  <a:pt x="7476957" y="2679177"/>
                  <a:pt x="7476957" y="2636244"/>
                </a:cubicBezTo>
                <a:cubicBezTo>
                  <a:pt x="7476957" y="2593311"/>
                  <a:pt x="7511761" y="2558507"/>
                  <a:pt x="7554693" y="2558507"/>
                </a:cubicBezTo>
                <a:close/>
                <a:moveTo>
                  <a:pt x="7366472" y="2558507"/>
                </a:moveTo>
                <a:cubicBezTo>
                  <a:pt x="7409405" y="2558507"/>
                  <a:pt x="7444209" y="2593311"/>
                  <a:pt x="7444209" y="2636244"/>
                </a:cubicBezTo>
                <a:cubicBezTo>
                  <a:pt x="7444209" y="2679177"/>
                  <a:pt x="7409405" y="2713981"/>
                  <a:pt x="7366472" y="2713981"/>
                </a:cubicBezTo>
                <a:cubicBezTo>
                  <a:pt x="7323540" y="2713981"/>
                  <a:pt x="7288736" y="2679177"/>
                  <a:pt x="7288736" y="2636244"/>
                </a:cubicBezTo>
                <a:cubicBezTo>
                  <a:pt x="7288736" y="2593311"/>
                  <a:pt x="7323540" y="2558507"/>
                  <a:pt x="7366472" y="2558507"/>
                </a:cubicBezTo>
                <a:close/>
                <a:moveTo>
                  <a:pt x="7178251" y="2558507"/>
                </a:moveTo>
                <a:cubicBezTo>
                  <a:pt x="7221184" y="2558507"/>
                  <a:pt x="7255988" y="2593311"/>
                  <a:pt x="7255988" y="2636244"/>
                </a:cubicBezTo>
                <a:cubicBezTo>
                  <a:pt x="7255988" y="2679177"/>
                  <a:pt x="7221184" y="2713981"/>
                  <a:pt x="7178251" y="2713981"/>
                </a:cubicBezTo>
                <a:cubicBezTo>
                  <a:pt x="7135319" y="2713981"/>
                  <a:pt x="7100514" y="2679177"/>
                  <a:pt x="7100514" y="2636244"/>
                </a:cubicBezTo>
                <a:cubicBezTo>
                  <a:pt x="7100514" y="2593311"/>
                  <a:pt x="7135319" y="2558507"/>
                  <a:pt x="7178251" y="2558507"/>
                </a:cubicBezTo>
                <a:close/>
                <a:moveTo>
                  <a:pt x="6985327" y="2558507"/>
                </a:moveTo>
                <a:cubicBezTo>
                  <a:pt x="7028260" y="2558507"/>
                  <a:pt x="7063064" y="2593311"/>
                  <a:pt x="7063064" y="2636244"/>
                </a:cubicBezTo>
                <a:cubicBezTo>
                  <a:pt x="7063064" y="2679177"/>
                  <a:pt x="7028260" y="2713981"/>
                  <a:pt x="6985327" y="2713981"/>
                </a:cubicBezTo>
                <a:cubicBezTo>
                  <a:pt x="6942394" y="2713981"/>
                  <a:pt x="6907590" y="2679177"/>
                  <a:pt x="6907590" y="2636244"/>
                </a:cubicBezTo>
                <a:cubicBezTo>
                  <a:pt x="6907590" y="2593311"/>
                  <a:pt x="6942394" y="2558507"/>
                  <a:pt x="6985327" y="2558507"/>
                </a:cubicBezTo>
                <a:close/>
                <a:moveTo>
                  <a:pt x="6801810" y="2558507"/>
                </a:moveTo>
                <a:cubicBezTo>
                  <a:pt x="6844742" y="2558507"/>
                  <a:pt x="6879546" y="2593311"/>
                  <a:pt x="6879546" y="2636244"/>
                </a:cubicBezTo>
                <a:cubicBezTo>
                  <a:pt x="6879546" y="2679177"/>
                  <a:pt x="6844742" y="2713981"/>
                  <a:pt x="6801810" y="2713981"/>
                </a:cubicBezTo>
                <a:cubicBezTo>
                  <a:pt x="6758877" y="2713981"/>
                  <a:pt x="6724073" y="2679177"/>
                  <a:pt x="6724073" y="2636244"/>
                </a:cubicBezTo>
                <a:cubicBezTo>
                  <a:pt x="6724073" y="2593311"/>
                  <a:pt x="6758877" y="2558507"/>
                  <a:pt x="6801810" y="2558507"/>
                </a:cubicBezTo>
                <a:close/>
                <a:moveTo>
                  <a:pt x="6425367" y="2558507"/>
                </a:moveTo>
                <a:cubicBezTo>
                  <a:pt x="6468300" y="2558507"/>
                  <a:pt x="6503104" y="2593311"/>
                  <a:pt x="6503104" y="2636244"/>
                </a:cubicBezTo>
                <a:cubicBezTo>
                  <a:pt x="6503104" y="2679177"/>
                  <a:pt x="6468300" y="2713981"/>
                  <a:pt x="6425367" y="2713981"/>
                </a:cubicBezTo>
                <a:cubicBezTo>
                  <a:pt x="6382435" y="2713981"/>
                  <a:pt x="6347631" y="2679177"/>
                  <a:pt x="6347631" y="2636244"/>
                </a:cubicBezTo>
                <a:cubicBezTo>
                  <a:pt x="6347631" y="2593311"/>
                  <a:pt x="6382435" y="2558507"/>
                  <a:pt x="6425367" y="2558507"/>
                </a:cubicBezTo>
                <a:close/>
                <a:moveTo>
                  <a:pt x="6241850" y="2558507"/>
                </a:moveTo>
                <a:cubicBezTo>
                  <a:pt x="6284783" y="2558507"/>
                  <a:pt x="6319587" y="2593311"/>
                  <a:pt x="6319587" y="2636244"/>
                </a:cubicBezTo>
                <a:cubicBezTo>
                  <a:pt x="6319587" y="2679177"/>
                  <a:pt x="6284783" y="2713981"/>
                  <a:pt x="6241850" y="2713981"/>
                </a:cubicBezTo>
                <a:cubicBezTo>
                  <a:pt x="6198917" y="2713981"/>
                  <a:pt x="6164113" y="2679177"/>
                  <a:pt x="6164113" y="2636244"/>
                </a:cubicBezTo>
                <a:cubicBezTo>
                  <a:pt x="6164113" y="2593311"/>
                  <a:pt x="6198917" y="2558507"/>
                  <a:pt x="6241850" y="2558507"/>
                </a:cubicBezTo>
                <a:close/>
                <a:moveTo>
                  <a:pt x="6053630" y="2558507"/>
                </a:moveTo>
                <a:cubicBezTo>
                  <a:pt x="6096563" y="2558507"/>
                  <a:pt x="6131367" y="2593311"/>
                  <a:pt x="6131367" y="2636244"/>
                </a:cubicBezTo>
                <a:cubicBezTo>
                  <a:pt x="6131367" y="2679177"/>
                  <a:pt x="6096563" y="2713981"/>
                  <a:pt x="6053630" y="2713981"/>
                </a:cubicBezTo>
                <a:cubicBezTo>
                  <a:pt x="6010698" y="2713981"/>
                  <a:pt x="5975894" y="2679177"/>
                  <a:pt x="5975894" y="2636244"/>
                </a:cubicBezTo>
                <a:cubicBezTo>
                  <a:pt x="5975894" y="2593311"/>
                  <a:pt x="6010698" y="2558507"/>
                  <a:pt x="6053630" y="2558507"/>
                </a:cubicBezTo>
                <a:close/>
                <a:moveTo>
                  <a:pt x="5870113" y="2558507"/>
                </a:moveTo>
                <a:cubicBezTo>
                  <a:pt x="5913046" y="2558507"/>
                  <a:pt x="5947850" y="2593311"/>
                  <a:pt x="5947850" y="2636244"/>
                </a:cubicBezTo>
                <a:cubicBezTo>
                  <a:pt x="5947850" y="2679177"/>
                  <a:pt x="5913046" y="2713981"/>
                  <a:pt x="5870113" y="2713981"/>
                </a:cubicBezTo>
                <a:cubicBezTo>
                  <a:pt x="5827181" y="2713981"/>
                  <a:pt x="5792376" y="2679177"/>
                  <a:pt x="5792376" y="2636244"/>
                </a:cubicBezTo>
                <a:cubicBezTo>
                  <a:pt x="5792376" y="2593311"/>
                  <a:pt x="5827181" y="2558507"/>
                  <a:pt x="5870113" y="2558507"/>
                </a:cubicBezTo>
                <a:close/>
                <a:moveTo>
                  <a:pt x="5681926" y="2558507"/>
                </a:moveTo>
                <a:cubicBezTo>
                  <a:pt x="5724825" y="2558507"/>
                  <a:pt x="5759629" y="2593311"/>
                  <a:pt x="5759629" y="2636244"/>
                </a:cubicBezTo>
                <a:cubicBezTo>
                  <a:pt x="5759629" y="2679177"/>
                  <a:pt x="5724825" y="2713981"/>
                  <a:pt x="5681926" y="2713981"/>
                </a:cubicBezTo>
                <a:cubicBezTo>
                  <a:pt x="5638984" y="2713981"/>
                  <a:pt x="5604173" y="2679177"/>
                  <a:pt x="5604173" y="2636244"/>
                </a:cubicBezTo>
                <a:cubicBezTo>
                  <a:pt x="5604173" y="2593311"/>
                  <a:pt x="5638984" y="2558507"/>
                  <a:pt x="5681926" y="2558507"/>
                </a:cubicBezTo>
                <a:close/>
                <a:moveTo>
                  <a:pt x="5498378" y="2558507"/>
                </a:moveTo>
                <a:cubicBezTo>
                  <a:pt x="5541312" y="2558507"/>
                  <a:pt x="5576123" y="2593311"/>
                  <a:pt x="5576123" y="2636244"/>
                </a:cubicBezTo>
                <a:cubicBezTo>
                  <a:pt x="5576123" y="2679177"/>
                  <a:pt x="5541312" y="2713981"/>
                  <a:pt x="5498378" y="2713981"/>
                </a:cubicBezTo>
                <a:cubicBezTo>
                  <a:pt x="5455447" y="2713981"/>
                  <a:pt x="5420640" y="2679177"/>
                  <a:pt x="5420640" y="2636244"/>
                </a:cubicBezTo>
                <a:cubicBezTo>
                  <a:pt x="5420640" y="2593311"/>
                  <a:pt x="5455447" y="2558507"/>
                  <a:pt x="5498378" y="2558507"/>
                </a:cubicBezTo>
                <a:close/>
                <a:moveTo>
                  <a:pt x="5310163" y="2558507"/>
                </a:moveTo>
                <a:cubicBezTo>
                  <a:pt x="5353095" y="2558507"/>
                  <a:pt x="5387897" y="2593311"/>
                  <a:pt x="5387897" y="2636244"/>
                </a:cubicBezTo>
                <a:cubicBezTo>
                  <a:pt x="5387897" y="2679177"/>
                  <a:pt x="5353095" y="2713981"/>
                  <a:pt x="5310163" y="2713981"/>
                </a:cubicBezTo>
                <a:cubicBezTo>
                  <a:pt x="5267230" y="2713981"/>
                  <a:pt x="5232437" y="2679177"/>
                  <a:pt x="5232437" y="2636244"/>
                </a:cubicBezTo>
                <a:cubicBezTo>
                  <a:pt x="5232437" y="2593311"/>
                  <a:pt x="5267230" y="2558507"/>
                  <a:pt x="5310163" y="2558507"/>
                </a:cubicBezTo>
                <a:close/>
                <a:moveTo>
                  <a:pt x="2689303" y="2558507"/>
                </a:moveTo>
                <a:cubicBezTo>
                  <a:pt x="2732233" y="2558507"/>
                  <a:pt x="2767023" y="2593311"/>
                  <a:pt x="2767023" y="2636244"/>
                </a:cubicBezTo>
                <a:cubicBezTo>
                  <a:pt x="2767023" y="2679177"/>
                  <a:pt x="2732233" y="2713981"/>
                  <a:pt x="2689303" y="2713981"/>
                </a:cubicBezTo>
                <a:cubicBezTo>
                  <a:pt x="2646361" y="2713981"/>
                  <a:pt x="2611568" y="2679177"/>
                  <a:pt x="2611568" y="2636244"/>
                </a:cubicBezTo>
                <a:cubicBezTo>
                  <a:pt x="2611568" y="2593311"/>
                  <a:pt x="2646361" y="2558507"/>
                  <a:pt x="2689303" y="2558507"/>
                </a:cubicBezTo>
                <a:close/>
                <a:moveTo>
                  <a:pt x="2510482" y="2558507"/>
                </a:moveTo>
                <a:cubicBezTo>
                  <a:pt x="2553423" y="2558507"/>
                  <a:pt x="2588226" y="2593311"/>
                  <a:pt x="2588226" y="2636244"/>
                </a:cubicBezTo>
                <a:cubicBezTo>
                  <a:pt x="2588226" y="2679177"/>
                  <a:pt x="2553423" y="2713981"/>
                  <a:pt x="2510482" y="2713981"/>
                </a:cubicBezTo>
                <a:cubicBezTo>
                  <a:pt x="2467540" y="2713981"/>
                  <a:pt x="2432727" y="2679177"/>
                  <a:pt x="2432727" y="2636244"/>
                </a:cubicBezTo>
                <a:cubicBezTo>
                  <a:pt x="2432727" y="2593311"/>
                  <a:pt x="2467540" y="2558507"/>
                  <a:pt x="2510482" y="2558507"/>
                </a:cubicBezTo>
                <a:close/>
                <a:moveTo>
                  <a:pt x="2317528" y="2558507"/>
                </a:moveTo>
                <a:cubicBezTo>
                  <a:pt x="2360458" y="2558507"/>
                  <a:pt x="2395269" y="2593311"/>
                  <a:pt x="2395269" y="2636244"/>
                </a:cubicBezTo>
                <a:cubicBezTo>
                  <a:pt x="2395269" y="2679177"/>
                  <a:pt x="2360458" y="2713981"/>
                  <a:pt x="2317528" y="2713981"/>
                </a:cubicBezTo>
                <a:cubicBezTo>
                  <a:pt x="2274600" y="2713981"/>
                  <a:pt x="2239801" y="2679177"/>
                  <a:pt x="2239801" y="2636244"/>
                </a:cubicBezTo>
                <a:cubicBezTo>
                  <a:pt x="2239801" y="2593311"/>
                  <a:pt x="2274600" y="2558507"/>
                  <a:pt x="2317528" y="2558507"/>
                </a:cubicBezTo>
                <a:close/>
                <a:moveTo>
                  <a:pt x="2129326" y="2558507"/>
                </a:moveTo>
                <a:cubicBezTo>
                  <a:pt x="2172255" y="2558507"/>
                  <a:pt x="2207055" y="2593311"/>
                  <a:pt x="2207055" y="2636244"/>
                </a:cubicBezTo>
                <a:cubicBezTo>
                  <a:pt x="2207055" y="2679177"/>
                  <a:pt x="2172255" y="2713981"/>
                  <a:pt x="2129326" y="2713981"/>
                </a:cubicBezTo>
                <a:cubicBezTo>
                  <a:pt x="2086398" y="2713981"/>
                  <a:pt x="2051598" y="2679177"/>
                  <a:pt x="2051598" y="2636244"/>
                </a:cubicBezTo>
                <a:cubicBezTo>
                  <a:pt x="2051598" y="2593311"/>
                  <a:pt x="2086398" y="2558507"/>
                  <a:pt x="2129326" y="2558507"/>
                </a:cubicBezTo>
                <a:close/>
                <a:moveTo>
                  <a:pt x="1941126" y="2558507"/>
                </a:moveTo>
                <a:cubicBezTo>
                  <a:pt x="1984055" y="2558507"/>
                  <a:pt x="2018854" y="2593311"/>
                  <a:pt x="2018854" y="2636244"/>
                </a:cubicBezTo>
                <a:cubicBezTo>
                  <a:pt x="2018854" y="2679177"/>
                  <a:pt x="1984055" y="2713981"/>
                  <a:pt x="1941126" y="2713981"/>
                </a:cubicBezTo>
                <a:cubicBezTo>
                  <a:pt x="1898199" y="2713981"/>
                  <a:pt x="1863399" y="2679177"/>
                  <a:pt x="1863399" y="2636244"/>
                </a:cubicBezTo>
                <a:cubicBezTo>
                  <a:pt x="1863399" y="2593311"/>
                  <a:pt x="1898199" y="2558507"/>
                  <a:pt x="1941126" y="2558507"/>
                </a:cubicBezTo>
                <a:close/>
                <a:moveTo>
                  <a:pt x="1757630" y="2558507"/>
                </a:moveTo>
                <a:cubicBezTo>
                  <a:pt x="1800560" y="2558507"/>
                  <a:pt x="1835361" y="2593311"/>
                  <a:pt x="1835361" y="2636244"/>
                </a:cubicBezTo>
                <a:cubicBezTo>
                  <a:pt x="1835361" y="2679177"/>
                  <a:pt x="1800560" y="2713981"/>
                  <a:pt x="1757630" y="2713981"/>
                </a:cubicBezTo>
                <a:cubicBezTo>
                  <a:pt x="1714690" y="2713981"/>
                  <a:pt x="1679901" y="2679177"/>
                  <a:pt x="1679901" y="2636244"/>
                </a:cubicBezTo>
                <a:cubicBezTo>
                  <a:pt x="1679901" y="2593311"/>
                  <a:pt x="1714690" y="2558507"/>
                  <a:pt x="1757630" y="2558507"/>
                </a:cubicBezTo>
                <a:close/>
                <a:moveTo>
                  <a:pt x="1569401" y="2558507"/>
                </a:moveTo>
                <a:cubicBezTo>
                  <a:pt x="1612357" y="2558507"/>
                  <a:pt x="1647158" y="2593311"/>
                  <a:pt x="1647158" y="2636244"/>
                </a:cubicBezTo>
                <a:cubicBezTo>
                  <a:pt x="1647158" y="2679177"/>
                  <a:pt x="1612357" y="2713981"/>
                  <a:pt x="1569401" y="2713981"/>
                </a:cubicBezTo>
                <a:cubicBezTo>
                  <a:pt x="1526490" y="2713981"/>
                  <a:pt x="1491678" y="2679177"/>
                  <a:pt x="1491678" y="2636244"/>
                </a:cubicBezTo>
                <a:cubicBezTo>
                  <a:pt x="1491678" y="2593311"/>
                  <a:pt x="1526490" y="2558507"/>
                  <a:pt x="1569401" y="2558507"/>
                </a:cubicBezTo>
                <a:close/>
                <a:moveTo>
                  <a:pt x="1385875" y="2558507"/>
                </a:moveTo>
                <a:cubicBezTo>
                  <a:pt x="1428818" y="2558507"/>
                  <a:pt x="1463629" y="2593311"/>
                  <a:pt x="1463629" y="2636244"/>
                </a:cubicBezTo>
                <a:cubicBezTo>
                  <a:pt x="1463629" y="2679177"/>
                  <a:pt x="1428818" y="2713981"/>
                  <a:pt x="1385875" y="2713981"/>
                </a:cubicBezTo>
                <a:cubicBezTo>
                  <a:pt x="1342933" y="2713981"/>
                  <a:pt x="1308122" y="2679177"/>
                  <a:pt x="1308122" y="2636244"/>
                </a:cubicBezTo>
                <a:cubicBezTo>
                  <a:pt x="1308122" y="2593311"/>
                  <a:pt x="1342933" y="2558507"/>
                  <a:pt x="1385875" y="2558507"/>
                </a:cubicBezTo>
                <a:close/>
                <a:moveTo>
                  <a:pt x="1202337" y="2558507"/>
                </a:moveTo>
                <a:cubicBezTo>
                  <a:pt x="1245272" y="2558507"/>
                  <a:pt x="1280074" y="2593311"/>
                  <a:pt x="1280074" y="2636244"/>
                </a:cubicBezTo>
                <a:cubicBezTo>
                  <a:pt x="1280074" y="2679177"/>
                  <a:pt x="1245272" y="2713981"/>
                  <a:pt x="1202337" y="2713981"/>
                </a:cubicBezTo>
                <a:cubicBezTo>
                  <a:pt x="1159393" y="2713981"/>
                  <a:pt x="1124620" y="2679177"/>
                  <a:pt x="1124620" y="2636244"/>
                </a:cubicBezTo>
                <a:cubicBezTo>
                  <a:pt x="1124620" y="2593311"/>
                  <a:pt x="1159393" y="2558507"/>
                  <a:pt x="1202337" y="2558507"/>
                </a:cubicBezTo>
                <a:close/>
                <a:moveTo>
                  <a:pt x="1014100" y="2558507"/>
                </a:moveTo>
                <a:cubicBezTo>
                  <a:pt x="1057033" y="2558507"/>
                  <a:pt x="1091865" y="2593311"/>
                  <a:pt x="1091865" y="2636244"/>
                </a:cubicBezTo>
                <a:cubicBezTo>
                  <a:pt x="1091865" y="2679177"/>
                  <a:pt x="1057033" y="2713981"/>
                  <a:pt x="1014100" y="2713981"/>
                </a:cubicBezTo>
                <a:cubicBezTo>
                  <a:pt x="971203" y="2713981"/>
                  <a:pt x="936398" y="2679177"/>
                  <a:pt x="936398" y="2636244"/>
                </a:cubicBezTo>
                <a:cubicBezTo>
                  <a:pt x="936398" y="2593311"/>
                  <a:pt x="971203" y="2558507"/>
                  <a:pt x="1014100" y="2558507"/>
                </a:cubicBezTo>
                <a:close/>
                <a:moveTo>
                  <a:pt x="830602" y="2558507"/>
                </a:moveTo>
                <a:cubicBezTo>
                  <a:pt x="873525" y="2558507"/>
                  <a:pt x="908355" y="2593311"/>
                  <a:pt x="908355" y="2636244"/>
                </a:cubicBezTo>
                <a:cubicBezTo>
                  <a:pt x="908355" y="2679177"/>
                  <a:pt x="873525" y="2713981"/>
                  <a:pt x="830602" y="2713981"/>
                </a:cubicBezTo>
                <a:cubicBezTo>
                  <a:pt x="787662" y="2713981"/>
                  <a:pt x="752860" y="2679177"/>
                  <a:pt x="752860" y="2636244"/>
                </a:cubicBezTo>
                <a:cubicBezTo>
                  <a:pt x="752860" y="2593311"/>
                  <a:pt x="787662" y="2558507"/>
                  <a:pt x="830602" y="2558507"/>
                </a:cubicBezTo>
                <a:close/>
                <a:moveTo>
                  <a:pt x="642371" y="2558507"/>
                </a:moveTo>
                <a:cubicBezTo>
                  <a:pt x="685308" y="2558507"/>
                  <a:pt x="720112" y="2593311"/>
                  <a:pt x="720112" y="2636244"/>
                </a:cubicBezTo>
                <a:cubicBezTo>
                  <a:pt x="720112" y="2679177"/>
                  <a:pt x="685308" y="2713981"/>
                  <a:pt x="642371" y="2713981"/>
                </a:cubicBezTo>
                <a:cubicBezTo>
                  <a:pt x="599441" y="2713981"/>
                  <a:pt x="564637" y="2679177"/>
                  <a:pt x="564637" y="2636244"/>
                </a:cubicBezTo>
                <a:cubicBezTo>
                  <a:pt x="564637" y="2593311"/>
                  <a:pt x="599441" y="2558507"/>
                  <a:pt x="642371" y="2558507"/>
                </a:cubicBezTo>
                <a:close/>
                <a:moveTo>
                  <a:pt x="458857" y="2558507"/>
                </a:moveTo>
                <a:cubicBezTo>
                  <a:pt x="501790" y="2558507"/>
                  <a:pt x="536594" y="2593311"/>
                  <a:pt x="536594" y="2636244"/>
                </a:cubicBezTo>
                <a:cubicBezTo>
                  <a:pt x="536594" y="2679177"/>
                  <a:pt x="501790" y="2713981"/>
                  <a:pt x="458857" y="2713981"/>
                </a:cubicBezTo>
                <a:cubicBezTo>
                  <a:pt x="415924" y="2713981"/>
                  <a:pt x="381122" y="2679177"/>
                  <a:pt x="381122" y="2636244"/>
                </a:cubicBezTo>
                <a:cubicBezTo>
                  <a:pt x="381122" y="2593311"/>
                  <a:pt x="415924" y="2558507"/>
                  <a:pt x="458857" y="2558507"/>
                </a:cubicBezTo>
                <a:close/>
                <a:moveTo>
                  <a:pt x="5126663" y="2558503"/>
                </a:moveTo>
                <a:cubicBezTo>
                  <a:pt x="5169597" y="2558503"/>
                  <a:pt x="5204402" y="2593308"/>
                  <a:pt x="5204402" y="2636239"/>
                </a:cubicBezTo>
                <a:cubicBezTo>
                  <a:pt x="5204402" y="2679174"/>
                  <a:pt x="5169597" y="2713978"/>
                  <a:pt x="5126663" y="2713978"/>
                </a:cubicBezTo>
                <a:cubicBezTo>
                  <a:pt x="5083753" y="2713978"/>
                  <a:pt x="5048937" y="2679174"/>
                  <a:pt x="5048937" y="2636239"/>
                </a:cubicBezTo>
                <a:cubicBezTo>
                  <a:pt x="5048937" y="2593308"/>
                  <a:pt x="5083753" y="2558503"/>
                  <a:pt x="5126663" y="2558503"/>
                </a:cubicBezTo>
                <a:close/>
                <a:moveTo>
                  <a:pt x="4938418" y="2558503"/>
                </a:moveTo>
                <a:cubicBezTo>
                  <a:pt x="4981352" y="2558503"/>
                  <a:pt x="5016155" y="2593307"/>
                  <a:pt x="5016155" y="2636239"/>
                </a:cubicBezTo>
                <a:cubicBezTo>
                  <a:pt x="5016155" y="2679172"/>
                  <a:pt x="4981352" y="2713976"/>
                  <a:pt x="4938418" y="2713976"/>
                </a:cubicBezTo>
                <a:cubicBezTo>
                  <a:pt x="4895486" y="2713976"/>
                  <a:pt x="4860682" y="2679172"/>
                  <a:pt x="4860682" y="2636239"/>
                </a:cubicBezTo>
                <a:cubicBezTo>
                  <a:pt x="4860682" y="2593307"/>
                  <a:pt x="4895486" y="2558503"/>
                  <a:pt x="4938418" y="2558503"/>
                </a:cubicBezTo>
                <a:close/>
                <a:moveTo>
                  <a:pt x="10721520" y="2393812"/>
                </a:moveTo>
                <a:lnTo>
                  <a:pt x="10731545" y="2395836"/>
                </a:lnTo>
                <a:lnTo>
                  <a:pt x="10799249" y="2471590"/>
                </a:lnTo>
                <a:lnTo>
                  <a:pt x="10793148" y="2501808"/>
                </a:lnTo>
                <a:cubicBezTo>
                  <a:pt x="10781347" y="2529710"/>
                  <a:pt x="10753720" y="2549287"/>
                  <a:pt x="10721520" y="2549287"/>
                </a:cubicBezTo>
                <a:cubicBezTo>
                  <a:pt x="10678587" y="2549287"/>
                  <a:pt x="10643783" y="2514482"/>
                  <a:pt x="10643783" y="2471549"/>
                </a:cubicBezTo>
                <a:cubicBezTo>
                  <a:pt x="10643783" y="2428616"/>
                  <a:pt x="10678587" y="2393812"/>
                  <a:pt x="10721520" y="2393812"/>
                </a:cubicBezTo>
                <a:close/>
                <a:moveTo>
                  <a:pt x="10538005" y="2393812"/>
                </a:moveTo>
                <a:cubicBezTo>
                  <a:pt x="10580938" y="2393812"/>
                  <a:pt x="10615742" y="2428616"/>
                  <a:pt x="10615742" y="2471549"/>
                </a:cubicBezTo>
                <a:cubicBezTo>
                  <a:pt x="10615742" y="2514482"/>
                  <a:pt x="10580938" y="2549287"/>
                  <a:pt x="10538005" y="2549287"/>
                </a:cubicBezTo>
                <a:cubicBezTo>
                  <a:pt x="10495073" y="2549287"/>
                  <a:pt x="10460268" y="2514482"/>
                  <a:pt x="10460268" y="2471549"/>
                </a:cubicBezTo>
                <a:cubicBezTo>
                  <a:pt x="10460268" y="2428616"/>
                  <a:pt x="10495073" y="2393812"/>
                  <a:pt x="10538005" y="2393812"/>
                </a:cubicBezTo>
                <a:close/>
                <a:moveTo>
                  <a:pt x="10349782" y="2393812"/>
                </a:moveTo>
                <a:cubicBezTo>
                  <a:pt x="10392715" y="2393812"/>
                  <a:pt x="10427519" y="2428616"/>
                  <a:pt x="10427519" y="2471549"/>
                </a:cubicBezTo>
                <a:cubicBezTo>
                  <a:pt x="10427519" y="2514482"/>
                  <a:pt x="10392715" y="2549287"/>
                  <a:pt x="10349782" y="2549287"/>
                </a:cubicBezTo>
                <a:cubicBezTo>
                  <a:pt x="10306849" y="2549287"/>
                  <a:pt x="10272045" y="2514482"/>
                  <a:pt x="10272045" y="2471549"/>
                </a:cubicBezTo>
                <a:cubicBezTo>
                  <a:pt x="10272045" y="2428616"/>
                  <a:pt x="10306849" y="2393812"/>
                  <a:pt x="10349782" y="2393812"/>
                </a:cubicBezTo>
                <a:close/>
                <a:moveTo>
                  <a:pt x="10166265" y="2393812"/>
                </a:moveTo>
                <a:cubicBezTo>
                  <a:pt x="10209198" y="2393812"/>
                  <a:pt x="10244002" y="2428616"/>
                  <a:pt x="10244002" y="2471549"/>
                </a:cubicBezTo>
                <a:cubicBezTo>
                  <a:pt x="10244002" y="2514482"/>
                  <a:pt x="10209198" y="2549287"/>
                  <a:pt x="10166265" y="2549287"/>
                </a:cubicBezTo>
                <a:cubicBezTo>
                  <a:pt x="10123332" y="2549287"/>
                  <a:pt x="10088528" y="2514482"/>
                  <a:pt x="10088528" y="2471549"/>
                </a:cubicBezTo>
                <a:cubicBezTo>
                  <a:pt x="10088528" y="2428616"/>
                  <a:pt x="10123332" y="2393812"/>
                  <a:pt x="10166265" y="2393812"/>
                </a:cubicBezTo>
                <a:close/>
                <a:moveTo>
                  <a:pt x="9978044" y="2393812"/>
                </a:moveTo>
                <a:cubicBezTo>
                  <a:pt x="10020977" y="2393812"/>
                  <a:pt x="10055781" y="2428616"/>
                  <a:pt x="10055781" y="2471549"/>
                </a:cubicBezTo>
                <a:cubicBezTo>
                  <a:pt x="10055781" y="2514482"/>
                  <a:pt x="10020977" y="2549287"/>
                  <a:pt x="9978044" y="2549287"/>
                </a:cubicBezTo>
                <a:cubicBezTo>
                  <a:pt x="9935111" y="2549287"/>
                  <a:pt x="9900307" y="2514482"/>
                  <a:pt x="9900307" y="2471549"/>
                </a:cubicBezTo>
                <a:cubicBezTo>
                  <a:pt x="9900307" y="2428616"/>
                  <a:pt x="9935111" y="2393812"/>
                  <a:pt x="9978044" y="2393812"/>
                </a:cubicBezTo>
                <a:close/>
                <a:moveTo>
                  <a:pt x="9789823" y="2393812"/>
                </a:moveTo>
                <a:cubicBezTo>
                  <a:pt x="9832756" y="2393812"/>
                  <a:pt x="9867560" y="2428616"/>
                  <a:pt x="9867560" y="2471549"/>
                </a:cubicBezTo>
                <a:cubicBezTo>
                  <a:pt x="9867560" y="2514482"/>
                  <a:pt x="9832756" y="2549287"/>
                  <a:pt x="9789823" y="2549287"/>
                </a:cubicBezTo>
                <a:cubicBezTo>
                  <a:pt x="9746890" y="2549287"/>
                  <a:pt x="9712086" y="2514482"/>
                  <a:pt x="9712086" y="2471549"/>
                </a:cubicBezTo>
                <a:cubicBezTo>
                  <a:pt x="9712086" y="2428616"/>
                  <a:pt x="9746890" y="2393812"/>
                  <a:pt x="9789823" y="2393812"/>
                </a:cubicBezTo>
                <a:close/>
                <a:moveTo>
                  <a:pt x="9606308" y="2393812"/>
                </a:moveTo>
                <a:cubicBezTo>
                  <a:pt x="9649241" y="2393812"/>
                  <a:pt x="9684045" y="2428616"/>
                  <a:pt x="9684045" y="2471549"/>
                </a:cubicBezTo>
                <a:cubicBezTo>
                  <a:pt x="9684045" y="2514482"/>
                  <a:pt x="9649241" y="2549287"/>
                  <a:pt x="9606308" y="2549287"/>
                </a:cubicBezTo>
                <a:cubicBezTo>
                  <a:pt x="9563375" y="2549287"/>
                  <a:pt x="9528571" y="2514482"/>
                  <a:pt x="9528571" y="2471549"/>
                </a:cubicBezTo>
                <a:cubicBezTo>
                  <a:pt x="9528571" y="2428616"/>
                  <a:pt x="9563375" y="2393812"/>
                  <a:pt x="9606308" y="2393812"/>
                </a:cubicBezTo>
                <a:close/>
                <a:moveTo>
                  <a:pt x="9413381" y="2393812"/>
                </a:moveTo>
                <a:cubicBezTo>
                  <a:pt x="9456314" y="2393812"/>
                  <a:pt x="9491118" y="2428616"/>
                  <a:pt x="9491118" y="2471549"/>
                </a:cubicBezTo>
                <a:cubicBezTo>
                  <a:pt x="9491118" y="2514482"/>
                  <a:pt x="9456314" y="2549287"/>
                  <a:pt x="9413381" y="2549287"/>
                </a:cubicBezTo>
                <a:cubicBezTo>
                  <a:pt x="9370448" y="2549287"/>
                  <a:pt x="9335644" y="2514482"/>
                  <a:pt x="9335644" y="2471549"/>
                </a:cubicBezTo>
                <a:cubicBezTo>
                  <a:pt x="9335644" y="2428616"/>
                  <a:pt x="9370448" y="2393812"/>
                  <a:pt x="9413381" y="2393812"/>
                </a:cubicBezTo>
                <a:close/>
                <a:moveTo>
                  <a:pt x="9234570" y="2393812"/>
                </a:moveTo>
                <a:cubicBezTo>
                  <a:pt x="9277503" y="2393812"/>
                  <a:pt x="9312307" y="2428616"/>
                  <a:pt x="9312307" y="2471549"/>
                </a:cubicBezTo>
                <a:cubicBezTo>
                  <a:pt x="9312307" y="2514482"/>
                  <a:pt x="9277503" y="2549287"/>
                  <a:pt x="9234570" y="2549287"/>
                </a:cubicBezTo>
                <a:cubicBezTo>
                  <a:pt x="9191637" y="2549287"/>
                  <a:pt x="9156833" y="2514482"/>
                  <a:pt x="9156833" y="2471549"/>
                </a:cubicBezTo>
                <a:cubicBezTo>
                  <a:pt x="9156833" y="2428616"/>
                  <a:pt x="9191637" y="2393812"/>
                  <a:pt x="9234570" y="2393812"/>
                </a:cubicBezTo>
                <a:close/>
                <a:moveTo>
                  <a:pt x="9036939" y="2393812"/>
                </a:moveTo>
                <a:cubicBezTo>
                  <a:pt x="9079871" y="2393812"/>
                  <a:pt x="9114675" y="2428616"/>
                  <a:pt x="9114675" y="2471549"/>
                </a:cubicBezTo>
                <a:cubicBezTo>
                  <a:pt x="9114675" y="2514482"/>
                  <a:pt x="9079871" y="2549287"/>
                  <a:pt x="9036939" y="2549287"/>
                </a:cubicBezTo>
                <a:cubicBezTo>
                  <a:pt x="8994006" y="2549287"/>
                  <a:pt x="8959202" y="2514482"/>
                  <a:pt x="8959202" y="2471549"/>
                </a:cubicBezTo>
                <a:cubicBezTo>
                  <a:pt x="8959202" y="2428616"/>
                  <a:pt x="8994006" y="2393812"/>
                  <a:pt x="9036939" y="2393812"/>
                </a:cubicBezTo>
                <a:close/>
                <a:moveTo>
                  <a:pt x="8853421" y="2393812"/>
                </a:moveTo>
                <a:cubicBezTo>
                  <a:pt x="8896354" y="2393812"/>
                  <a:pt x="8931158" y="2428616"/>
                  <a:pt x="8931158" y="2471549"/>
                </a:cubicBezTo>
                <a:cubicBezTo>
                  <a:pt x="8931158" y="2514482"/>
                  <a:pt x="8896354" y="2549287"/>
                  <a:pt x="8853421" y="2549287"/>
                </a:cubicBezTo>
                <a:cubicBezTo>
                  <a:pt x="8810489" y="2549287"/>
                  <a:pt x="8775685" y="2514482"/>
                  <a:pt x="8775685" y="2471549"/>
                </a:cubicBezTo>
                <a:cubicBezTo>
                  <a:pt x="8775685" y="2428616"/>
                  <a:pt x="8810489" y="2393812"/>
                  <a:pt x="8853421" y="2393812"/>
                </a:cubicBezTo>
                <a:close/>
                <a:moveTo>
                  <a:pt x="8669908" y="2393812"/>
                </a:moveTo>
                <a:cubicBezTo>
                  <a:pt x="8712841" y="2393812"/>
                  <a:pt x="8747645" y="2428616"/>
                  <a:pt x="8747645" y="2471549"/>
                </a:cubicBezTo>
                <a:cubicBezTo>
                  <a:pt x="8747645" y="2514482"/>
                  <a:pt x="8712841" y="2549287"/>
                  <a:pt x="8669908" y="2549287"/>
                </a:cubicBezTo>
                <a:cubicBezTo>
                  <a:pt x="8626975" y="2549287"/>
                  <a:pt x="8592171" y="2514482"/>
                  <a:pt x="8592171" y="2471549"/>
                </a:cubicBezTo>
                <a:cubicBezTo>
                  <a:pt x="8592171" y="2428616"/>
                  <a:pt x="8626975" y="2393812"/>
                  <a:pt x="8669908" y="2393812"/>
                </a:cubicBezTo>
                <a:close/>
                <a:moveTo>
                  <a:pt x="8481684" y="2393812"/>
                </a:moveTo>
                <a:cubicBezTo>
                  <a:pt x="8524617" y="2393812"/>
                  <a:pt x="8559421" y="2428616"/>
                  <a:pt x="8559421" y="2471549"/>
                </a:cubicBezTo>
                <a:cubicBezTo>
                  <a:pt x="8559421" y="2514482"/>
                  <a:pt x="8524617" y="2549287"/>
                  <a:pt x="8481684" y="2549287"/>
                </a:cubicBezTo>
                <a:cubicBezTo>
                  <a:pt x="8438752" y="2549287"/>
                  <a:pt x="8403948" y="2514482"/>
                  <a:pt x="8403948" y="2471549"/>
                </a:cubicBezTo>
                <a:cubicBezTo>
                  <a:pt x="8403948" y="2428616"/>
                  <a:pt x="8438752" y="2393812"/>
                  <a:pt x="8481684" y="2393812"/>
                </a:cubicBezTo>
                <a:close/>
                <a:moveTo>
                  <a:pt x="8298167" y="2393812"/>
                </a:moveTo>
                <a:cubicBezTo>
                  <a:pt x="8341100" y="2393812"/>
                  <a:pt x="8375904" y="2428616"/>
                  <a:pt x="8375904" y="2471549"/>
                </a:cubicBezTo>
                <a:cubicBezTo>
                  <a:pt x="8375904" y="2514482"/>
                  <a:pt x="8341100" y="2549287"/>
                  <a:pt x="8298167" y="2549287"/>
                </a:cubicBezTo>
                <a:cubicBezTo>
                  <a:pt x="8255235" y="2549287"/>
                  <a:pt x="8220430" y="2514482"/>
                  <a:pt x="8220430" y="2471549"/>
                </a:cubicBezTo>
                <a:cubicBezTo>
                  <a:pt x="8220430" y="2428616"/>
                  <a:pt x="8255235" y="2393812"/>
                  <a:pt x="8298167" y="2393812"/>
                </a:cubicBezTo>
                <a:close/>
                <a:moveTo>
                  <a:pt x="8109949" y="2393812"/>
                </a:moveTo>
                <a:cubicBezTo>
                  <a:pt x="8152882" y="2393812"/>
                  <a:pt x="8187686" y="2428616"/>
                  <a:pt x="8187686" y="2471549"/>
                </a:cubicBezTo>
                <a:cubicBezTo>
                  <a:pt x="8187686" y="2514482"/>
                  <a:pt x="8152882" y="2549287"/>
                  <a:pt x="8109949" y="2549287"/>
                </a:cubicBezTo>
                <a:cubicBezTo>
                  <a:pt x="8067016" y="2549287"/>
                  <a:pt x="8032212" y="2514482"/>
                  <a:pt x="8032212" y="2471549"/>
                </a:cubicBezTo>
                <a:cubicBezTo>
                  <a:pt x="8032212" y="2428616"/>
                  <a:pt x="8067016" y="2393812"/>
                  <a:pt x="8109949" y="2393812"/>
                </a:cubicBezTo>
                <a:close/>
                <a:moveTo>
                  <a:pt x="7926434" y="2393812"/>
                </a:moveTo>
                <a:cubicBezTo>
                  <a:pt x="7969367" y="2393812"/>
                  <a:pt x="8004171" y="2428616"/>
                  <a:pt x="8004171" y="2471549"/>
                </a:cubicBezTo>
                <a:cubicBezTo>
                  <a:pt x="8004171" y="2514482"/>
                  <a:pt x="7969367" y="2549287"/>
                  <a:pt x="7926434" y="2549287"/>
                </a:cubicBezTo>
                <a:cubicBezTo>
                  <a:pt x="7883501" y="2549287"/>
                  <a:pt x="7848697" y="2514482"/>
                  <a:pt x="7848697" y="2471549"/>
                </a:cubicBezTo>
                <a:cubicBezTo>
                  <a:pt x="7848697" y="2428616"/>
                  <a:pt x="7883501" y="2393812"/>
                  <a:pt x="7926434" y="2393812"/>
                </a:cubicBezTo>
                <a:close/>
                <a:moveTo>
                  <a:pt x="7738213" y="2393812"/>
                </a:moveTo>
                <a:cubicBezTo>
                  <a:pt x="7781146" y="2393812"/>
                  <a:pt x="7815950" y="2428616"/>
                  <a:pt x="7815950" y="2471549"/>
                </a:cubicBezTo>
                <a:cubicBezTo>
                  <a:pt x="7815950" y="2514482"/>
                  <a:pt x="7781146" y="2549287"/>
                  <a:pt x="7738213" y="2549287"/>
                </a:cubicBezTo>
                <a:cubicBezTo>
                  <a:pt x="7695280" y="2549287"/>
                  <a:pt x="7660476" y="2514482"/>
                  <a:pt x="7660476" y="2471549"/>
                </a:cubicBezTo>
                <a:cubicBezTo>
                  <a:pt x="7660476" y="2428616"/>
                  <a:pt x="7695280" y="2393812"/>
                  <a:pt x="7738213" y="2393812"/>
                </a:cubicBezTo>
                <a:close/>
                <a:moveTo>
                  <a:pt x="7554693" y="2393812"/>
                </a:moveTo>
                <a:cubicBezTo>
                  <a:pt x="7597626" y="2393812"/>
                  <a:pt x="7632430" y="2428616"/>
                  <a:pt x="7632430" y="2471549"/>
                </a:cubicBezTo>
                <a:cubicBezTo>
                  <a:pt x="7632430" y="2514482"/>
                  <a:pt x="7597626" y="2549287"/>
                  <a:pt x="7554693" y="2549287"/>
                </a:cubicBezTo>
                <a:cubicBezTo>
                  <a:pt x="7511761" y="2549287"/>
                  <a:pt x="7476957" y="2514482"/>
                  <a:pt x="7476957" y="2471549"/>
                </a:cubicBezTo>
                <a:cubicBezTo>
                  <a:pt x="7476957" y="2428616"/>
                  <a:pt x="7511761" y="2393812"/>
                  <a:pt x="7554693" y="2393812"/>
                </a:cubicBezTo>
                <a:close/>
                <a:moveTo>
                  <a:pt x="7366472" y="2393812"/>
                </a:moveTo>
                <a:cubicBezTo>
                  <a:pt x="7409405" y="2393812"/>
                  <a:pt x="7444209" y="2428616"/>
                  <a:pt x="7444209" y="2471549"/>
                </a:cubicBezTo>
                <a:cubicBezTo>
                  <a:pt x="7444209" y="2514482"/>
                  <a:pt x="7409405" y="2549287"/>
                  <a:pt x="7366472" y="2549287"/>
                </a:cubicBezTo>
                <a:cubicBezTo>
                  <a:pt x="7323540" y="2549287"/>
                  <a:pt x="7288736" y="2514482"/>
                  <a:pt x="7288736" y="2471549"/>
                </a:cubicBezTo>
                <a:cubicBezTo>
                  <a:pt x="7288736" y="2428616"/>
                  <a:pt x="7323540" y="2393812"/>
                  <a:pt x="7366472" y="2393812"/>
                </a:cubicBezTo>
                <a:close/>
                <a:moveTo>
                  <a:pt x="7178251" y="2393812"/>
                </a:moveTo>
                <a:cubicBezTo>
                  <a:pt x="7221184" y="2393812"/>
                  <a:pt x="7255988" y="2428616"/>
                  <a:pt x="7255988" y="2471549"/>
                </a:cubicBezTo>
                <a:cubicBezTo>
                  <a:pt x="7255988" y="2514482"/>
                  <a:pt x="7221184" y="2549287"/>
                  <a:pt x="7178251" y="2549287"/>
                </a:cubicBezTo>
                <a:cubicBezTo>
                  <a:pt x="7135319" y="2549287"/>
                  <a:pt x="7100514" y="2514482"/>
                  <a:pt x="7100514" y="2471549"/>
                </a:cubicBezTo>
                <a:cubicBezTo>
                  <a:pt x="7100514" y="2428616"/>
                  <a:pt x="7135319" y="2393812"/>
                  <a:pt x="7178251" y="2393812"/>
                </a:cubicBezTo>
                <a:close/>
                <a:moveTo>
                  <a:pt x="6985327" y="2393812"/>
                </a:moveTo>
                <a:cubicBezTo>
                  <a:pt x="7028260" y="2393812"/>
                  <a:pt x="7063064" y="2428616"/>
                  <a:pt x="7063064" y="2471549"/>
                </a:cubicBezTo>
                <a:cubicBezTo>
                  <a:pt x="7063064" y="2514482"/>
                  <a:pt x="7028260" y="2549287"/>
                  <a:pt x="6985327" y="2549287"/>
                </a:cubicBezTo>
                <a:cubicBezTo>
                  <a:pt x="6942394" y="2549287"/>
                  <a:pt x="6907590" y="2514482"/>
                  <a:pt x="6907590" y="2471549"/>
                </a:cubicBezTo>
                <a:cubicBezTo>
                  <a:pt x="6907590" y="2428616"/>
                  <a:pt x="6942394" y="2393812"/>
                  <a:pt x="6985327" y="2393812"/>
                </a:cubicBezTo>
                <a:close/>
                <a:moveTo>
                  <a:pt x="6801810" y="2393812"/>
                </a:moveTo>
                <a:cubicBezTo>
                  <a:pt x="6844742" y="2393812"/>
                  <a:pt x="6879546" y="2428616"/>
                  <a:pt x="6879546" y="2471549"/>
                </a:cubicBezTo>
                <a:cubicBezTo>
                  <a:pt x="6879546" y="2514482"/>
                  <a:pt x="6844742" y="2549287"/>
                  <a:pt x="6801810" y="2549287"/>
                </a:cubicBezTo>
                <a:cubicBezTo>
                  <a:pt x="6758877" y="2549287"/>
                  <a:pt x="6724073" y="2514482"/>
                  <a:pt x="6724073" y="2471549"/>
                </a:cubicBezTo>
                <a:cubicBezTo>
                  <a:pt x="6724073" y="2428616"/>
                  <a:pt x="6758877" y="2393812"/>
                  <a:pt x="6801810" y="2393812"/>
                </a:cubicBezTo>
                <a:close/>
                <a:moveTo>
                  <a:pt x="6613588" y="2393812"/>
                </a:moveTo>
                <a:cubicBezTo>
                  <a:pt x="6656521" y="2393812"/>
                  <a:pt x="6691325" y="2428616"/>
                  <a:pt x="6691325" y="2471549"/>
                </a:cubicBezTo>
                <a:cubicBezTo>
                  <a:pt x="6691325" y="2514482"/>
                  <a:pt x="6656521" y="2549287"/>
                  <a:pt x="6613588" y="2549287"/>
                </a:cubicBezTo>
                <a:cubicBezTo>
                  <a:pt x="6570656" y="2549287"/>
                  <a:pt x="6535852" y="2514482"/>
                  <a:pt x="6535852" y="2471549"/>
                </a:cubicBezTo>
                <a:cubicBezTo>
                  <a:pt x="6535852" y="2428616"/>
                  <a:pt x="6570656" y="2393812"/>
                  <a:pt x="6613588" y="2393812"/>
                </a:cubicBezTo>
                <a:close/>
                <a:moveTo>
                  <a:pt x="6425367" y="2393812"/>
                </a:moveTo>
                <a:cubicBezTo>
                  <a:pt x="6468300" y="2393812"/>
                  <a:pt x="6503104" y="2428616"/>
                  <a:pt x="6503104" y="2471549"/>
                </a:cubicBezTo>
                <a:cubicBezTo>
                  <a:pt x="6503104" y="2514482"/>
                  <a:pt x="6468300" y="2549287"/>
                  <a:pt x="6425367" y="2549287"/>
                </a:cubicBezTo>
                <a:cubicBezTo>
                  <a:pt x="6382435" y="2549287"/>
                  <a:pt x="6347631" y="2514482"/>
                  <a:pt x="6347631" y="2471549"/>
                </a:cubicBezTo>
                <a:cubicBezTo>
                  <a:pt x="6347631" y="2428616"/>
                  <a:pt x="6382435" y="2393812"/>
                  <a:pt x="6425367" y="2393812"/>
                </a:cubicBezTo>
                <a:close/>
                <a:moveTo>
                  <a:pt x="6241850" y="2393812"/>
                </a:moveTo>
                <a:cubicBezTo>
                  <a:pt x="6284783" y="2393812"/>
                  <a:pt x="6319587" y="2428616"/>
                  <a:pt x="6319587" y="2471549"/>
                </a:cubicBezTo>
                <a:cubicBezTo>
                  <a:pt x="6319587" y="2514482"/>
                  <a:pt x="6284783" y="2549287"/>
                  <a:pt x="6241850" y="2549287"/>
                </a:cubicBezTo>
                <a:cubicBezTo>
                  <a:pt x="6198917" y="2549287"/>
                  <a:pt x="6164113" y="2514482"/>
                  <a:pt x="6164113" y="2471549"/>
                </a:cubicBezTo>
                <a:cubicBezTo>
                  <a:pt x="6164113" y="2428616"/>
                  <a:pt x="6198917" y="2393812"/>
                  <a:pt x="6241850" y="2393812"/>
                </a:cubicBezTo>
                <a:close/>
                <a:moveTo>
                  <a:pt x="6053630" y="2393812"/>
                </a:moveTo>
                <a:cubicBezTo>
                  <a:pt x="6096563" y="2393812"/>
                  <a:pt x="6131367" y="2428616"/>
                  <a:pt x="6131367" y="2471549"/>
                </a:cubicBezTo>
                <a:cubicBezTo>
                  <a:pt x="6131367" y="2514482"/>
                  <a:pt x="6096563" y="2549287"/>
                  <a:pt x="6053630" y="2549287"/>
                </a:cubicBezTo>
                <a:cubicBezTo>
                  <a:pt x="6010698" y="2549287"/>
                  <a:pt x="5975894" y="2514482"/>
                  <a:pt x="5975894" y="2471549"/>
                </a:cubicBezTo>
                <a:cubicBezTo>
                  <a:pt x="5975894" y="2428616"/>
                  <a:pt x="6010698" y="2393812"/>
                  <a:pt x="6053630" y="2393812"/>
                </a:cubicBezTo>
                <a:close/>
                <a:moveTo>
                  <a:pt x="5870113" y="2393812"/>
                </a:moveTo>
                <a:cubicBezTo>
                  <a:pt x="5913046" y="2393812"/>
                  <a:pt x="5947850" y="2428616"/>
                  <a:pt x="5947850" y="2471549"/>
                </a:cubicBezTo>
                <a:cubicBezTo>
                  <a:pt x="5947850" y="2514482"/>
                  <a:pt x="5913046" y="2549287"/>
                  <a:pt x="5870113" y="2549287"/>
                </a:cubicBezTo>
                <a:cubicBezTo>
                  <a:pt x="5827181" y="2549287"/>
                  <a:pt x="5792376" y="2514482"/>
                  <a:pt x="5792376" y="2471549"/>
                </a:cubicBezTo>
                <a:cubicBezTo>
                  <a:pt x="5792376" y="2428616"/>
                  <a:pt x="5827181" y="2393812"/>
                  <a:pt x="5870113" y="2393812"/>
                </a:cubicBezTo>
                <a:close/>
                <a:moveTo>
                  <a:pt x="5681928" y="2393812"/>
                </a:moveTo>
                <a:cubicBezTo>
                  <a:pt x="5724825" y="2393812"/>
                  <a:pt x="5759629" y="2428616"/>
                  <a:pt x="5759629" y="2471549"/>
                </a:cubicBezTo>
                <a:cubicBezTo>
                  <a:pt x="5759629" y="2514482"/>
                  <a:pt x="5724825" y="2549287"/>
                  <a:pt x="5681928" y="2549287"/>
                </a:cubicBezTo>
                <a:cubicBezTo>
                  <a:pt x="5638987" y="2549287"/>
                  <a:pt x="5604173" y="2514482"/>
                  <a:pt x="5604173" y="2471549"/>
                </a:cubicBezTo>
                <a:cubicBezTo>
                  <a:pt x="5604173" y="2428616"/>
                  <a:pt x="5638987" y="2393812"/>
                  <a:pt x="5681928" y="2393812"/>
                </a:cubicBezTo>
                <a:close/>
                <a:moveTo>
                  <a:pt x="5498381" y="2393812"/>
                </a:moveTo>
                <a:cubicBezTo>
                  <a:pt x="5541314" y="2393812"/>
                  <a:pt x="5576126" y="2428616"/>
                  <a:pt x="5576126" y="2471549"/>
                </a:cubicBezTo>
                <a:cubicBezTo>
                  <a:pt x="5576126" y="2514482"/>
                  <a:pt x="5541314" y="2549287"/>
                  <a:pt x="5498381" y="2549287"/>
                </a:cubicBezTo>
                <a:cubicBezTo>
                  <a:pt x="5455450" y="2549287"/>
                  <a:pt x="5420642" y="2514482"/>
                  <a:pt x="5420642" y="2471549"/>
                </a:cubicBezTo>
                <a:cubicBezTo>
                  <a:pt x="5420642" y="2428616"/>
                  <a:pt x="5455450" y="2393812"/>
                  <a:pt x="5498381" y="2393812"/>
                </a:cubicBezTo>
                <a:close/>
                <a:moveTo>
                  <a:pt x="5310166" y="2393812"/>
                </a:moveTo>
                <a:cubicBezTo>
                  <a:pt x="5353095" y="2393812"/>
                  <a:pt x="5387897" y="2428616"/>
                  <a:pt x="5387897" y="2471549"/>
                </a:cubicBezTo>
                <a:cubicBezTo>
                  <a:pt x="5387897" y="2514482"/>
                  <a:pt x="5353095" y="2549287"/>
                  <a:pt x="5310166" y="2549287"/>
                </a:cubicBezTo>
                <a:cubicBezTo>
                  <a:pt x="5267231" y="2549287"/>
                  <a:pt x="5232438" y="2514482"/>
                  <a:pt x="5232438" y="2471549"/>
                </a:cubicBezTo>
                <a:cubicBezTo>
                  <a:pt x="5232438" y="2428616"/>
                  <a:pt x="5267231" y="2393812"/>
                  <a:pt x="5310166" y="2393812"/>
                </a:cubicBezTo>
                <a:close/>
                <a:moveTo>
                  <a:pt x="3061035" y="2393812"/>
                </a:moveTo>
                <a:cubicBezTo>
                  <a:pt x="3103964" y="2393812"/>
                  <a:pt x="3138771" y="2428616"/>
                  <a:pt x="3138771" y="2471549"/>
                </a:cubicBezTo>
                <a:cubicBezTo>
                  <a:pt x="3138771" y="2514482"/>
                  <a:pt x="3103964" y="2549287"/>
                  <a:pt x="3061035" y="2549287"/>
                </a:cubicBezTo>
                <a:cubicBezTo>
                  <a:pt x="3018091" y="2549287"/>
                  <a:pt x="2983286" y="2514482"/>
                  <a:pt x="2983286" y="2471549"/>
                </a:cubicBezTo>
                <a:cubicBezTo>
                  <a:pt x="2983286" y="2428616"/>
                  <a:pt x="3018091" y="2393812"/>
                  <a:pt x="3061035" y="2393812"/>
                </a:cubicBezTo>
                <a:close/>
                <a:moveTo>
                  <a:pt x="2882217" y="2393812"/>
                </a:moveTo>
                <a:cubicBezTo>
                  <a:pt x="2925151" y="2393812"/>
                  <a:pt x="2959955" y="2428616"/>
                  <a:pt x="2959955" y="2471549"/>
                </a:cubicBezTo>
                <a:cubicBezTo>
                  <a:pt x="2959955" y="2514482"/>
                  <a:pt x="2925151" y="2549287"/>
                  <a:pt x="2882217" y="2549287"/>
                </a:cubicBezTo>
                <a:cubicBezTo>
                  <a:pt x="2839290" y="2549287"/>
                  <a:pt x="2804490" y="2514482"/>
                  <a:pt x="2804490" y="2471549"/>
                </a:cubicBezTo>
                <a:cubicBezTo>
                  <a:pt x="2804490" y="2428616"/>
                  <a:pt x="2839290" y="2393812"/>
                  <a:pt x="2882217" y="2393812"/>
                </a:cubicBezTo>
                <a:close/>
                <a:moveTo>
                  <a:pt x="2689313" y="2393812"/>
                </a:moveTo>
                <a:cubicBezTo>
                  <a:pt x="2732235" y="2393812"/>
                  <a:pt x="2767029" y="2428616"/>
                  <a:pt x="2767029" y="2471549"/>
                </a:cubicBezTo>
                <a:cubicBezTo>
                  <a:pt x="2767029" y="2514482"/>
                  <a:pt x="2732235" y="2549287"/>
                  <a:pt x="2689313" y="2549287"/>
                </a:cubicBezTo>
                <a:cubicBezTo>
                  <a:pt x="2646372" y="2549287"/>
                  <a:pt x="2611576" y="2514482"/>
                  <a:pt x="2611576" y="2471549"/>
                </a:cubicBezTo>
                <a:cubicBezTo>
                  <a:pt x="2611576" y="2428616"/>
                  <a:pt x="2646372" y="2393812"/>
                  <a:pt x="2689313" y="2393812"/>
                </a:cubicBezTo>
                <a:close/>
                <a:moveTo>
                  <a:pt x="2510490" y="2393812"/>
                </a:moveTo>
                <a:cubicBezTo>
                  <a:pt x="2553433" y="2393812"/>
                  <a:pt x="2588235" y="2428616"/>
                  <a:pt x="2588235" y="2471549"/>
                </a:cubicBezTo>
                <a:cubicBezTo>
                  <a:pt x="2588235" y="2514482"/>
                  <a:pt x="2553433" y="2549287"/>
                  <a:pt x="2510490" y="2549287"/>
                </a:cubicBezTo>
                <a:cubicBezTo>
                  <a:pt x="2467548" y="2549287"/>
                  <a:pt x="2432737" y="2514482"/>
                  <a:pt x="2432737" y="2471549"/>
                </a:cubicBezTo>
                <a:cubicBezTo>
                  <a:pt x="2432737" y="2428616"/>
                  <a:pt x="2467548" y="2393812"/>
                  <a:pt x="2510490" y="2393812"/>
                </a:cubicBezTo>
                <a:close/>
                <a:moveTo>
                  <a:pt x="2317537" y="2393812"/>
                </a:moveTo>
                <a:cubicBezTo>
                  <a:pt x="2360466" y="2393812"/>
                  <a:pt x="2395277" y="2428616"/>
                  <a:pt x="2395277" y="2471549"/>
                </a:cubicBezTo>
                <a:cubicBezTo>
                  <a:pt x="2395277" y="2514482"/>
                  <a:pt x="2360466" y="2549287"/>
                  <a:pt x="2317537" y="2549287"/>
                </a:cubicBezTo>
                <a:cubicBezTo>
                  <a:pt x="2274609" y="2549287"/>
                  <a:pt x="2239808" y="2514482"/>
                  <a:pt x="2239808" y="2471549"/>
                </a:cubicBezTo>
                <a:cubicBezTo>
                  <a:pt x="2239808" y="2428616"/>
                  <a:pt x="2274609" y="2393812"/>
                  <a:pt x="2317537" y="2393812"/>
                </a:cubicBezTo>
                <a:close/>
                <a:moveTo>
                  <a:pt x="2129335" y="2393812"/>
                </a:moveTo>
                <a:cubicBezTo>
                  <a:pt x="2172263" y="2393812"/>
                  <a:pt x="2207063" y="2428616"/>
                  <a:pt x="2207063" y="2471549"/>
                </a:cubicBezTo>
                <a:cubicBezTo>
                  <a:pt x="2207063" y="2514482"/>
                  <a:pt x="2172263" y="2549287"/>
                  <a:pt x="2129335" y="2549287"/>
                </a:cubicBezTo>
                <a:cubicBezTo>
                  <a:pt x="2086408" y="2549287"/>
                  <a:pt x="2051608" y="2514482"/>
                  <a:pt x="2051608" y="2471549"/>
                </a:cubicBezTo>
                <a:cubicBezTo>
                  <a:pt x="2051608" y="2428616"/>
                  <a:pt x="2086408" y="2393812"/>
                  <a:pt x="2129335" y="2393812"/>
                </a:cubicBezTo>
                <a:close/>
                <a:moveTo>
                  <a:pt x="1941137" y="2393812"/>
                </a:moveTo>
                <a:cubicBezTo>
                  <a:pt x="1984065" y="2393812"/>
                  <a:pt x="2018865" y="2428616"/>
                  <a:pt x="2018865" y="2471549"/>
                </a:cubicBezTo>
                <a:cubicBezTo>
                  <a:pt x="2018865" y="2514482"/>
                  <a:pt x="1984065" y="2549287"/>
                  <a:pt x="1941137" y="2549287"/>
                </a:cubicBezTo>
                <a:cubicBezTo>
                  <a:pt x="1898210" y="2549287"/>
                  <a:pt x="1863409" y="2514482"/>
                  <a:pt x="1863409" y="2471549"/>
                </a:cubicBezTo>
                <a:cubicBezTo>
                  <a:pt x="1863409" y="2428616"/>
                  <a:pt x="1898210" y="2393812"/>
                  <a:pt x="1941137" y="2393812"/>
                </a:cubicBezTo>
                <a:close/>
                <a:moveTo>
                  <a:pt x="1757643" y="2393812"/>
                </a:moveTo>
                <a:cubicBezTo>
                  <a:pt x="1800572" y="2393812"/>
                  <a:pt x="1835373" y="2428616"/>
                  <a:pt x="1835373" y="2471549"/>
                </a:cubicBezTo>
                <a:cubicBezTo>
                  <a:pt x="1835373" y="2514482"/>
                  <a:pt x="1800572" y="2549287"/>
                  <a:pt x="1757643" y="2549287"/>
                </a:cubicBezTo>
                <a:cubicBezTo>
                  <a:pt x="1714702" y="2549287"/>
                  <a:pt x="1679914" y="2514482"/>
                  <a:pt x="1679914" y="2471549"/>
                </a:cubicBezTo>
                <a:cubicBezTo>
                  <a:pt x="1679914" y="2428616"/>
                  <a:pt x="1714702" y="2393812"/>
                  <a:pt x="1757643" y="2393812"/>
                </a:cubicBezTo>
                <a:close/>
                <a:moveTo>
                  <a:pt x="1569401" y="2393812"/>
                </a:moveTo>
                <a:cubicBezTo>
                  <a:pt x="1612370" y="2393812"/>
                  <a:pt x="1647173" y="2428616"/>
                  <a:pt x="1647173" y="2471549"/>
                </a:cubicBezTo>
                <a:cubicBezTo>
                  <a:pt x="1647173" y="2514482"/>
                  <a:pt x="1612370" y="2549287"/>
                  <a:pt x="1569401" y="2549287"/>
                </a:cubicBezTo>
                <a:cubicBezTo>
                  <a:pt x="1526503" y="2549287"/>
                  <a:pt x="1491692" y="2514482"/>
                  <a:pt x="1491692" y="2471549"/>
                </a:cubicBezTo>
                <a:cubicBezTo>
                  <a:pt x="1491692" y="2428616"/>
                  <a:pt x="1526503" y="2393812"/>
                  <a:pt x="1569401" y="2393812"/>
                </a:cubicBezTo>
                <a:close/>
                <a:moveTo>
                  <a:pt x="1385887" y="2393812"/>
                </a:moveTo>
                <a:cubicBezTo>
                  <a:pt x="1428830" y="2393812"/>
                  <a:pt x="1463642" y="2428616"/>
                  <a:pt x="1463642" y="2471549"/>
                </a:cubicBezTo>
                <a:cubicBezTo>
                  <a:pt x="1463642" y="2514482"/>
                  <a:pt x="1428830" y="2549287"/>
                  <a:pt x="1385887" y="2549287"/>
                </a:cubicBezTo>
                <a:cubicBezTo>
                  <a:pt x="1342944" y="2549287"/>
                  <a:pt x="1308132" y="2514482"/>
                  <a:pt x="1308132" y="2471549"/>
                </a:cubicBezTo>
                <a:cubicBezTo>
                  <a:pt x="1308132" y="2428616"/>
                  <a:pt x="1342944" y="2393812"/>
                  <a:pt x="1385887" y="2393812"/>
                </a:cubicBezTo>
                <a:close/>
                <a:moveTo>
                  <a:pt x="1202350" y="2393812"/>
                </a:moveTo>
                <a:cubicBezTo>
                  <a:pt x="1245282" y="2393812"/>
                  <a:pt x="1280082" y="2428616"/>
                  <a:pt x="1280082" y="2471549"/>
                </a:cubicBezTo>
                <a:cubicBezTo>
                  <a:pt x="1280082" y="2514482"/>
                  <a:pt x="1245282" y="2549287"/>
                  <a:pt x="1202350" y="2549287"/>
                </a:cubicBezTo>
                <a:cubicBezTo>
                  <a:pt x="1159401" y="2549287"/>
                  <a:pt x="1124636" y="2514482"/>
                  <a:pt x="1124636" y="2471549"/>
                </a:cubicBezTo>
                <a:cubicBezTo>
                  <a:pt x="1124636" y="2428616"/>
                  <a:pt x="1159401" y="2393812"/>
                  <a:pt x="1202350" y="2393812"/>
                </a:cubicBezTo>
                <a:close/>
                <a:moveTo>
                  <a:pt x="1014115" y="2393812"/>
                </a:moveTo>
                <a:cubicBezTo>
                  <a:pt x="1057059" y="2393812"/>
                  <a:pt x="1091874" y="2428616"/>
                  <a:pt x="1091874" y="2471549"/>
                </a:cubicBezTo>
                <a:cubicBezTo>
                  <a:pt x="1091874" y="2514482"/>
                  <a:pt x="1057059" y="2549287"/>
                  <a:pt x="1014115" y="2549287"/>
                </a:cubicBezTo>
                <a:cubicBezTo>
                  <a:pt x="971213" y="2549287"/>
                  <a:pt x="936408" y="2514482"/>
                  <a:pt x="936408" y="2471549"/>
                </a:cubicBezTo>
                <a:cubicBezTo>
                  <a:pt x="936408" y="2428616"/>
                  <a:pt x="971213" y="2393812"/>
                  <a:pt x="1014115" y="2393812"/>
                </a:cubicBezTo>
                <a:close/>
                <a:moveTo>
                  <a:pt x="830610" y="2393812"/>
                </a:moveTo>
                <a:cubicBezTo>
                  <a:pt x="873534" y="2393812"/>
                  <a:pt x="908364" y="2428616"/>
                  <a:pt x="908364" y="2471549"/>
                </a:cubicBezTo>
                <a:cubicBezTo>
                  <a:pt x="908364" y="2514482"/>
                  <a:pt x="873534" y="2549287"/>
                  <a:pt x="830610" y="2549287"/>
                </a:cubicBezTo>
                <a:cubicBezTo>
                  <a:pt x="787669" y="2549287"/>
                  <a:pt x="752869" y="2514482"/>
                  <a:pt x="752869" y="2471549"/>
                </a:cubicBezTo>
                <a:cubicBezTo>
                  <a:pt x="752869" y="2428616"/>
                  <a:pt x="787669" y="2393812"/>
                  <a:pt x="830610" y="2393812"/>
                </a:cubicBezTo>
                <a:close/>
                <a:moveTo>
                  <a:pt x="642380" y="2393812"/>
                </a:moveTo>
                <a:cubicBezTo>
                  <a:pt x="685319" y="2393812"/>
                  <a:pt x="720120" y="2428616"/>
                  <a:pt x="720120" y="2471549"/>
                </a:cubicBezTo>
                <a:cubicBezTo>
                  <a:pt x="720120" y="2514482"/>
                  <a:pt x="685319" y="2549287"/>
                  <a:pt x="642380" y="2549287"/>
                </a:cubicBezTo>
                <a:cubicBezTo>
                  <a:pt x="599450" y="2549287"/>
                  <a:pt x="564646" y="2514482"/>
                  <a:pt x="564646" y="2471549"/>
                </a:cubicBezTo>
                <a:cubicBezTo>
                  <a:pt x="564646" y="2428616"/>
                  <a:pt x="599450" y="2393812"/>
                  <a:pt x="642380" y="2393812"/>
                </a:cubicBezTo>
                <a:close/>
                <a:moveTo>
                  <a:pt x="458865" y="2393812"/>
                </a:moveTo>
                <a:cubicBezTo>
                  <a:pt x="501797" y="2393812"/>
                  <a:pt x="536602" y="2428616"/>
                  <a:pt x="536602" y="2471549"/>
                </a:cubicBezTo>
                <a:cubicBezTo>
                  <a:pt x="536602" y="2514482"/>
                  <a:pt x="501797" y="2549287"/>
                  <a:pt x="458865" y="2549287"/>
                </a:cubicBezTo>
                <a:cubicBezTo>
                  <a:pt x="415933" y="2549287"/>
                  <a:pt x="381131" y="2514482"/>
                  <a:pt x="381131" y="2471549"/>
                </a:cubicBezTo>
                <a:cubicBezTo>
                  <a:pt x="381131" y="2428616"/>
                  <a:pt x="415933" y="2393812"/>
                  <a:pt x="458865" y="2393812"/>
                </a:cubicBezTo>
                <a:close/>
                <a:moveTo>
                  <a:pt x="10645056" y="2299063"/>
                </a:moveTo>
                <a:lnTo>
                  <a:pt x="10706096" y="2367361"/>
                </a:lnTo>
                <a:lnTo>
                  <a:pt x="10691261" y="2364368"/>
                </a:lnTo>
                <a:cubicBezTo>
                  <a:pt x="10672661" y="2356505"/>
                  <a:pt x="10657759" y="2341612"/>
                  <a:pt x="10649892" y="2323015"/>
                </a:cubicBezTo>
                <a:close/>
                <a:moveTo>
                  <a:pt x="1385897" y="2215028"/>
                </a:moveTo>
                <a:cubicBezTo>
                  <a:pt x="1428841" y="2215028"/>
                  <a:pt x="1463653" y="2249832"/>
                  <a:pt x="1463653" y="2292764"/>
                </a:cubicBezTo>
                <a:cubicBezTo>
                  <a:pt x="1463653" y="2335696"/>
                  <a:pt x="1428841" y="2370478"/>
                  <a:pt x="1385897" y="2370478"/>
                </a:cubicBezTo>
                <a:cubicBezTo>
                  <a:pt x="1342953" y="2370478"/>
                  <a:pt x="1308140" y="2335696"/>
                  <a:pt x="1308140" y="2292764"/>
                </a:cubicBezTo>
                <a:cubicBezTo>
                  <a:pt x="1308140" y="2249832"/>
                  <a:pt x="1342953" y="2215028"/>
                  <a:pt x="1385897" y="2215028"/>
                </a:cubicBezTo>
                <a:close/>
                <a:moveTo>
                  <a:pt x="1202355" y="2215028"/>
                </a:moveTo>
                <a:cubicBezTo>
                  <a:pt x="1245290" y="2215028"/>
                  <a:pt x="1280090" y="2249832"/>
                  <a:pt x="1280090" y="2292764"/>
                </a:cubicBezTo>
                <a:cubicBezTo>
                  <a:pt x="1280090" y="2335696"/>
                  <a:pt x="1245290" y="2370478"/>
                  <a:pt x="1202355" y="2370478"/>
                </a:cubicBezTo>
                <a:cubicBezTo>
                  <a:pt x="1159407" y="2370478"/>
                  <a:pt x="1124647" y="2335696"/>
                  <a:pt x="1124647" y="2292764"/>
                </a:cubicBezTo>
                <a:cubicBezTo>
                  <a:pt x="1124647" y="2249832"/>
                  <a:pt x="1159407" y="2215028"/>
                  <a:pt x="1202355" y="2215028"/>
                </a:cubicBezTo>
                <a:close/>
                <a:moveTo>
                  <a:pt x="1014115" y="2215028"/>
                </a:moveTo>
                <a:cubicBezTo>
                  <a:pt x="1057059" y="2215028"/>
                  <a:pt x="1091884" y="2249832"/>
                  <a:pt x="1091884" y="2292764"/>
                </a:cubicBezTo>
                <a:cubicBezTo>
                  <a:pt x="1091884" y="2335696"/>
                  <a:pt x="1057059" y="2370478"/>
                  <a:pt x="1014115" y="2370478"/>
                </a:cubicBezTo>
                <a:cubicBezTo>
                  <a:pt x="971225" y="2370478"/>
                  <a:pt x="936418" y="2335696"/>
                  <a:pt x="936418" y="2292764"/>
                </a:cubicBezTo>
                <a:cubicBezTo>
                  <a:pt x="936418" y="2249832"/>
                  <a:pt x="971225" y="2215028"/>
                  <a:pt x="1014115" y="2215028"/>
                </a:cubicBezTo>
                <a:close/>
                <a:moveTo>
                  <a:pt x="830617" y="2215028"/>
                </a:moveTo>
                <a:cubicBezTo>
                  <a:pt x="873540" y="2215028"/>
                  <a:pt x="908371" y="2249832"/>
                  <a:pt x="908371" y="2292764"/>
                </a:cubicBezTo>
                <a:cubicBezTo>
                  <a:pt x="908371" y="2335696"/>
                  <a:pt x="873540" y="2370478"/>
                  <a:pt x="830617" y="2370478"/>
                </a:cubicBezTo>
                <a:cubicBezTo>
                  <a:pt x="787681" y="2370478"/>
                  <a:pt x="752876" y="2335696"/>
                  <a:pt x="752876" y="2292764"/>
                </a:cubicBezTo>
                <a:cubicBezTo>
                  <a:pt x="752876" y="2249832"/>
                  <a:pt x="787681" y="2215028"/>
                  <a:pt x="830617" y="2215028"/>
                </a:cubicBezTo>
                <a:close/>
                <a:moveTo>
                  <a:pt x="642384" y="2215028"/>
                </a:moveTo>
                <a:cubicBezTo>
                  <a:pt x="685323" y="2215028"/>
                  <a:pt x="720128" y="2249832"/>
                  <a:pt x="720128" y="2292764"/>
                </a:cubicBezTo>
                <a:cubicBezTo>
                  <a:pt x="720128" y="2335696"/>
                  <a:pt x="685323" y="2370478"/>
                  <a:pt x="642384" y="2370478"/>
                </a:cubicBezTo>
                <a:cubicBezTo>
                  <a:pt x="599455" y="2370478"/>
                  <a:pt x="564651" y="2335696"/>
                  <a:pt x="564651" y="2292764"/>
                </a:cubicBezTo>
                <a:cubicBezTo>
                  <a:pt x="564651" y="2249832"/>
                  <a:pt x="599455" y="2215028"/>
                  <a:pt x="642384" y="2215028"/>
                </a:cubicBezTo>
                <a:close/>
                <a:moveTo>
                  <a:pt x="10538005" y="2215026"/>
                </a:moveTo>
                <a:cubicBezTo>
                  <a:pt x="10548738" y="2215026"/>
                  <a:pt x="10558963" y="2217201"/>
                  <a:pt x="10568264" y="2221134"/>
                </a:cubicBezTo>
                <a:lnTo>
                  <a:pt x="10574001" y="2225002"/>
                </a:lnTo>
                <a:lnTo>
                  <a:pt x="10605231" y="2255973"/>
                </a:lnTo>
                <a:lnTo>
                  <a:pt x="10609633" y="2262502"/>
                </a:lnTo>
                <a:cubicBezTo>
                  <a:pt x="10613567" y="2271802"/>
                  <a:pt x="10615742" y="2282027"/>
                  <a:pt x="10615742" y="2292760"/>
                </a:cubicBezTo>
                <a:cubicBezTo>
                  <a:pt x="10615742" y="2335693"/>
                  <a:pt x="10580938" y="2370473"/>
                  <a:pt x="10538005" y="2370473"/>
                </a:cubicBezTo>
                <a:cubicBezTo>
                  <a:pt x="10495073" y="2370473"/>
                  <a:pt x="10460268" y="2335693"/>
                  <a:pt x="10460268" y="2292760"/>
                </a:cubicBezTo>
                <a:cubicBezTo>
                  <a:pt x="10460268" y="2249827"/>
                  <a:pt x="10495073" y="2215026"/>
                  <a:pt x="10538005" y="2215026"/>
                </a:cubicBezTo>
                <a:close/>
                <a:moveTo>
                  <a:pt x="10349782" y="2215026"/>
                </a:moveTo>
                <a:cubicBezTo>
                  <a:pt x="10392715" y="2215026"/>
                  <a:pt x="10427519" y="2249827"/>
                  <a:pt x="10427519" y="2292760"/>
                </a:cubicBezTo>
                <a:cubicBezTo>
                  <a:pt x="10427519" y="2335693"/>
                  <a:pt x="10392715" y="2370473"/>
                  <a:pt x="10349782" y="2370473"/>
                </a:cubicBezTo>
                <a:cubicBezTo>
                  <a:pt x="10306849" y="2370473"/>
                  <a:pt x="10272045" y="2335693"/>
                  <a:pt x="10272045" y="2292760"/>
                </a:cubicBezTo>
                <a:cubicBezTo>
                  <a:pt x="10272045" y="2249827"/>
                  <a:pt x="10306849" y="2215026"/>
                  <a:pt x="10349782" y="2215026"/>
                </a:cubicBezTo>
                <a:close/>
                <a:moveTo>
                  <a:pt x="10166265" y="2215026"/>
                </a:moveTo>
                <a:cubicBezTo>
                  <a:pt x="10209198" y="2215026"/>
                  <a:pt x="10244002" y="2249827"/>
                  <a:pt x="10244002" y="2292760"/>
                </a:cubicBezTo>
                <a:cubicBezTo>
                  <a:pt x="10244002" y="2335693"/>
                  <a:pt x="10209198" y="2370473"/>
                  <a:pt x="10166265" y="2370473"/>
                </a:cubicBezTo>
                <a:cubicBezTo>
                  <a:pt x="10123332" y="2370473"/>
                  <a:pt x="10088528" y="2335693"/>
                  <a:pt x="10088528" y="2292760"/>
                </a:cubicBezTo>
                <a:cubicBezTo>
                  <a:pt x="10088528" y="2249827"/>
                  <a:pt x="10123332" y="2215026"/>
                  <a:pt x="10166265" y="2215026"/>
                </a:cubicBezTo>
                <a:close/>
                <a:moveTo>
                  <a:pt x="9978044" y="2215026"/>
                </a:moveTo>
                <a:cubicBezTo>
                  <a:pt x="10020977" y="2215026"/>
                  <a:pt x="10055781" y="2249827"/>
                  <a:pt x="10055781" y="2292760"/>
                </a:cubicBezTo>
                <a:cubicBezTo>
                  <a:pt x="10055781" y="2335693"/>
                  <a:pt x="10020977" y="2370473"/>
                  <a:pt x="9978044" y="2370473"/>
                </a:cubicBezTo>
                <a:cubicBezTo>
                  <a:pt x="9935111" y="2370473"/>
                  <a:pt x="9900307" y="2335693"/>
                  <a:pt x="9900307" y="2292760"/>
                </a:cubicBezTo>
                <a:cubicBezTo>
                  <a:pt x="9900307" y="2249827"/>
                  <a:pt x="9935111" y="2215026"/>
                  <a:pt x="9978044" y="2215026"/>
                </a:cubicBezTo>
                <a:close/>
                <a:moveTo>
                  <a:pt x="9789823" y="2215026"/>
                </a:moveTo>
                <a:cubicBezTo>
                  <a:pt x="9832756" y="2215026"/>
                  <a:pt x="9867560" y="2249827"/>
                  <a:pt x="9867560" y="2292760"/>
                </a:cubicBezTo>
                <a:cubicBezTo>
                  <a:pt x="9867560" y="2335693"/>
                  <a:pt x="9832756" y="2370473"/>
                  <a:pt x="9789823" y="2370473"/>
                </a:cubicBezTo>
                <a:cubicBezTo>
                  <a:pt x="9746890" y="2370473"/>
                  <a:pt x="9712086" y="2335693"/>
                  <a:pt x="9712086" y="2292760"/>
                </a:cubicBezTo>
                <a:cubicBezTo>
                  <a:pt x="9712086" y="2249827"/>
                  <a:pt x="9746890" y="2215026"/>
                  <a:pt x="9789823" y="2215026"/>
                </a:cubicBezTo>
                <a:close/>
                <a:moveTo>
                  <a:pt x="9606308" y="2215026"/>
                </a:moveTo>
                <a:cubicBezTo>
                  <a:pt x="9649241" y="2215026"/>
                  <a:pt x="9684045" y="2249827"/>
                  <a:pt x="9684045" y="2292760"/>
                </a:cubicBezTo>
                <a:cubicBezTo>
                  <a:pt x="9684045" y="2335693"/>
                  <a:pt x="9649241" y="2370473"/>
                  <a:pt x="9606308" y="2370473"/>
                </a:cubicBezTo>
                <a:cubicBezTo>
                  <a:pt x="9563375" y="2370473"/>
                  <a:pt x="9528571" y="2335693"/>
                  <a:pt x="9528571" y="2292760"/>
                </a:cubicBezTo>
                <a:cubicBezTo>
                  <a:pt x="9528571" y="2249827"/>
                  <a:pt x="9563375" y="2215026"/>
                  <a:pt x="9606308" y="2215026"/>
                </a:cubicBezTo>
                <a:close/>
                <a:moveTo>
                  <a:pt x="9413381" y="2215026"/>
                </a:moveTo>
                <a:cubicBezTo>
                  <a:pt x="9456314" y="2215026"/>
                  <a:pt x="9491118" y="2249827"/>
                  <a:pt x="9491118" y="2292760"/>
                </a:cubicBezTo>
                <a:cubicBezTo>
                  <a:pt x="9491118" y="2335693"/>
                  <a:pt x="9456314" y="2370473"/>
                  <a:pt x="9413381" y="2370473"/>
                </a:cubicBezTo>
                <a:cubicBezTo>
                  <a:pt x="9370448" y="2370473"/>
                  <a:pt x="9335644" y="2335693"/>
                  <a:pt x="9335644" y="2292760"/>
                </a:cubicBezTo>
                <a:cubicBezTo>
                  <a:pt x="9335644" y="2249827"/>
                  <a:pt x="9370448" y="2215026"/>
                  <a:pt x="9413381" y="2215026"/>
                </a:cubicBezTo>
                <a:close/>
                <a:moveTo>
                  <a:pt x="9234570" y="2215026"/>
                </a:moveTo>
                <a:cubicBezTo>
                  <a:pt x="9277503" y="2215026"/>
                  <a:pt x="9312307" y="2249827"/>
                  <a:pt x="9312307" y="2292760"/>
                </a:cubicBezTo>
                <a:cubicBezTo>
                  <a:pt x="9312307" y="2335693"/>
                  <a:pt x="9277503" y="2370473"/>
                  <a:pt x="9234570" y="2370473"/>
                </a:cubicBezTo>
                <a:cubicBezTo>
                  <a:pt x="9191637" y="2370473"/>
                  <a:pt x="9156833" y="2335693"/>
                  <a:pt x="9156833" y="2292760"/>
                </a:cubicBezTo>
                <a:cubicBezTo>
                  <a:pt x="9156833" y="2249827"/>
                  <a:pt x="9191637" y="2215026"/>
                  <a:pt x="9234570" y="2215026"/>
                </a:cubicBezTo>
                <a:close/>
                <a:moveTo>
                  <a:pt x="9036939" y="2215026"/>
                </a:moveTo>
                <a:cubicBezTo>
                  <a:pt x="9079871" y="2215026"/>
                  <a:pt x="9114675" y="2249827"/>
                  <a:pt x="9114675" y="2292760"/>
                </a:cubicBezTo>
                <a:cubicBezTo>
                  <a:pt x="9114675" y="2335693"/>
                  <a:pt x="9079871" y="2370473"/>
                  <a:pt x="9036939" y="2370473"/>
                </a:cubicBezTo>
                <a:cubicBezTo>
                  <a:pt x="8994006" y="2370473"/>
                  <a:pt x="8959202" y="2335693"/>
                  <a:pt x="8959202" y="2292760"/>
                </a:cubicBezTo>
                <a:cubicBezTo>
                  <a:pt x="8959202" y="2249827"/>
                  <a:pt x="8994006" y="2215026"/>
                  <a:pt x="9036939" y="2215026"/>
                </a:cubicBezTo>
                <a:close/>
                <a:moveTo>
                  <a:pt x="8853421" y="2215026"/>
                </a:moveTo>
                <a:cubicBezTo>
                  <a:pt x="8896354" y="2215026"/>
                  <a:pt x="8931158" y="2249827"/>
                  <a:pt x="8931158" y="2292760"/>
                </a:cubicBezTo>
                <a:cubicBezTo>
                  <a:pt x="8931158" y="2335693"/>
                  <a:pt x="8896354" y="2370473"/>
                  <a:pt x="8853421" y="2370473"/>
                </a:cubicBezTo>
                <a:cubicBezTo>
                  <a:pt x="8810489" y="2370473"/>
                  <a:pt x="8775685" y="2335693"/>
                  <a:pt x="8775685" y="2292760"/>
                </a:cubicBezTo>
                <a:cubicBezTo>
                  <a:pt x="8775685" y="2249827"/>
                  <a:pt x="8810489" y="2215026"/>
                  <a:pt x="8853421" y="2215026"/>
                </a:cubicBezTo>
                <a:close/>
                <a:moveTo>
                  <a:pt x="8669908" y="2215026"/>
                </a:moveTo>
                <a:cubicBezTo>
                  <a:pt x="8712841" y="2215026"/>
                  <a:pt x="8747645" y="2249827"/>
                  <a:pt x="8747645" y="2292760"/>
                </a:cubicBezTo>
                <a:cubicBezTo>
                  <a:pt x="8747645" y="2335693"/>
                  <a:pt x="8712841" y="2370473"/>
                  <a:pt x="8669908" y="2370473"/>
                </a:cubicBezTo>
                <a:cubicBezTo>
                  <a:pt x="8626975" y="2370473"/>
                  <a:pt x="8592171" y="2335693"/>
                  <a:pt x="8592171" y="2292760"/>
                </a:cubicBezTo>
                <a:cubicBezTo>
                  <a:pt x="8592171" y="2249827"/>
                  <a:pt x="8626975" y="2215026"/>
                  <a:pt x="8669908" y="2215026"/>
                </a:cubicBezTo>
                <a:close/>
                <a:moveTo>
                  <a:pt x="8481684" y="2215026"/>
                </a:moveTo>
                <a:cubicBezTo>
                  <a:pt x="8524617" y="2215026"/>
                  <a:pt x="8559421" y="2249827"/>
                  <a:pt x="8559421" y="2292760"/>
                </a:cubicBezTo>
                <a:cubicBezTo>
                  <a:pt x="8559421" y="2335693"/>
                  <a:pt x="8524617" y="2370473"/>
                  <a:pt x="8481684" y="2370473"/>
                </a:cubicBezTo>
                <a:cubicBezTo>
                  <a:pt x="8438752" y="2370473"/>
                  <a:pt x="8403948" y="2335693"/>
                  <a:pt x="8403948" y="2292760"/>
                </a:cubicBezTo>
                <a:cubicBezTo>
                  <a:pt x="8403948" y="2249827"/>
                  <a:pt x="8438752" y="2215026"/>
                  <a:pt x="8481684" y="2215026"/>
                </a:cubicBezTo>
                <a:close/>
                <a:moveTo>
                  <a:pt x="8298167" y="2215026"/>
                </a:moveTo>
                <a:cubicBezTo>
                  <a:pt x="8341100" y="2215026"/>
                  <a:pt x="8375904" y="2249827"/>
                  <a:pt x="8375904" y="2292760"/>
                </a:cubicBezTo>
                <a:cubicBezTo>
                  <a:pt x="8375904" y="2335693"/>
                  <a:pt x="8341100" y="2370473"/>
                  <a:pt x="8298167" y="2370473"/>
                </a:cubicBezTo>
                <a:cubicBezTo>
                  <a:pt x="8255235" y="2370473"/>
                  <a:pt x="8220430" y="2335693"/>
                  <a:pt x="8220430" y="2292760"/>
                </a:cubicBezTo>
                <a:cubicBezTo>
                  <a:pt x="8220430" y="2249827"/>
                  <a:pt x="8255235" y="2215026"/>
                  <a:pt x="8298167" y="2215026"/>
                </a:cubicBezTo>
                <a:close/>
                <a:moveTo>
                  <a:pt x="8109949" y="2215026"/>
                </a:moveTo>
                <a:cubicBezTo>
                  <a:pt x="8152882" y="2215026"/>
                  <a:pt x="8187686" y="2249827"/>
                  <a:pt x="8187686" y="2292760"/>
                </a:cubicBezTo>
                <a:cubicBezTo>
                  <a:pt x="8187686" y="2335693"/>
                  <a:pt x="8152882" y="2370473"/>
                  <a:pt x="8109949" y="2370473"/>
                </a:cubicBezTo>
                <a:cubicBezTo>
                  <a:pt x="8067016" y="2370473"/>
                  <a:pt x="8032212" y="2335693"/>
                  <a:pt x="8032212" y="2292760"/>
                </a:cubicBezTo>
                <a:cubicBezTo>
                  <a:pt x="8032212" y="2249827"/>
                  <a:pt x="8067016" y="2215026"/>
                  <a:pt x="8109949" y="2215026"/>
                </a:cubicBezTo>
                <a:close/>
                <a:moveTo>
                  <a:pt x="7926434" y="2215026"/>
                </a:moveTo>
                <a:cubicBezTo>
                  <a:pt x="7969367" y="2215026"/>
                  <a:pt x="8004171" y="2249827"/>
                  <a:pt x="8004171" y="2292760"/>
                </a:cubicBezTo>
                <a:cubicBezTo>
                  <a:pt x="8004171" y="2335693"/>
                  <a:pt x="7969367" y="2370473"/>
                  <a:pt x="7926434" y="2370473"/>
                </a:cubicBezTo>
                <a:cubicBezTo>
                  <a:pt x="7883501" y="2370473"/>
                  <a:pt x="7848697" y="2335693"/>
                  <a:pt x="7848697" y="2292760"/>
                </a:cubicBezTo>
                <a:cubicBezTo>
                  <a:pt x="7848697" y="2249827"/>
                  <a:pt x="7883501" y="2215026"/>
                  <a:pt x="7926434" y="2215026"/>
                </a:cubicBezTo>
                <a:close/>
                <a:moveTo>
                  <a:pt x="7738213" y="2215026"/>
                </a:moveTo>
                <a:cubicBezTo>
                  <a:pt x="7781146" y="2215026"/>
                  <a:pt x="7815950" y="2249827"/>
                  <a:pt x="7815950" y="2292760"/>
                </a:cubicBezTo>
                <a:cubicBezTo>
                  <a:pt x="7815950" y="2335693"/>
                  <a:pt x="7781146" y="2370473"/>
                  <a:pt x="7738213" y="2370473"/>
                </a:cubicBezTo>
                <a:cubicBezTo>
                  <a:pt x="7695280" y="2370473"/>
                  <a:pt x="7660476" y="2335693"/>
                  <a:pt x="7660476" y="2292760"/>
                </a:cubicBezTo>
                <a:cubicBezTo>
                  <a:pt x="7660476" y="2249827"/>
                  <a:pt x="7695280" y="2215026"/>
                  <a:pt x="7738213" y="2215026"/>
                </a:cubicBezTo>
                <a:close/>
                <a:moveTo>
                  <a:pt x="7554696" y="2215026"/>
                </a:moveTo>
                <a:cubicBezTo>
                  <a:pt x="7597629" y="2215026"/>
                  <a:pt x="7632433" y="2249827"/>
                  <a:pt x="7632433" y="2292760"/>
                </a:cubicBezTo>
                <a:cubicBezTo>
                  <a:pt x="7632433" y="2335693"/>
                  <a:pt x="7597629" y="2370473"/>
                  <a:pt x="7554696" y="2370473"/>
                </a:cubicBezTo>
                <a:cubicBezTo>
                  <a:pt x="7511763" y="2370473"/>
                  <a:pt x="7476959" y="2335693"/>
                  <a:pt x="7476959" y="2292760"/>
                </a:cubicBezTo>
                <a:cubicBezTo>
                  <a:pt x="7476959" y="2249827"/>
                  <a:pt x="7511763" y="2215026"/>
                  <a:pt x="7554696" y="2215026"/>
                </a:cubicBezTo>
                <a:close/>
                <a:moveTo>
                  <a:pt x="7366472" y="2215026"/>
                </a:moveTo>
                <a:cubicBezTo>
                  <a:pt x="7409405" y="2215026"/>
                  <a:pt x="7444209" y="2249827"/>
                  <a:pt x="7444209" y="2292760"/>
                </a:cubicBezTo>
                <a:cubicBezTo>
                  <a:pt x="7444209" y="2335693"/>
                  <a:pt x="7409405" y="2370473"/>
                  <a:pt x="7366472" y="2370473"/>
                </a:cubicBezTo>
                <a:cubicBezTo>
                  <a:pt x="7323540" y="2370473"/>
                  <a:pt x="7288736" y="2335693"/>
                  <a:pt x="7288736" y="2292760"/>
                </a:cubicBezTo>
                <a:cubicBezTo>
                  <a:pt x="7288736" y="2249827"/>
                  <a:pt x="7323540" y="2215026"/>
                  <a:pt x="7366472" y="2215026"/>
                </a:cubicBezTo>
                <a:close/>
                <a:moveTo>
                  <a:pt x="7178251" y="2215026"/>
                </a:moveTo>
                <a:cubicBezTo>
                  <a:pt x="7221184" y="2215026"/>
                  <a:pt x="7255988" y="2249827"/>
                  <a:pt x="7255988" y="2292760"/>
                </a:cubicBezTo>
                <a:cubicBezTo>
                  <a:pt x="7255988" y="2335693"/>
                  <a:pt x="7221184" y="2370473"/>
                  <a:pt x="7178251" y="2370473"/>
                </a:cubicBezTo>
                <a:cubicBezTo>
                  <a:pt x="7135319" y="2370473"/>
                  <a:pt x="7100514" y="2335693"/>
                  <a:pt x="7100514" y="2292760"/>
                </a:cubicBezTo>
                <a:cubicBezTo>
                  <a:pt x="7100514" y="2249827"/>
                  <a:pt x="7135319" y="2215026"/>
                  <a:pt x="7178251" y="2215026"/>
                </a:cubicBezTo>
                <a:close/>
                <a:moveTo>
                  <a:pt x="6985327" y="2215026"/>
                </a:moveTo>
                <a:cubicBezTo>
                  <a:pt x="7028260" y="2215026"/>
                  <a:pt x="7063064" y="2249827"/>
                  <a:pt x="7063064" y="2292760"/>
                </a:cubicBezTo>
                <a:cubicBezTo>
                  <a:pt x="7063064" y="2335693"/>
                  <a:pt x="7028260" y="2370473"/>
                  <a:pt x="6985327" y="2370473"/>
                </a:cubicBezTo>
                <a:cubicBezTo>
                  <a:pt x="6942394" y="2370473"/>
                  <a:pt x="6907590" y="2335693"/>
                  <a:pt x="6907590" y="2292760"/>
                </a:cubicBezTo>
                <a:cubicBezTo>
                  <a:pt x="6907590" y="2249827"/>
                  <a:pt x="6942394" y="2215026"/>
                  <a:pt x="6985327" y="2215026"/>
                </a:cubicBezTo>
                <a:close/>
                <a:moveTo>
                  <a:pt x="6801810" y="2215026"/>
                </a:moveTo>
                <a:cubicBezTo>
                  <a:pt x="6844742" y="2215026"/>
                  <a:pt x="6879546" y="2249827"/>
                  <a:pt x="6879546" y="2292760"/>
                </a:cubicBezTo>
                <a:cubicBezTo>
                  <a:pt x="6879546" y="2335693"/>
                  <a:pt x="6844742" y="2370473"/>
                  <a:pt x="6801810" y="2370473"/>
                </a:cubicBezTo>
                <a:cubicBezTo>
                  <a:pt x="6758877" y="2370473"/>
                  <a:pt x="6724073" y="2335693"/>
                  <a:pt x="6724073" y="2292760"/>
                </a:cubicBezTo>
                <a:cubicBezTo>
                  <a:pt x="6724073" y="2249827"/>
                  <a:pt x="6758877" y="2215026"/>
                  <a:pt x="6801810" y="2215026"/>
                </a:cubicBezTo>
                <a:close/>
                <a:moveTo>
                  <a:pt x="6613588" y="2215026"/>
                </a:moveTo>
                <a:cubicBezTo>
                  <a:pt x="6656521" y="2215026"/>
                  <a:pt x="6691325" y="2249827"/>
                  <a:pt x="6691325" y="2292760"/>
                </a:cubicBezTo>
                <a:cubicBezTo>
                  <a:pt x="6691325" y="2335693"/>
                  <a:pt x="6656521" y="2370473"/>
                  <a:pt x="6613588" y="2370473"/>
                </a:cubicBezTo>
                <a:cubicBezTo>
                  <a:pt x="6570656" y="2370473"/>
                  <a:pt x="6535852" y="2335693"/>
                  <a:pt x="6535852" y="2292760"/>
                </a:cubicBezTo>
                <a:cubicBezTo>
                  <a:pt x="6535852" y="2249827"/>
                  <a:pt x="6570656" y="2215026"/>
                  <a:pt x="6613588" y="2215026"/>
                </a:cubicBezTo>
                <a:close/>
                <a:moveTo>
                  <a:pt x="6241850" y="2215026"/>
                </a:moveTo>
                <a:cubicBezTo>
                  <a:pt x="6284783" y="2215026"/>
                  <a:pt x="6319587" y="2249827"/>
                  <a:pt x="6319587" y="2292760"/>
                </a:cubicBezTo>
                <a:cubicBezTo>
                  <a:pt x="6319587" y="2335693"/>
                  <a:pt x="6284783" y="2370473"/>
                  <a:pt x="6241850" y="2370473"/>
                </a:cubicBezTo>
                <a:cubicBezTo>
                  <a:pt x="6198917" y="2370473"/>
                  <a:pt x="6164113" y="2335693"/>
                  <a:pt x="6164113" y="2292760"/>
                </a:cubicBezTo>
                <a:cubicBezTo>
                  <a:pt x="6164113" y="2249827"/>
                  <a:pt x="6198917" y="2215026"/>
                  <a:pt x="6241850" y="2215026"/>
                </a:cubicBezTo>
                <a:close/>
                <a:moveTo>
                  <a:pt x="6053630" y="2215026"/>
                </a:moveTo>
                <a:cubicBezTo>
                  <a:pt x="6096563" y="2215026"/>
                  <a:pt x="6131367" y="2249827"/>
                  <a:pt x="6131367" y="2292760"/>
                </a:cubicBezTo>
                <a:cubicBezTo>
                  <a:pt x="6131367" y="2335693"/>
                  <a:pt x="6096563" y="2370473"/>
                  <a:pt x="6053630" y="2370473"/>
                </a:cubicBezTo>
                <a:cubicBezTo>
                  <a:pt x="6010698" y="2370473"/>
                  <a:pt x="5975894" y="2335693"/>
                  <a:pt x="5975894" y="2292760"/>
                </a:cubicBezTo>
                <a:cubicBezTo>
                  <a:pt x="5975894" y="2249827"/>
                  <a:pt x="6010698" y="2215026"/>
                  <a:pt x="6053630" y="2215026"/>
                </a:cubicBezTo>
                <a:close/>
                <a:moveTo>
                  <a:pt x="5870113" y="2215026"/>
                </a:moveTo>
                <a:cubicBezTo>
                  <a:pt x="5913046" y="2215026"/>
                  <a:pt x="5947850" y="2249827"/>
                  <a:pt x="5947850" y="2292760"/>
                </a:cubicBezTo>
                <a:cubicBezTo>
                  <a:pt x="5947850" y="2335693"/>
                  <a:pt x="5913046" y="2370473"/>
                  <a:pt x="5870113" y="2370473"/>
                </a:cubicBezTo>
                <a:cubicBezTo>
                  <a:pt x="5827181" y="2370473"/>
                  <a:pt x="5792376" y="2335693"/>
                  <a:pt x="5792376" y="2292760"/>
                </a:cubicBezTo>
                <a:cubicBezTo>
                  <a:pt x="5792376" y="2249827"/>
                  <a:pt x="5827181" y="2215026"/>
                  <a:pt x="5870113" y="2215026"/>
                </a:cubicBezTo>
                <a:close/>
                <a:moveTo>
                  <a:pt x="5681931" y="2215026"/>
                </a:moveTo>
                <a:cubicBezTo>
                  <a:pt x="5724825" y="2215026"/>
                  <a:pt x="5759629" y="2249827"/>
                  <a:pt x="5759629" y="2292760"/>
                </a:cubicBezTo>
                <a:cubicBezTo>
                  <a:pt x="5759629" y="2335693"/>
                  <a:pt x="5724825" y="2370473"/>
                  <a:pt x="5681931" y="2370473"/>
                </a:cubicBezTo>
                <a:cubicBezTo>
                  <a:pt x="5638987" y="2370473"/>
                  <a:pt x="5604176" y="2335693"/>
                  <a:pt x="5604176" y="2292760"/>
                </a:cubicBezTo>
                <a:cubicBezTo>
                  <a:pt x="5604176" y="2249827"/>
                  <a:pt x="5638987" y="2215026"/>
                  <a:pt x="5681931" y="2215026"/>
                </a:cubicBezTo>
                <a:close/>
                <a:moveTo>
                  <a:pt x="5498381" y="2215026"/>
                </a:moveTo>
                <a:cubicBezTo>
                  <a:pt x="5541314" y="2215026"/>
                  <a:pt x="5576126" y="2249827"/>
                  <a:pt x="5576126" y="2292760"/>
                </a:cubicBezTo>
                <a:cubicBezTo>
                  <a:pt x="5576126" y="2335693"/>
                  <a:pt x="5541314" y="2370473"/>
                  <a:pt x="5498381" y="2370473"/>
                </a:cubicBezTo>
                <a:cubicBezTo>
                  <a:pt x="5455451" y="2370473"/>
                  <a:pt x="5420642" y="2335693"/>
                  <a:pt x="5420642" y="2292760"/>
                </a:cubicBezTo>
                <a:cubicBezTo>
                  <a:pt x="5420642" y="2249827"/>
                  <a:pt x="5455451" y="2215026"/>
                  <a:pt x="5498381" y="2215026"/>
                </a:cubicBezTo>
                <a:close/>
                <a:moveTo>
                  <a:pt x="5310166" y="2215026"/>
                </a:moveTo>
                <a:cubicBezTo>
                  <a:pt x="5353095" y="2215026"/>
                  <a:pt x="5387897" y="2249827"/>
                  <a:pt x="5387897" y="2292760"/>
                </a:cubicBezTo>
                <a:cubicBezTo>
                  <a:pt x="5387897" y="2335693"/>
                  <a:pt x="5353095" y="2370473"/>
                  <a:pt x="5310166" y="2370473"/>
                </a:cubicBezTo>
                <a:cubicBezTo>
                  <a:pt x="5267231" y="2370473"/>
                  <a:pt x="5232439" y="2335693"/>
                  <a:pt x="5232439" y="2292760"/>
                </a:cubicBezTo>
                <a:cubicBezTo>
                  <a:pt x="5232439" y="2249827"/>
                  <a:pt x="5267231" y="2215026"/>
                  <a:pt x="5310166" y="2215026"/>
                </a:cubicBezTo>
                <a:close/>
                <a:moveTo>
                  <a:pt x="5126655" y="2215026"/>
                </a:moveTo>
                <a:cubicBezTo>
                  <a:pt x="5169590" y="2215026"/>
                  <a:pt x="5204392" y="2249827"/>
                  <a:pt x="5204392" y="2292760"/>
                </a:cubicBezTo>
                <a:cubicBezTo>
                  <a:pt x="5204392" y="2335693"/>
                  <a:pt x="5169590" y="2370473"/>
                  <a:pt x="5126655" y="2370473"/>
                </a:cubicBezTo>
                <a:cubicBezTo>
                  <a:pt x="5083740" y="2370473"/>
                  <a:pt x="5048928" y="2335693"/>
                  <a:pt x="5048928" y="2292760"/>
                </a:cubicBezTo>
                <a:cubicBezTo>
                  <a:pt x="5048928" y="2249827"/>
                  <a:pt x="5083740" y="2215026"/>
                  <a:pt x="5126655" y="2215026"/>
                </a:cubicBezTo>
                <a:close/>
                <a:moveTo>
                  <a:pt x="3061043" y="2215026"/>
                </a:moveTo>
                <a:cubicBezTo>
                  <a:pt x="3103975" y="2215026"/>
                  <a:pt x="3138780" y="2249827"/>
                  <a:pt x="3138780" y="2292760"/>
                </a:cubicBezTo>
                <a:cubicBezTo>
                  <a:pt x="3138780" y="2335693"/>
                  <a:pt x="3103975" y="2370473"/>
                  <a:pt x="3061043" y="2370473"/>
                </a:cubicBezTo>
                <a:cubicBezTo>
                  <a:pt x="3018099" y="2370473"/>
                  <a:pt x="2983293" y="2335693"/>
                  <a:pt x="2983293" y="2292760"/>
                </a:cubicBezTo>
                <a:cubicBezTo>
                  <a:pt x="2983293" y="2249827"/>
                  <a:pt x="3018099" y="2215026"/>
                  <a:pt x="3061043" y="2215026"/>
                </a:cubicBezTo>
                <a:close/>
                <a:moveTo>
                  <a:pt x="2882225" y="2215026"/>
                </a:moveTo>
                <a:cubicBezTo>
                  <a:pt x="2925159" y="2215026"/>
                  <a:pt x="2959965" y="2249827"/>
                  <a:pt x="2959965" y="2292760"/>
                </a:cubicBezTo>
                <a:cubicBezTo>
                  <a:pt x="2959965" y="2335693"/>
                  <a:pt x="2925159" y="2370473"/>
                  <a:pt x="2882225" y="2370473"/>
                </a:cubicBezTo>
                <a:cubicBezTo>
                  <a:pt x="2839298" y="2370473"/>
                  <a:pt x="2804499" y="2335693"/>
                  <a:pt x="2804499" y="2292760"/>
                </a:cubicBezTo>
                <a:cubicBezTo>
                  <a:pt x="2804499" y="2249827"/>
                  <a:pt x="2839298" y="2215026"/>
                  <a:pt x="2882225" y="2215026"/>
                </a:cubicBezTo>
                <a:close/>
                <a:moveTo>
                  <a:pt x="2689321" y="2215026"/>
                </a:moveTo>
                <a:cubicBezTo>
                  <a:pt x="2732245" y="2215026"/>
                  <a:pt x="2767032" y="2249827"/>
                  <a:pt x="2767032" y="2292760"/>
                </a:cubicBezTo>
                <a:cubicBezTo>
                  <a:pt x="2767032" y="2335693"/>
                  <a:pt x="2732245" y="2370473"/>
                  <a:pt x="2689321" y="2370473"/>
                </a:cubicBezTo>
                <a:cubicBezTo>
                  <a:pt x="2646382" y="2370473"/>
                  <a:pt x="2611585" y="2335693"/>
                  <a:pt x="2611585" y="2292760"/>
                </a:cubicBezTo>
                <a:cubicBezTo>
                  <a:pt x="2611585" y="2249827"/>
                  <a:pt x="2646382" y="2215026"/>
                  <a:pt x="2689321" y="2215026"/>
                </a:cubicBezTo>
                <a:close/>
                <a:moveTo>
                  <a:pt x="2510500" y="2215026"/>
                </a:moveTo>
                <a:cubicBezTo>
                  <a:pt x="2553443" y="2215026"/>
                  <a:pt x="2588245" y="2249827"/>
                  <a:pt x="2588245" y="2292760"/>
                </a:cubicBezTo>
                <a:cubicBezTo>
                  <a:pt x="2588245" y="2335693"/>
                  <a:pt x="2553443" y="2370473"/>
                  <a:pt x="2510500" y="2370473"/>
                </a:cubicBezTo>
                <a:cubicBezTo>
                  <a:pt x="2467558" y="2370473"/>
                  <a:pt x="2432745" y="2335693"/>
                  <a:pt x="2432745" y="2292760"/>
                </a:cubicBezTo>
                <a:cubicBezTo>
                  <a:pt x="2432745" y="2249827"/>
                  <a:pt x="2467558" y="2215026"/>
                  <a:pt x="2510500" y="2215026"/>
                </a:cubicBezTo>
                <a:close/>
                <a:moveTo>
                  <a:pt x="2317543" y="2215026"/>
                </a:moveTo>
                <a:cubicBezTo>
                  <a:pt x="2360472" y="2215026"/>
                  <a:pt x="2395284" y="2249827"/>
                  <a:pt x="2395284" y="2292760"/>
                </a:cubicBezTo>
                <a:cubicBezTo>
                  <a:pt x="2395284" y="2335693"/>
                  <a:pt x="2360472" y="2370473"/>
                  <a:pt x="2317543" y="2370473"/>
                </a:cubicBezTo>
                <a:cubicBezTo>
                  <a:pt x="2274617" y="2370473"/>
                  <a:pt x="2239817" y="2335693"/>
                  <a:pt x="2239817" y="2292760"/>
                </a:cubicBezTo>
                <a:cubicBezTo>
                  <a:pt x="2239817" y="2249827"/>
                  <a:pt x="2274617" y="2215026"/>
                  <a:pt x="2317543" y="2215026"/>
                </a:cubicBezTo>
                <a:close/>
                <a:moveTo>
                  <a:pt x="2129344" y="2215026"/>
                </a:moveTo>
                <a:cubicBezTo>
                  <a:pt x="2172273" y="2215026"/>
                  <a:pt x="2207072" y="2249827"/>
                  <a:pt x="2207072" y="2292760"/>
                </a:cubicBezTo>
                <a:cubicBezTo>
                  <a:pt x="2207072" y="2335693"/>
                  <a:pt x="2172273" y="2370473"/>
                  <a:pt x="2129344" y="2370473"/>
                </a:cubicBezTo>
                <a:cubicBezTo>
                  <a:pt x="2086418" y="2370473"/>
                  <a:pt x="2051618" y="2335693"/>
                  <a:pt x="2051618" y="2292760"/>
                </a:cubicBezTo>
                <a:cubicBezTo>
                  <a:pt x="2051618" y="2249827"/>
                  <a:pt x="2086418" y="2215026"/>
                  <a:pt x="2129344" y="2215026"/>
                </a:cubicBezTo>
                <a:close/>
                <a:moveTo>
                  <a:pt x="1941149" y="2215026"/>
                </a:moveTo>
                <a:cubicBezTo>
                  <a:pt x="1984076" y="2215026"/>
                  <a:pt x="2018875" y="2249827"/>
                  <a:pt x="2018875" y="2292760"/>
                </a:cubicBezTo>
                <a:cubicBezTo>
                  <a:pt x="2018875" y="2335693"/>
                  <a:pt x="1984076" y="2370473"/>
                  <a:pt x="1941149" y="2370473"/>
                </a:cubicBezTo>
                <a:cubicBezTo>
                  <a:pt x="1898221" y="2370473"/>
                  <a:pt x="1863421" y="2335693"/>
                  <a:pt x="1863421" y="2292760"/>
                </a:cubicBezTo>
                <a:cubicBezTo>
                  <a:pt x="1863421" y="2249827"/>
                  <a:pt x="1898221" y="2215026"/>
                  <a:pt x="1941149" y="2215026"/>
                </a:cubicBezTo>
                <a:close/>
                <a:moveTo>
                  <a:pt x="1757654" y="2215026"/>
                </a:moveTo>
                <a:cubicBezTo>
                  <a:pt x="1800584" y="2215026"/>
                  <a:pt x="1835384" y="2249827"/>
                  <a:pt x="1835384" y="2292760"/>
                </a:cubicBezTo>
                <a:cubicBezTo>
                  <a:pt x="1835384" y="2335693"/>
                  <a:pt x="1800584" y="2370473"/>
                  <a:pt x="1757654" y="2370473"/>
                </a:cubicBezTo>
                <a:cubicBezTo>
                  <a:pt x="1714713" y="2370473"/>
                  <a:pt x="1679928" y="2335693"/>
                  <a:pt x="1679928" y="2292760"/>
                </a:cubicBezTo>
                <a:cubicBezTo>
                  <a:pt x="1679928" y="2249827"/>
                  <a:pt x="1714713" y="2215026"/>
                  <a:pt x="1757654" y="2215026"/>
                </a:cubicBezTo>
                <a:close/>
                <a:moveTo>
                  <a:pt x="1569426" y="2215026"/>
                </a:moveTo>
                <a:cubicBezTo>
                  <a:pt x="1612383" y="2215026"/>
                  <a:pt x="1647186" y="2249827"/>
                  <a:pt x="1647186" y="2292760"/>
                </a:cubicBezTo>
                <a:cubicBezTo>
                  <a:pt x="1647186" y="2335693"/>
                  <a:pt x="1612383" y="2370473"/>
                  <a:pt x="1569426" y="2370473"/>
                </a:cubicBezTo>
                <a:cubicBezTo>
                  <a:pt x="1526515" y="2370473"/>
                  <a:pt x="1491704" y="2335693"/>
                  <a:pt x="1491704" y="2292760"/>
                </a:cubicBezTo>
                <a:cubicBezTo>
                  <a:pt x="1491704" y="2249827"/>
                  <a:pt x="1526515" y="2215026"/>
                  <a:pt x="1569426" y="2215026"/>
                </a:cubicBezTo>
                <a:close/>
                <a:moveTo>
                  <a:pt x="458872" y="2215026"/>
                </a:moveTo>
                <a:cubicBezTo>
                  <a:pt x="501804" y="2215026"/>
                  <a:pt x="536609" y="2249830"/>
                  <a:pt x="536609" y="2292761"/>
                </a:cubicBezTo>
                <a:cubicBezTo>
                  <a:pt x="536609" y="2335695"/>
                  <a:pt x="501804" y="2370474"/>
                  <a:pt x="458872" y="2370474"/>
                </a:cubicBezTo>
                <a:cubicBezTo>
                  <a:pt x="415939" y="2370474"/>
                  <a:pt x="381138" y="2335695"/>
                  <a:pt x="381138" y="2292761"/>
                </a:cubicBezTo>
                <a:cubicBezTo>
                  <a:pt x="381138" y="2249830"/>
                  <a:pt x="415939" y="2215026"/>
                  <a:pt x="458872" y="2215026"/>
                </a:cubicBezTo>
                <a:close/>
                <a:moveTo>
                  <a:pt x="10462142" y="2114072"/>
                </a:moveTo>
                <a:lnTo>
                  <a:pt x="10547886" y="2199104"/>
                </a:lnTo>
                <a:lnTo>
                  <a:pt x="10538003" y="2201099"/>
                </a:lnTo>
                <a:cubicBezTo>
                  <a:pt x="10495070" y="2201099"/>
                  <a:pt x="10460266" y="2166295"/>
                  <a:pt x="10460266" y="2123364"/>
                </a:cubicBezTo>
                <a:close/>
                <a:moveTo>
                  <a:pt x="10349781" y="2045628"/>
                </a:moveTo>
                <a:cubicBezTo>
                  <a:pt x="10392714" y="2045628"/>
                  <a:pt x="10427518" y="2080429"/>
                  <a:pt x="10427518" y="2123364"/>
                </a:cubicBezTo>
                <a:cubicBezTo>
                  <a:pt x="10427518" y="2166295"/>
                  <a:pt x="10392714" y="2201099"/>
                  <a:pt x="10349781" y="2201099"/>
                </a:cubicBezTo>
                <a:cubicBezTo>
                  <a:pt x="10306848" y="2201099"/>
                  <a:pt x="10272044" y="2166295"/>
                  <a:pt x="10272044" y="2123364"/>
                </a:cubicBezTo>
                <a:cubicBezTo>
                  <a:pt x="10272044" y="2080429"/>
                  <a:pt x="10306848" y="2045628"/>
                  <a:pt x="10349781" y="2045628"/>
                </a:cubicBezTo>
                <a:close/>
                <a:moveTo>
                  <a:pt x="10166265" y="2045628"/>
                </a:moveTo>
                <a:cubicBezTo>
                  <a:pt x="10209198" y="2045628"/>
                  <a:pt x="10244002" y="2080429"/>
                  <a:pt x="10244002" y="2123364"/>
                </a:cubicBezTo>
                <a:cubicBezTo>
                  <a:pt x="10244002" y="2166295"/>
                  <a:pt x="10209198" y="2201099"/>
                  <a:pt x="10166265" y="2201099"/>
                </a:cubicBezTo>
                <a:cubicBezTo>
                  <a:pt x="10123332" y="2201099"/>
                  <a:pt x="10088528" y="2166295"/>
                  <a:pt x="10088528" y="2123364"/>
                </a:cubicBezTo>
                <a:cubicBezTo>
                  <a:pt x="10088528" y="2080429"/>
                  <a:pt x="10123332" y="2045628"/>
                  <a:pt x="10166265" y="2045628"/>
                </a:cubicBezTo>
                <a:close/>
                <a:moveTo>
                  <a:pt x="9978044" y="2045628"/>
                </a:moveTo>
                <a:cubicBezTo>
                  <a:pt x="10020977" y="2045628"/>
                  <a:pt x="10055781" y="2080429"/>
                  <a:pt x="10055781" y="2123364"/>
                </a:cubicBezTo>
                <a:cubicBezTo>
                  <a:pt x="10055781" y="2166295"/>
                  <a:pt x="10020977" y="2201099"/>
                  <a:pt x="9978044" y="2201099"/>
                </a:cubicBezTo>
                <a:cubicBezTo>
                  <a:pt x="9935111" y="2201099"/>
                  <a:pt x="9900307" y="2166295"/>
                  <a:pt x="9900307" y="2123364"/>
                </a:cubicBezTo>
                <a:cubicBezTo>
                  <a:pt x="9900307" y="2080429"/>
                  <a:pt x="9935111" y="2045628"/>
                  <a:pt x="9978044" y="2045628"/>
                </a:cubicBezTo>
                <a:close/>
                <a:moveTo>
                  <a:pt x="9789823" y="2045628"/>
                </a:moveTo>
                <a:cubicBezTo>
                  <a:pt x="9832756" y="2045628"/>
                  <a:pt x="9867560" y="2080429"/>
                  <a:pt x="9867560" y="2123364"/>
                </a:cubicBezTo>
                <a:cubicBezTo>
                  <a:pt x="9867560" y="2166295"/>
                  <a:pt x="9832756" y="2201099"/>
                  <a:pt x="9789823" y="2201099"/>
                </a:cubicBezTo>
                <a:cubicBezTo>
                  <a:pt x="9746890" y="2201099"/>
                  <a:pt x="9712086" y="2166295"/>
                  <a:pt x="9712086" y="2123364"/>
                </a:cubicBezTo>
                <a:cubicBezTo>
                  <a:pt x="9712086" y="2080429"/>
                  <a:pt x="9746890" y="2045628"/>
                  <a:pt x="9789823" y="2045628"/>
                </a:cubicBezTo>
                <a:close/>
                <a:moveTo>
                  <a:pt x="9606306" y="2045628"/>
                </a:moveTo>
                <a:cubicBezTo>
                  <a:pt x="9649238" y="2045628"/>
                  <a:pt x="9684043" y="2080429"/>
                  <a:pt x="9684043" y="2123364"/>
                </a:cubicBezTo>
                <a:cubicBezTo>
                  <a:pt x="9684043" y="2166295"/>
                  <a:pt x="9649238" y="2201099"/>
                  <a:pt x="9606306" y="2201099"/>
                </a:cubicBezTo>
                <a:cubicBezTo>
                  <a:pt x="9563373" y="2201099"/>
                  <a:pt x="9528569" y="2166295"/>
                  <a:pt x="9528569" y="2123364"/>
                </a:cubicBezTo>
                <a:cubicBezTo>
                  <a:pt x="9528569" y="2080429"/>
                  <a:pt x="9563373" y="2045628"/>
                  <a:pt x="9606306" y="2045628"/>
                </a:cubicBezTo>
                <a:close/>
                <a:moveTo>
                  <a:pt x="9413378" y="2045628"/>
                </a:moveTo>
                <a:cubicBezTo>
                  <a:pt x="9456311" y="2045628"/>
                  <a:pt x="9491115" y="2080429"/>
                  <a:pt x="9491115" y="2123364"/>
                </a:cubicBezTo>
                <a:cubicBezTo>
                  <a:pt x="9491115" y="2166295"/>
                  <a:pt x="9456311" y="2201099"/>
                  <a:pt x="9413378" y="2201099"/>
                </a:cubicBezTo>
                <a:cubicBezTo>
                  <a:pt x="9370445" y="2201099"/>
                  <a:pt x="9335641" y="2166295"/>
                  <a:pt x="9335641" y="2123364"/>
                </a:cubicBezTo>
                <a:cubicBezTo>
                  <a:pt x="9335641" y="2080429"/>
                  <a:pt x="9370445" y="2045628"/>
                  <a:pt x="9413378" y="2045628"/>
                </a:cubicBezTo>
                <a:close/>
                <a:moveTo>
                  <a:pt x="9234570" y="2045628"/>
                </a:moveTo>
                <a:cubicBezTo>
                  <a:pt x="9277503" y="2045628"/>
                  <a:pt x="9312307" y="2080429"/>
                  <a:pt x="9312307" y="2123364"/>
                </a:cubicBezTo>
                <a:cubicBezTo>
                  <a:pt x="9312307" y="2166295"/>
                  <a:pt x="9277503" y="2201099"/>
                  <a:pt x="9234570" y="2201099"/>
                </a:cubicBezTo>
                <a:cubicBezTo>
                  <a:pt x="9191637" y="2201099"/>
                  <a:pt x="9156833" y="2166295"/>
                  <a:pt x="9156833" y="2123364"/>
                </a:cubicBezTo>
                <a:cubicBezTo>
                  <a:pt x="9156833" y="2080429"/>
                  <a:pt x="9191637" y="2045628"/>
                  <a:pt x="9234570" y="2045628"/>
                </a:cubicBezTo>
                <a:close/>
                <a:moveTo>
                  <a:pt x="9036936" y="2045628"/>
                </a:moveTo>
                <a:cubicBezTo>
                  <a:pt x="9079869" y="2045628"/>
                  <a:pt x="9114673" y="2080429"/>
                  <a:pt x="9114673" y="2123364"/>
                </a:cubicBezTo>
                <a:cubicBezTo>
                  <a:pt x="9114673" y="2166295"/>
                  <a:pt x="9079869" y="2201099"/>
                  <a:pt x="9036936" y="2201099"/>
                </a:cubicBezTo>
                <a:cubicBezTo>
                  <a:pt x="8994003" y="2201099"/>
                  <a:pt x="8959199" y="2166295"/>
                  <a:pt x="8959199" y="2123364"/>
                </a:cubicBezTo>
                <a:cubicBezTo>
                  <a:pt x="8959199" y="2080429"/>
                  <a:pt x="8994003" y="2045628"/>
                  <a:pt x="9036936" y="2045628"/>
                </a:cubicBezTo>
                <a:close/>
                <a:moveTo>
                  <a:pt x="8853421" y="2045628"/>
                </a:moveTo>
                <a:cubicBezTo>
                  <a:pt x="8896354" y="2045628"/>
                  <a:pt x="8931158" y="2080429"/>
                  <a:pt x="8931158" y="2123364"/>
                </a:cubicBezTo>
                <a:cubicBezTo>
                  <a:pt x="8931158" y="2166295"/>
                  <a:pt x="8896354" y="2201099"/>
                  <a:pt x="8853421" y="2201099"/>
                </a:cubicBezTo>
                <a:cubicBezTo>
                  <a:pt x="8810489" y="2201099"/>
                  <a:pt x="8775685" y="2166295"/>
                  <a:pt x="8775685" y="2123364"/>
                </a:cubicBezTo>
                <a:cubicBezTo>
                  <a:pt x="8775685" y="2080429"/>
                  <a:pt x="8810489" y="2045628"/>
                  <a:pt x="8853421" y="2045628"/>
                </a:cubicBezTo>
                <a:close/>
                <a:moveTo>
                  <a:pt x="8669907" y="2045628"/>
                </a:moveTo>
                <a:cubicBezTo>
                  <a:pt x="8712840" y="2045628"/>
                  <a:pt x="8747644" y="2080429"/>
                  <a:pt x="8747644" y="2123364"/>
                </a:cubicBezTo>
                <a:cubicBezTo>
                  <a:pt x="8747644" y="2166295"/>
                  <a:pt x="8712840" y="2201099"/>
                  <a:pt x="8669907" y="2201099"/>
                </a:cubicBezTo>
                <a:cubicBezTo>
                  <a:pt x="8626974" y="2201099"/>
                  <a:pt x="8592170" y="2166295"/>
                  <a:pt x="8592170" y="2123364"/>
                </a:cubicBezTo>
                <a:cubicBezTo>
                  <a:pt x="8592170" y="2080429"/>
                  <a:pt x="8626974" y="2045628"/>
                  <a:pt x="8669907" y="2045628"/>
                </a:cubicBezTo>
                <a:close/>
                <a:moveTo>
                  <a:pt x="8481683" y="2045628"/>
                </a:moveTo>
                <a:cubicBezTo>
                  <a:pt x="8524616" y="2045628"/>
                  <a:pt x="8559420" y="2080429"/>
                  <a:pt x="8559420" y="2123364"/>
                </a:cubicBezTo>
                <a:cubicBezTo>
                  <a:pt x="8559420" y="2166295"/>
                  <a:pt x="8524616" y="2201099"/>
                  <a:pt x="8481683" y="2201099"/>
                </a:cubicBezTo>
                <a:cubicBezTo>
                  <a:pt x="8438750" y="2201099"/>
                  <a:pt x="8403946" y="2166295"/>
                  <a:pt x="8403946" y="2123364"/>
                </a:cubicBezTo>
                <a:cubicBezTo>
                  <a:pt x="8403946" y="2080429"/>
                  <a:pt x="8438750" y="2045628"/>
                  <a:pt x="8481683" y="2045628"/>
                </a:cubicBezTo>
                <a:close/>
                <a:moveTo>
                  <a:pt x="8298167" y="2045628"/>
                </a:moveTo>
                <a:cubicBezTo>
                  <a:pt x="8341100" y="2045628"/>
                  <a:pt x="8375904" y="2080429"/>
                  <a:pt x="8375904" y="2123364"/>
                </a:cubicBezTo>
                <a:cubicBezTo>
                  <a:pt x="8375904" y="2166295"/>
                  <a:pt x="8341100" y="2201099"/>
                  <a:pt x="8298167" y="2201099"/>
                </a:cubicBezTo>
                <a:cubicBezTo>
                  <a:pt x="8255235" y="2201099"/>
                  <a:pt x="8220430" y="2166295"/>
                  <a:pt x="8220430" y="2123364"/>
                </a:cubicBezTo>
                <a:cubicBezTo>
                  <a:pt x="8220430" y="2080429"/>
                  <a:pt x="8255235" y="2045628"/>
                  <a:pt x="8298167" y="2045628"/>
                </a:cubicBezTo>
                <a:close/>
                <a:moveTo>
                  <a:pt x="8109949" y="2045628"/>
                </a:moveTo>
                <a:cubicBezTo>
                  <a:pt x="8152882" y="2045628"/>
                  <a:pt x="8187686" y="2080429"/>
                  <a:pt x="8187686" y="2123364"/>
                </a:cubicBezTo>
                <a:cubicBezTo>
                  <a:pt x="8187686" y="2166295"/>
                  <a:pt x="8152882" y="2201099"/>
                  <a:pt x="8109949" y="2201099"/>
                </a:cubicBezTo>
                <a:cubicBezTo>
                  <a:pt x="8067016" y="2201099"/>
                  <a:pt x="8032212" y="2166295"/>
                  <a:pt x="8032212" y="2123364"/>
                </a:cubicBezTo>
                <a:cubicBezTo>
                  <a:pt x="8032212" y="2080429"/>
                  <a:pt x="8067016" y="2045628"/>
                  <a:pt x="8109949" y="2045628"/>
                </a:cubicBezTo>
                <a:close/>
                <a:moveTo>
                  <a:pt x="7926432" y="2045628"/>
                </a:moveTo>
                <a:cubicBezTo>
                  <a:pt x="7969364" y="2045628"/>
                  <a:pt x="8004169" y="2080429"/>
                  <a:pt x="8004169" y="2123364"/>
                </a:cubicBezTo>
                <a:cubicBezTo>
                  <a:pt x="8004169" y="2166295"/>
                  <a:pt x="7969364" y="2201099"/>
                  <a:pt x="7926432" y="2201099"/>
                </a:cubicBezTo>
                <a:cubicBezTo>
                  <a:pt x="7883499" y="2201099"/>
                  <a:pt x="7848695" y="2166295"/>
                  <a:pt x="7848695" y="2123364"/>
                </a:cubicBezTo>
                <a:cubicBezTo>
                  <a:pt x="7848695" y="2080429"/>
                  <a:pt x="7883499" y="2045628"/>
                  <a:pt x="7926432" y="2045628"/>
                </a:cubicBezTo>
                <a:close/>
                <a:moveTo>
                  <a:pt x="7738211" y="2045628"/>
                </a:moveTo>
                <a:cubicBezTo>
                  <a:pt x="7781143" y="2045628"/>
                  <a:pt x="7815947" y="2080429"/>
                  <a:pt x="7815947" y="2123364"/>
                </a:cubicBezTo>
                <a:cubicBezTo>
                  <a:pt x="7815947" y="2166295"/>
                  <a:pt x="7781143" y="2201099"/>
                  <a:pt x="7738211" y="2201099"/>
                </a:cubicBezTo>
                <a:cubicBezTo>
                  <a:pt x="7695278" y="2201099"/>
                  <a:pt x="7660474" y="2166295"/>
                  <a:pt x="7660474" y="2123364"/>
                </a:cubicBezTo>
                <a:cubicBezTo>
                  <a:pt x="7660474" y="2080429"/>
                  <a:pt x="7695278" y="2045628"/>
                  <a:pt x="7738211" y="2045628"/>
                </a:cubicBezTo>
                <a:close/>
                <a:moveTo>
                  <a:pt x="7554693" y="2045628"/>
                </a:moveTo>
                <a:cubicBezTo>
                  <a:pt x="7597626" y="2045628"/>
                  <a:pt x="7632430" y="2080429"/>
                  <a:pt x="7632430" y="2123364"/>
                </a:cubicBezTo>
                <a:cubicBezTo>
                  <a:pt x="7632430" y="2166295"/>
                  <a:pt x="7597626" y="2201099"/>
                  <a:pt x="7554693" y="2201099"/>
                </a:cubicBezTo>
                <a:cubicBezTo>
                  <a:pt x="7511761" y="2201099"/>
                  <a:pt x="7476957" y="2166295"/>
                  <a:pt x="7476957" y="2123364"/>
                </a:cubicBezTo>
                <a:cubicBezTo>
                  <a:pt x="7476957" y="2080429"/>
                  <a:pt x="7511761" y="2045628"/>
                  <a:pt x="7554693" y="2045628"/>
                </a:cubicBezTo>
                <a:close/>
                <a:moveTo>
                  <a:pt x="7366472" y="2045628"/>
                </a:moveTo>
                <a:cubicBezTo>
                  <a:pt x="7409405" y="2045628"/>
                  <a:pt x="7444209" y="2080429"/>
                  <a:pt x="7444209" y="2123364"/>
                </a:cubicBezTo>
                <a:cubicBezTo>
                  <a:pt x="7444209" y="2166295"/>
                  <a:pt x="7409405" y="2201099"/>
                  <a:pt x="7366472" y="2201099"/>
                </a:cubicBezTo>
                <a:cubicBezTo>
                  <a:pt x="7323540" y="2201099"/>
                  <a:pt x="7288736" y="2166295"/>
                  <a:pt x="7288736" y="2123364"/>
                </a:cubicBezTo>
                <a:cubicBezTo>
                  <a:pt x="7288736" y="2080429"/>
                  <a:pt x="7323540" y="2045628"/>
                  <a:pt x="7366472" y="2045628"/>
                </a:cubicBezTo>
                <a:close/>
                <a:moveTo>
                  <a:pt x="7178251" y="2045628"/>
                </a:moveTo>
                <a:cubicBezTo>
                  <a:pt x="7221184" y="2045628"/>
                  <a:pt x="7255988" y="2080429"/>
                  <a:pt x="7255988" y="2123364"/>
                </a:cubicBezTo>
                <a:cubicBezTo>
                  <a:pt x="7255988" y="2166295"/>
                  <a:pt x="7221184" y="2201099"/>
                  <a:pt x="7178251" y="2201099"/>
                </a:cubicBezTo>
                <a:cubicBezTo>
                  <a:pt x="7135319" y="2201099"/>
                  <a:pt x="7100514" y="2166295"/>
                  <a:pt x="7100514" y="2123364"/>
                </a:cubicBezTo>
                <a:cubicBezTo>
                  <a:pt x="7100514" y="2080429"/>
                  <a:pt x="7135319" y="2045628"/>
                  <a:pt x="7178251" y="2045628"/>
                </a:cubicBezTo>
                <a:close/>
                <a:moveTo>
                  <a:pt x="6985327" y="2045628"/>
                </a:moveTo>
                <a:cubicBezTo>
                  <a:pt x="7028260" y="2045628"/>
                  <a:pt x="7063064" y="2080429"/>
                  <a:pt x="7063064" y="2123364"/>
                </a:cubicBezTo>
                <a:cubicBezTo>
                  <a:pt x="7063064" y="2166295"/>
                  <a:pt x="7028260" y="2201099"/>
                  <a:pt x="6985327" y="2201099"/>
                </a:cubicBezTo>
                <a:cubicBezTo>
                  <a:pt x="6942394" y="2201099"/>
                  <a:pt x="6907590" y="2166295"/>
                  <a:pt x="6907590" y="2123364"/>
                </a:cubicBezTo>
                <a:cubicBezTo>
                  <a:pt x="6907590" y="2080429"/>
                  <a:pt x="6942394" y="2045628"/>
                  <a:pt x="6985327" y="2045628"/>
                </a:cubicBezTo>
                <a:close/>
                <a:moveTo>
                  <a:pt x="6801807" y="2045628"/>
                </a:moveTo>
                <a:cubicBezTo>
                  <a:pt x="6844740" y="2045628"/>
                  <a:pt x="6879544" y="2080429"/>
                  <a:pt x="6879544" y="2123364"/>
                </a:cubicBezTo>
                <a:cubicBezTo>
                  <a:pt x="6879544" y="2166295"/>
                  <a:pt x="6844740" y="2201099"/>
                  <a:pt x="6801807" y="2201099"/>
                </a:cubicBezTo>
                <a:cubicBezTo>
                  <a:pt x="6758874" y="2201099"/>
                  <a:pt x="6724070" y="2166295"/>
                  <a:pt x="6724070" y="2123364"/>
                </a:cubicBezTo>
                <a:cubicBezTo>
                  <a:pt x="6724070" y="2080429"/>
                  <a:pt x="6758874" y="2045628"/>
                  <a:pt x="6801807" y="2045628"/>
                </a:cubicBezTo>
                <a:close/>
                <a:moveTo>
                  <a:pt x="6613586" y="2045628"/>
                </a:moveTo>
                <a:cubicBezTo>
                  <a:pt x="6656519" y="2045628"/>
                  <a:pt x="6691323" y="2080429"/>
                  <a:pt x="6691323" y="2123364"/>
                </a:cubicBezTo>
                <a:cubicBezTo>
                  <a:pt x="6691323" y="2166295"/>
                  <a:pt x="6656519" y="2201099"/>
                  <a:pt x="6613586" y="2201099"/>
                </a:cubicBezTo>
                <a:cubicBezTo>
                  <a:pt x="6570653" y="2201099"/>
                  <a:pt x="6535849" y="2166295"/>
                  <a:pt x="6535849" y="2123364"/>
                </a:cubicBezTo>
                <a:cubicBezTo>
                  <a:pt x="6535849" y="2080429"/>
                  <a:pt x="6570653" y="2045628"/>
                  <a:pt x="6613586" y="2045628"/>
                </a:cubicBezTo>
                <a:close/>
                <a:moveTo>
                  <a:pt x="6425365" y="2045628"/>
                </a:moveTo>
                <a:cubicBezTo>
                  <a:pt x="6468298" y="2045628"/>
                  <a:pt x="6503102" y="2080429"/>
                  <a:pt x="6503102" y="2123364"/>
                </a:cubicBezTo>
                <a:cubicBezTo>
                  <a:pt x="6503102" y="2166295"/>
                  <a:pt x="6468298" y="2201099"/>
                  <a:pt x="6425365" y="2201099"/>
                </a:cubicBezTo>
                <a:cubicBezTo>
                  <a:pt x="6382432" y="2201099"/>
                  <a:pt x="6347628" y="2166295"/>
                  <a:pt x="6347628" y="2123364"/>
                </a:cubicBezTo>
                <a:cubicBezTo>
                  <a:pt x="6347628" y="2080429"/>
                  <a:pt x="6382432" y="2045628"/>
                  <a:pt x="6425365" y="2045628"/>
                </a:cubicBezTo>
                <a:close/>
                <a:moveTo>
                  <a:pt x="6241850" y="2045628"/>
                </a:moveTo>
                <a:cubicBezTo>
                  <a:pt x="6284783" y="2045628"/>
                  <a:pt x="6319587" y="2080429"/>
                  <a:pt x="6319587" y="2123364"/>
                </a:cubicBezTo>
                <a:cubicBezTo>
                  <a:pt x="6319587" y="2166295"/>
                  <a:pt x="6284783" y="2201099"/>
                  <a:pt x="6241850" y="2201099"/>
                </a:cubicBezTo>
                <a:cubicBezTo>
                  <a:pt x="6198917" y="2201099"/>
                  <a:pt x="6164113" y="2166295"/>
                  <a:pt x="6164113" y="2123364"/>
                </a:cubicBezTo>
                <a:cubicBezTo>
                  <a:pt x="6164113" y="2080429"/>
                  <a:pt x="6198917" y="2045628"/>
                  <a:pt x="6241850" y="2045628"/>
                </a:cubicBezTo>
                <a:close/>
                <a:moveTo>
                  <a:pt x="6053630" y="2045628"/>
                </a:moveTo>
                <a:cubicBezTo>
                  <a:pt x="6096563" y="2045628"/>
                  <a:pt x="6131367" y="2080429"/>
                  <a:pt x="6131367" y="2123364"/>
                </a:cubicBezTo>
                <a:cubicBezTo>
                  <a:pt x="6131367" y="2166295"/>
                  <a:pt x="6096563" y="2201099"/>
                  <a:pt x="6053630" y="2201099"/>
                </a:cubicBezTo>
                <a:cubicBezTo>
                  <a:pt x="6010698" y="2201099"/>
                  <a:pt x="5975894" y="2166295"/>
                  <a:pt x="5975894" y="2123364"/>
                </a:cubicBezTo>
                <a:cubicBezTo>
                  <a:pt x="5975894" y="2080429"/>
                  <a:pt x="6010698" y="2045628"/>
                  <a:pt x="6053630" y="2045628"/>
                </a:cubicBezTo>
                <a:close/>
                <a:moveTo>
                  <a:pt x="5870112" y="2045628"/>
                </a:moveTo>
                <a:cubicBezTo>
                  <a:pt x="5913045" y="2045628"/>
                  <a:pt x="5947849" y="2080429"/>
                  <a:pt x="5947849" y="2123364"/>
                </a:cubicBezTo>
                <a:cubicBezTo>
                  <a:pt x="5947849" y="2166295"/>
                  <a:pt x="5913045" y="2201099"/>
                  <a:pt x="5870112" y="2201099"/>
                </a:cubicBezTo>
                <a:cubicBezTo>
                  <a:pt x="5827179" y="2201099"/>
                  <a:pt x="5792375" y="2166295"/>
                  <a:pt x="5792375" y="2123364"/>
                </a:cubicBezTo>
                <a:cubicBezTo>
                  <a:pt x="5792375" y="2080429"/>
                  <a:pt x="5827179" y="2045628"/>
                  <a:pt x="5870112" y="2045628"/>
                </a:cubicBezTo>
                <a:close/>
                <a:moveTo>
                  <a:pt x="5681933" y="2045628"/>
                </a:moveTo>
                <a:cubicBezTo>
                  <a:pt x="5724824" y="2045628"/>
                  <a:pt x="5759628" y="2080429"/>
                  <a:pt x="5759628" y="2123364"/>
                </a:cubicBezTo>
                <a:cubicBezTo>
                  <a:pt x="5759628" y="2166295"/>
                  <a:pt x="5724824" y="2201099"/>
                  <a:pt x="5681933" y="2201099"/>
                </a:cubicBezTo>
                <a:cubicBezTo>
                  <a:pt x="5638990" y="2201099"/>
                  <a:pt x="5604176" y="2166295"/>
                  <a:pt x="5604176" y="2123364"/>
                </a:cubicBezTo>
                <a:cubicBezTo>
                  <a:pt x="5604176" y="2080429"/>
                  <a:pt x="5638990" y="2045628"/>
                  <a:pt x="5681933" y="2045628"/>
                </a:cubicBezTo>
                <a:close/>
                <a:moveTo>
                  <a:pt x="5498378" y="2045628"/>
                </a:moveTo>
                <a:cubicBezTo>
                  <a:pt x="5541312" y="2045628"/>
                  <a:pt x="5576126" y="2080429"/>
                  <a:pt x="5576126" y="2123364"/>
                </a:cubicBezTo>
                <a:cubicBezTo>
                  <a:pt x="5576126" y="2166295"/>
                  <a:pt x="5541312" y="2201099"/>
                  <a:pt x="5498378" y="2201099"/>
                </a:cubicBezTo>
                <a:cubicBezTo>
                  <a:pt x="5455449" y="2201099"/>
                  <a:pt x="5420640" y="2166295"/>
                  <a:pt x="5420640" y="2123364"/>
                </a:cubicBezTo>
                <a:cubicBezTo>
                  <a:pt x="5420640" y="2080429"/>
                  <a:pt x="5455449" y="2045628"/>
                  <a:pt x="5498378" y="2045628"/>
                </a:cubicBezTo>
                <a:close/>
                <a:moveTo>
                  <a:pt x="5310166" y="2045628"/>
                </a:moveTo>
                <a:cubicBezTo>
                  <a:pt x="5353095" y="2045628"/>
                  <a:pt x="5387898" y="2080429"/>
                  <a:pt x="5387898" y="2123364"/>
                </a:cubicBezTo>
                <a:cubicBezTo>
                  <a:pt x="5387898" y="2166295"/>
                  <a:pt x="5353095" y="2201099"/>
                  <a:pt x="5310166" y="2201099"/>
                </a:cubicBezTo>
                <a:cubicBezTo>
                  <a:pt x="5267235" y="2201099"/>
                  <a:pt x="5232440" y="2166295"/>
                  <a:pt x="5232440" y="2123364"/>
                </a:cubicBezTo>
                <a:cubicBezTo>
                  <a:pt x="5232440" y="2080429"/>
                  <a:pt x="5267235" y="2045628"/>
                  <a:pt x="5310166" y="2045628"/>
                </a:cubicBezTo>
                <a:close/>
                <a:moveTo>
                  <a:pt x="5126655" y="2045628"/>
                </a:moveTo>
                <a:cubicBezTo>
                  <a:pt x="5169590" y="2045628"/>
                  <a:pt x="5204392" y="2080429"/>
                  <a:pt x="5204392" y="2123364"/>
                </a:cubicBezTo>
                <a:cubicBezTo>
                  <a:pt x="5204392" y="2166295"/>
                  <a:pt x="5169590" y="2201099"/>
                  <a:pt x="5126655" y="2201099"/>
                </a:cubicBezTo>
                <a:cubicBezTo>
                  <a:pt x="5083740" y="2201099"/>
                  <a:pt x="5048928" y="2166295"/>
                  <a:pt x="5048928" y="2123364"/>
                </a:cubicBezTo>
                <a:cubicBezTo>
                  <a:pt x="5048928" y="2080429"/>
                  <a:pt x="5083740" y="2045628"/>
                  <a:pt x="5126655" y="2045628"/>
                </a:cubicBezTo>
                <a:close/>
                <a:moveTo>
                  <a:pt x="4938442" y="2045628"/>
                </a:moveTo>
                <a:cubicBezTo>
                  <a:pt x="4981380" y="2045628"/>
                  <a:pt x="5016173" y="2080429"/>
                  <a:pt x="5016173" y="2123364"/>
                </a:cubicBezTo>
                <a:cubicBezTo>
                  <a:pt x="5016173" y="2166295"/>
                  <a:pt x="4981380" y="2201099"/>
                  <a:pt x="4938442" y="2201099"/>
                </a:cubicBezTo>
                <a:cubicBezTo>
                  <a:pt x="4895516" y="2201099"/>
                  <a:pt x="4860706" y="2166295"/>
                  <a:pt x="4860706" y="2123364"/>
                </a:cubicBezTo>
                <a:cubicBezTo>
                  <a:pt x="4860706" y="2080429"/>
                  <a:pt x="4895516" y="2045628"/>
                  <a:pt x="4938442" y="2045628"/>
                </a:cubicBezTo>
                <a:close/>
                <a:moveTo>
                  <a:pt x="3061054" y="2045628"/>
                </a:moveTo>
                <a:cubicBezTo>
                  <a:pt x="3103979" y="2045628"/>
                  <a:pt x="3138789" y="2080429"/>
                  <a:pt x="3138789" y="2123364"/>
                </a:cubicBezTo>
                <a:cubicBezTo>
                  <a:pt x="3138789" y="2166295"/>
                  <a:pt x="3103979" y="2201099"/>
                  <a:pt x="3061054" y="2201099"/>
                </a:cubicBezTo>
                <a:cubicBezTo>
                  <a:pt x="3018110" y="2201099"/>
                  <a:pt x="2983301" y="2166295"/>
                  <a:pt x="2983301" y="2123364"/>
                </a:cubicBezTo>
                <a:cubicBezTo>
                  <a:pt x="2983301" y="2080429"/>
                  <a:pt x="3018110" y="2045628"/>
                  <a:pt x="3061054" y="2045628"/>
                </a:cubicBezTo>
                <a:close/>
                <a:moveTo>
                  <a:pt x="2882231" y="2045628"/>
                </a:moveTo>
                <a:cubicBezTo>
                  <a:pt x="2925163" y="2045628"/>
                  <a:pt x="2959973" y="2080429"/>
                  <a:pt x="2959973" y="2123364"/>
                </a:cubicBezTo>
                <a:cubicBezTo>
                  <a:pt x="2959973" y="2166295"/>
                  <a:pt x="2925163" y="2201099"/>
                  <a:pt x="2882231" y="2201099"/>
                </a:cubicBezTo>
                <a:cubicBezTo>
                  <a:pt x="2839307" y="2201099"/>
                  <a:pt x="2804507" y="2166295"/>
                  <a:pt x="2804507" y="2123364"/>
                </a:cubicBezTo>
                <a:cubicBezTo>
                  <a:pt x="2804507" y="2080429"/>
                  <a:pt x="2839307" y="2045628"/>
                  <a:pt x="2882231" y="2045628"/>
                </a:cubicBezTo>
                <a:close/>
                <a:moveTo>
                  <a:pt x="2689331" y="2045628"/>
                </a:moveTo>
                <a:cubicBezTo>
                  <a:pt x="2732262" y="2045628"/>
                  <a:pt x="2767041" y="2080429"/>
                  <a:pt x="2767041" y="2123364"/>
                </a:cubicBezTo>
                <a:cubicBezTo>
                  <a:pt x="2767041" y="2166295"/>
                  <a:pt x="2732262" y="2201099"/>
                  <a:pt x="2689331" y="2201099"/>
                </a:cubicBezTo>
                <a:cubicBezTo>
                  <a:pt x="2646391" y="2201099"/>
                  <a:pt x="2611599" y="2166295"/>
                  <a:pt x="2611599" y="2123364"/>
                </a:cubicBezTo>
                <a:cubicBezTo>
                  <a:pt x="2611599" y="2080429"/>
                  <a:pt x="2646391" y="2045628"/>
                  <a:pt x="2689331" y="2045628"/>
                </a:cubicBezTo>
                <a:close/>
                <a:moveTo>
                  <a:pt x="2510511" y="2045628"/>
                </a:moveTo>
                <a:cubicBezTo>
                  <a:pt x="2553455" y="2045628"/>
                  <a:pt x="2588257" y="2080429"/>
                  <a:pt x="2588257" y="2123364"/>
                </a:cubicBezTo>
                <a:cubicBezTo>
                  <a:pt x="2588257" y="2166295"/>
                  <a:pt x="2553455" y="2201099"/>
                  <a:pt x="2510511" y="2201099"/>
                </a:cubicBezTo>
                <a:cubicBezTo>
                  <a:pt x="2467567" y="2201099"/>
                  <a:pt x="2432754" y="2166295"/>
                  <a:pt x="2432754" y="2123364"/>
                </a:cubicBezTo>
                <a:cubicBezTo>
                  <a:pt x="2432754" y="2080429"/>
                  <a:pt x="2467567" y="2045628"/>
                  <a:pt x="2510511" y="2045628"/>
                </a:cubicBezTo>
                <a:close/>
                <a:moveTo>
                  <a:pt x="2317549" y="2045628"/>
                </a:moveTo>
                <a:cubicBezTo>
                  <a:pt x="2360478" y="2045628"/>
                  <a:pt x="2395290" y="2080429"/>
                  <a:pt x="2395290" y="2123364"/>
                </a:cubicBezTo>
                <a:cubicBezTo>
                  <a:pt x="2395290" y="2166295"/>
                  <a:pt x="2360478" y="2201099"/>
                  <a:pt x="2317549" y="2201099"/>
                </a:cubicBezTo>
                <a:cubicBezTo>
                  <a:pt x="2274622" y="2201099"/>
                  <a:pt x="2239824" y="2166295"/>
                  <a:pt x="2239824" y="2123364"/>
                </a:cubicBezTo>
                <a:cubicBezTo>
                  <a:pt x="2239824" y="2080429"/>
                  <a:pt x="2274622" y="2045628"/>
                  <a:pt x="2317549" y="2045628"/>
                </a:cubicBezTo>
                <a:close/>
                <a:moveTo>
                  <a:pt x="2129353" y="2045628"/>
                </a:moveTo>
                <a:cubicBezTo>
                  <a:pt x="2172280" y="2045628"/>
                  <a:pt x="2207079" y="2080429"/>
                  <a:pt x="2207079" y="2123364"/>
                </a:cubicBezTo>
                <a:cubicBezTo>
                  <a:pt x="2207079" y="2166295"/>
                  <a:pt x="2172280" y="2201099"/>
                  <a:pt x="2129353" y="2201099"/>
                </a:cubicBezTo>
                <a:cubicBezTo>
                  <a:pt x="2086426" y="2201099"/>
                  <a:pt x="2051627" y="2166295"/>
                  <a:pt x="2051627" y="2123364"/>
                </a:cubicBezTo>
                <a:cubicBezTo>
                  <a:pt x="2051627" y="2080429"/>
                  <a:pt x="2086426" y="2045628"/>
                  <a:pt x="2129353" y="2045628"/>
                </a:cubicBezTo>
                <a:close/>
                <a:moveTo>
                  <a:pt x="1941158" y="2045628"/>
                </a:moveTo>
                <a:cubicBezTo>
                  <a:pt x="1984085" y="2045628"/>
                  <a:pt x="2018884" y="2080429"/>
                  <a:pt x="2018884" y="2123364"/>
                </a:cubicBezTo>
                <a:cubicBezTo>
                  <a:pt x="2018884" y="2166295"/>
                  <a:pt x="1984085" y="2201099"/>
                  <a:pt x="1941158" y="2201099"/>
                </a:cubicBezTo>
                <a:cubicBezTo>
                  <a:pt x="1898231" y="2201099"/>
                  <a:pt x="1863432" y="2166295"/>
                  <a:pt x="1863432" y="2123364"/>
                </a:cubicBezTo>
                <a:cubicBezTo>
                  <a:pt x="1863432" y="2080429"/>
                  <a:pt x="1898231" y="2045628"/>
                  <a:pt x="1941158" y="2045628"/>
                </a:cubicBezTo>
                <a:close/>
                <a:moveTo>
                  <a:pt x="1757668" y="2045628"/>
                </a:moveTo>
                <a:cubicBezTo>
                  <a:pt x="1800594" y="2045628"/>
                  <a:pt x="1835395" y="2080429"/>
                  <a:pt x="1835395" y="2123364"/>
                </a:cubicBezTo>
                <a:cubicBezTo>
                  <a:pt x="1835395" y="2166295"/>
                  <a:pt x="1800594" y="2201099"/>
                  <a:pt x="1757668" y="2201099"/>
                </a:cubicBezTo>
                <a:cubicBezTo>
                  <a:pt x="1714724" y="2201099"/>
                  <a:pt x="1679938" y="2166295"/>
                  <a:pt x="1679938" y="2123364"/>
                </a:cubicBezTo>
                <a:cubicBezTo>
                  <a:pt x="1679938" y="2080429"/>
                  <a:pt x="1714724" y="2045628"/>
                  <a:pt x="1757668" y="2045628"/>
                </a:cubicBezTo>
                <a:close/>
                <a:moveTo>
                  <a:pt x="1569426" y="2045628"/>
                </a:moveTo>
                <a:cubicBezTo>
                  <a:pt x="1612396" y="2045628"/>
                  <a:pt x="1647197" y="2080429"/>
                  <a:pt x="1647197" y="2123364"/>
                </a:cubicBezTo>
                <a:cubicBezTo>
                  <a:pt x="1647197" y="2166295"/>
                  <a:pt x="1612396" y="2201099"/>
                  <a:pt x="1569426" y="2201099"/>
                </a:cubicBezTo>
                <a:cubicBezTo>
                  <a:pt x="1526528" y="2201099"/>
                  <a:pt x="1491717" y="2166295"/>
                  <a:pt x="1491717" y="2123364"/>
                </a:cubicBezTo>
                <a:cubicBezTo>
                  <a:pt x="1491717" y="2080429"/>
                  <a:pt x="1526528" y="2045628"/>
                  <a:pt x="1569426" y="2045628"/>
                </a:cubicBezTo>
                <a:close/>
                <a:moveTo>
                  <a:pt x="1385908" y="2045628"/>
                </a:moveTo>
                <a:cubicBezTo>
                  <a:pt x="1428853" y="2045628"/>
                  <a:pt x="1463665" y="2080429"/>
                  <a:pt x="1463665" y="2123364"/>
                </a:cubicBezTo>
                <a:cubicBezTo>
                  <a:pt x="1463665" y="2166295"/>
                  <a:pt x="1428853" y="2201099"/>
                  <a:pt x="1385908" y="2201099"/>
                </a:cubicBezTo>
                <a:cubicBezTo>
                  <a:pt x="1342963" y="2201099"/>
                  <a:pt x="1308151" y="2166295"/>
                  <a:pt x="1308151" y="2123364"/>
                </a:cubicBezTo>
                <a:cubicBezTo>
                  <a:pt x="1308151" y="2080429"/>
                  <a:pt x="1342963" y="2045628"/>
                  <a:pt x="1385908" y="2045628"/>
                </a:cubicBezTo>
                <a:close/>
                <a:moveTo>
                  <a:pt x="1202367" y="2045628"/>
                </a:moveTo>
                <a:cubicBezTo>
                  <a:pt x="1245297" y="2045628"/>
                  <a:pt x="1280100" y="2080429"/>
                  <a:pt x="1280100" y="2123364"/>
                </a:cubicBezTo>
                <a:cubicBezTo>
                  <a:pt x="1280100" y="2166295"/>
                  <a:pt x="1245297" y="2201099"/>
                  <a:pt x="1202367" y="2201099"/>
                </a:cubicBezTo>
                <a:cubicBezTo>
                  <a:pt x="1159417" y="2201099"/>
                  <a:pt x="1124653" y="2166295"/>
                  <a:pt x="1124653" y="2123364"/>
                </a:cubicBezTo>
                <a:cubicBezTo>
                  <a:pt x="1124653" y="2080429"/>
                  <a:pt x="1159417" y="2045628"/>
                  <a:pt x="1202367" y="2045628"/>
                </a:cubicBezTo>
                <a:close/>
                <a:moveTo>
                  <a:pt x="1014132" y="2045628"/>
                </a:moveTo>
                <a:cubicBezTo>
                  <a:pt x="1057059" y="2045628"/>
                  <a:pt x="1091893" y="2080429"/>
                  <a:pt x="1091893" y="2123364"/>
                </a:cubicBezTo>
                <a:cubicBezTo>
                  <a:pt x="1091893" y="2166295"/>
                  <a:pt x="1057059" y="2201099"/>
                  <a:pt x="1014132" y="2201099"/>
                </a:cubicBezTo>
                <a:cubicBezTo>
                  <a:pt x="971236" y="2201099"/>
                  <a:pt x="936429" y="2166295"/>
                  <a:pt x="936429" y="2123364"/>
                </a:cubicBezTo>
                <a:cubicBezTo>
                  <a:pt x="936429" y="2080429"/>
                  <a:pt x="971236" y="2045628"/>
                  <a:pt x="1014132" y="2045628"/>
                </a:cubicBezTo>
                <a:close/>
                <a:moveTo>
                  <a:pt x="830626" y="2045628"/>
                </a:moveTo>
                <a:cubicBezTo>
                  <a:pt x="873548" y="2045628"/>
                  <a:pt x="908383" y="2080429"/>
                  <a:pt x="908383" y="2123364"/>
                </a:cubicBezTo>
                <a:cubicBezTo>
                  <a:pt x="908383" y="2166295"/>
                  <a:pt x="873548" y="2201099"/>
                  <a:pt x="830626" y="2201099"/>
                </a:cubicBezTo>
                <a:cubicBezTo>
                  <a:pt x="787687" y="2201099"/>
                  <a:pt x="752883" y="2166295"/>
                  <a:pt x="752883" y="2123364"/>
                </a:cubicBezTo>
                <a:cubicBezTo>
                  <a:pt x="752883" y="2080429"/>
                  <a:pt x="787687" y="2045628"/>
                  <a:pt x="830626" y="2045628"/>
                </a:cubicBezTo>
                <a:close/>
                <a:moveTo>
                  <a:pt x="642394" y="2045628"/>
                </a:moveTo>
                <a:cubicBezTo>
                  <a:pt x="685333" y="2045628"/>
                  <a:pt x="720135" y="2080429"/>
                  <a:pt x="720135" y="2123364"/>
                </a:cubicBezTo>
                <a:cubicBezTo>
                  <a:pt x="720135" y="2166295"/>
                  <a:pt x="685333" y="2201099"/>
                  <a:pt x="642394" y="2201099"/>
                </a:cubicBezTo>
                <a:cubicBezTo>
                  <a:pt x="599465" y="2201099"/>
                  <a:pt x="564661" y="2166295"/>
                  <a:pt x="564661" y="2123364"/>
                </a:cubicBezTo>
                <a:cubicBezTo>
                  <a:pt x="564661" y="2080429"/>
                  <a:pt x="599465" y="2045628"/>
                  <a:pt x="642394" y="2045628"/>
                </a:cubicBezTo>
                <a:close/>
                <a:moveTo>
                  <a:pt x="458881" y="2045628"/>
                </a:moveTo>
                <a:cubicBezTo>
                  <a:pt x="501813" y="2045628"/>
                  <a:pt x="536619" y="2080429"/>
                  <a:pt x="536619" y="2123364"/>
                </a:cubicBezTo>
                <a:cubicBezTo>
                  <a:pt x="536619" y="2166295"/>
                  <a:pt x="501813" y="2201099"/>
                  <a:pt x="458881" y="2201099"/>
                </a:cubicBezTo>
                <a:cubicBezTo>
                  <a:pt x="415949" y="2201099"/>
                  <a:pt x="381147" y="2166295"/>
                  <a:pt x="381147" y="2123364"/>
                </a:cubicBezTo>
                <a:cubicBezTo>
                  <a:pt x="381147" y="2080429"/>
                  <a:pt x="415949" y="2045628"/>
                  <a:pt x="458881" y="2045628"/>
                </a:cubicBezTo>
                <a:close/>
                <a:moveTo>
                  <a:pt x="270660" y="2045628"/>
                </a:moveTo>
                <a:cubicBezTo>
                  <a:pt x="313592" y="2045628"/>
                  <a:pt x="348397" y="2080429"/>
                  <a:pt x="348397" y="2123364"/>
                </a:cubicBezTo>
                <a:cubicBezTo>
                  <a:pt x="348397" y="2166295"/>
                  <a:pt x="313592" y="2201099"/>
                  <a:pt x="270660" y="2201099"/>
                </a:cubicBezTo>
                <a:cubicBezTo>
                  <a:pt x="227727" y="2201099"/>
                  <a:pt x="192923" y="2166295"/>
                  <a:pt x="192923" y="2123364"/>
                </a:cubicBezTo>
                <a:cubicBezTo>
                  <a:pt x="192923" y="2080429"/>
                  <a:pt x="227727" y="2045628"/>
                  <a:pt x="270660" y="2045628"/>
                </a:cubicBezTo>
                <a:close/>
                <a:moveTo>
                  <a:pt x="77736" y="2045628"/>
                </a:moveTo>
                <a:cubicBezTo>
                  <a:pt x="120669" y="2045628"/>
                  <a:pt x="155473" y="2080429"/>
                  <a:pt x="155473" y="2123364"/>
                </a:cubicBezTo>
                <a:cubicBezTo>
                  <a:pt x="155473" y="2166295"/>
                  <a:pt x="120669" y="2201099"/>
                  <a:pt x="77736" y="2201099"/>
                </a:cubicBezTo>
                <a:cubicBezTo>
                  <a:pt x="34804" y="2201099"/>
                  <a:pt x="0" y="2166295"/>
                  <a:pt x="0" y="2123364"/>
                </a:cubicBezTo>
                <a:cubicBezTo>
                  <a:pt x="0" y="2080429"/>
                  <a:pt x="34804" y="2045628"/>
                  <a:pt x="77736" y="2045628"/>
                </a:cubicBezTo>
                <a:close/>
                <a:moveTo>
                  <a:pt x="10275128" y="1933986"/>
                </a:moveTo>
                <a:lnTo>
                  <a:pt x="10323317" y="1976399"/>
                </a:lnTo>
                <a:lnTo>
                  <a:pt x="10370187" y="2022880"/>
                </a:lnTo>
                <a:lnTo>
                  <a:pt x="10349781" y="2026999"/>
                </a:lnTo>
                <a:cubicBezTo>
                  <a:pt x="10306848" y="2026999"/>
                  <a:pt x="10272044" y="1992195"/>
                  <a:pt x="10272044" y="1949263"/>
                </a:cubicBezTo>
                <a:close/>
                <a:moveTo>
                  <a:pt x="96225" y="1875259"/>
                </a:moveTo>
                <a:lnTo>
                  <a:pt x="108003" y="1877637"/>
                </a:lnTo>
                <a:cubicBezTo>
                  <a:pt x="135903" y="1889437"/>
                  <a:pt x="155480" y="1917063"/>
                  <a:pt x="155480" y="1949264"/>
                </a:cubicBezTo>
                <a:cubicBezTo>
                  <a:pt x="155480" y="1992197"/>
                  <a:pt x="120677" y="2026999"/>
                  <a:pt x="77744" y="2026999"/>
                </a:cubicBezTo>
                <a:cubicBezTo>
                  <a:pt x="45545" y="2026999"/>
                  <a:pt x="17918" y="2007423"/>
                  <a:pt x="6117" y="1979522"/>
                </a:cubicBezTo>
                <a:lnTo>
                  <a:pt x="1839" y="1958332"/>
                </a:lnTo>
                <a:close/>
                <a:moveTo>
                  <a:pt x="9413378" y="1871528"/>
                </a:moveTo>
                <a:cubicBezTo>
                  <a:pt x="9456311" y="1871528"/>
                  <a:pt x="9491115" y="1906330"/>
                  <a:pt x="9491115" y="1949264"/>
                </a:cubicBezTo>
                <a:cubicBezTo>
                  <a:pt x="9491115" y="1992197"/>
                  <a:pt x="9456311" y="2026999"/>
                  <a:pt x="9413378" y="2026999"/>
                </a:cubicBezTo>
                <a:cubicBezTo>
                  <a:pt x="9370445" y="2026999"/>
                  <a:pt x="9335641" y="1992197"/>
                  <a:pt x="9335641" y="1949264"/>
                </a:cubicBezTo>
                <a:cubicBezTo>
                  <a:pt x="9335641" y="1906330"/>
                  <a:pt x="9370445" y="1871528"/>
                  <a:pt x="9413378" y="1871528"/>
                </a:cubicBezTo>
                <a:close/>
                <a:moveTo>
                  <a:pt x="9234570" y="1871528"/>
                </a:moveTo>
                <a:cubicBezTo>
                  <a:pt x="9277503" y="1871528"/>
                  <a:pt x="9312307" y="1906330"/>
                  <a:pt x="9312307" y="1949264"/>
                </a:cubicBezTo>
                <a:cubicBezTo>
                  <a:pt x="9312307" y="1992197"/>
                  <a:pt x="9277503" y="2026999"/>
                  <a:pt x="9234570" y="2026999"/>
                </a:cubicBezTo>
                <a:cubicBezTo>
                  <a:pt x="9191637" y="2026999"/>
                  <a:pt x="9156833" y="1992197"/>
                  <a:pt x="9156833" y="1949264"/>
                </a:cubicBezTo>
                <a:cubicBezTo>
                  <a:pt x="9156833" y="1906330"/>
                  <a:pt x="9191637" y="1871528"/>
                  <a:pt x="9234570" y="1871528"/>
                </a:cubicBezTo>
                <a:close/>
                <a:moveTo>
                  <a:pt x="9036936" y="1871528"/>
                </a:moveTo>
                <a:cubicBezTo>
                  <a:pt x="9079869" y="1871528"/>
                  <a:pt x="9114673" y="1906330"/>
                  <a:pt x="9114673" y="1949264"/>
                </a:cubicBezTo>
                <a:cubicBezTo>
                  <a:pt x="9114673" y="1992197"/>
                  <a:pt x="9079869" y="2026999"/>
                  <a:pt x="9036936" y="2026999"/>
                </a:cubicBezTo>
                <a:cubicBezTo>
                  <a:pt x="8994003" y="2026999"/>
                  <a:pt x="8959199" y="1992197"/>
                  <a:pt x="8959199" y="1949264"/>
                </a:cubicBezTo>
                <a:cubicBezTo>
                  <a:pt x="8959199" y="1906330"/>
                  <a:pt x="8994003" y="1871528"/>
                  <a:pt x="9036936" y="1871528"/>
                </a:cubicBezTo>
                <a:close/>
                <a:moveTo>
                  <a:pt x="8853421" y="1871528"/>
                </a:moveTo>
                <a:cubicBezTo>
                  <a:pt x="8896354" y="1871528"/>
                  <a:pt x="8931158" y="1906330"/>
                  <a:pt x="8931158" y="1949264"/>
                </a:cubicBezTo>
                <a:cubicBezTo>
                  <a:pt x="8931158" y="1992197"/>
                  <a:pt x="8896354" y="2026999"/>
                  <a:pt x="8853421" y="2026999"/>
                </a:cubicBezTo>
                <a:cubicBezTo>
                  <a:pt x="8810489" y="2026999"/>
                  <a:pt x="8775685" y="1992197"/>
                  <a:pt x="8775685" y="1949264"/>
                </a:cubicBezTo>
                <a:cubicBezTo>
                  <a:pt x="8775685" y="1906330"/>
                  <a:pt x="8810489" y="1871528"/>
                  <a:pt x="8853421" y="1871528"/>
                </a:cubicBezTo>
                <a:close/>
                <a:moveTo>
                  <a:pt x="8669907" y="1871528"/>
                </a:moveTo>
                <a:cubicBezTo>
                  <a:pt x="8712840" y="1871528"/>
                  <a:pt x="8747644" y="1906330"/>
                  <a:pt x="8747644" y="1949264"/>
                </a:cubicBezTo>
                <a:cubicBezTo>
                  <a:pt x="8747644" y="1992197"/>
                  <a:pt x="8712840" y="2026999"/>
                  <a:pt x="8669907" y="2026999"/>
                </a:cubicBezTo>
                <a:cubicBezTo>
                  <a:pt x="8626974" y="2026999"/>
                  <a:pt x="8592170" y="1992197"/>
                  <a:pt x="8592170" y="1949264"/>
                </a:cubicBezTo>
                <a:cubicBezTo>
                  <a:pt x="8592170" y="1906330"/>
                  <a:pt x="8626974" y="1871528"/>
                  <a:pt x="8669907" y="1871528"/>
                </a:cubicBezTo>
                <a:close/>
                <a:moveTo>
                  <a:pt x="8481683" y="1871528"/>
                </a:moveTo>
                <a:cubicBezTo>
                  <a:pt x="8524616" y="1871528"/>
                  <a:pt x="8559420" y="1906330"/>
                  <a:pt x="8559420" y="1949264"/>
                </a:cubicBezTo>
                <a:cubicBezTo>
                  <a:pt x="8559420" y="1992197"/>
                  <a:pt x="8524616" y="2026999"/>
                  <a:pt x="8481683" y="2026999"/>
                </a:cubicBezTo>
                <a:cubicBezTo>
                  <a:pt x="8438750" y="2026999"/>
                  <a:pt x="8403946" y="1992197"/>
                  <a:pt x="8403946" y="1949264"/>
                </a:cubicBezTo>
                <a:cubicBezTo>
                  <a:pt x="8403946" y="1906330"/>
                  <a:pt x="8438750" y="1871528"/>
                  <a:pt x="8481683" y="1871528"/>
                </a:cubicBezTo>
                <a:close/>
                <a:moveTo>
                  <a:pt x="8298167" y="1871528"/>
                </a:moveTo>
                <a:cubicBezTo>
                  <a:pt x="8341100" y="1871528"/>
                  <a:pt x="8375904" y="1906330"/>
                  <a:pt x="8375904" y="1949264"/>
                </a:cubicBezTo>
                <a:cubicBezTo>
                  <a:pt x="8375904" y="1992197"/>
                  <a:pt x="8341100" y="2026999"/>
                  <a:pt x="8298167" y="2026999"/>
                </a:cubicBezTo>
                <a:cubicBezTo>
                  <a:pt x="8255235" y="2026999"/>
                  <a:pt x="8220430" y="1992197"/>
                  <a:pt x="8220430" y="1949264"/>
                </a:cubicBezTo>
                <a:cubicBezTo>
                  <a:pt x="8220430" y="1906330"/>
                  <a:pt x="8255235" y="1871528"/>
                  <a:pt x="8298167" y="1871528"/>
                </a:cubicBezTo>
                <a:close/>
                <a:moveTo>
                  <a:pt x="8109949" y="1871528"/>
                </a:moveTo>
                <a:cubicBezTo>
                  <a:pt x="8152882" y="1871528"/>
                  <a:pt x="8187686" y="1906330"/>
                  <a:pt x="8187686" y="1949264"/>
                </a:cubicBezTo>
                <a:cubicBezTo>
                  <a:pt x="8187686" y="1992197"/>
                  <a:pt x="8152882" y="2026999"/>
                  <a:pt x="8109949" y="2026999"/>
                </a:cubicBezTo>
                <a:cubicBezTo>
                  <a:pt x="8067016" y="2026999"/>
                  <a:pt x="8032212" y="1992197"/>
                  <a:pt x="8032212" y="1949264"/>
                </a:cubicBezTo>
                <a:cubicBezTo>
                  <a:pt x="8032212" y="1906330"/>
                  <a:pt x="8067016" y="1871528"/>
                  <a:pt x="8109949" y="1871528"/>
                </a:cubicBezTo>
                <a:close/>
                <a:moveTo>
                  <a:pt x="7926432" y="1871528"/>
                </a:moveTo>
                <a:cubicBezTo>
                  <a:pt x="7969364" y="1871528"/>
                  <a:pt x="8004169" y="1906330"/>
                  <a:pt x="8004169" y="1949264"/>
                </a:cubicBezTo>
                <a:cubicBezTo>
                  <a:pt x="8004169" y="1992197"/>
                  <a:pt x="7969364" y="2026999"/>
                  <a:pt x="7926432" y="2026999"/>
                </a:cubicBezTo>
                <a:cubicBezTo>
                  <a:pt x="7883499" y="2026999"/>
                  <a:pt x="7848695" y="1992197"/>
                  <a:pt x="7848695" y="1949264"/>
                </a:cubicBezTo>
                <a:cubicBezTo>
                  <a:pt x="7848695" y="1906330"/>
                  <a:pt x="7883499" y="1871528"/>
                  <a:pt x="7926432" y="1871528"/>
                </a:cubicBezTo>
                <a:close/>
                <a:moveTo>
                  <a:pt x="7738211" y="1871528"/>
                </a:moveTo>
                <a:cubicBezTo>
                  <a:pt x="7781143" y="1871528"/>
                  <a:pt x="7815947" y="1906330"/>
                  <a:pt x="7815947" y="1949264"/>
                </a:cubicBezTo>
                <a:cubicBezTo>
                  <a:pt x="7815947" y="1992197"/>
                  <a:pt x="7781143" y="2026999"/>
                  <a:pt x="7738211" y="2026999"/>
                </a:cubicBezTo>
                <a:cubicBezTo>
                  <a:pt x="7695278" y="2026999"/>
                  <a:pt x="7660474" y="1992197"/>
                  <a:pt x="7660474" y="1949264"/>
                </a:cubicBezTo>
                <a:cubicBezTo>
                  <a:pt x="7660474" y="1906330"/>
                  <a:pt x="7695278" y="1871528"/>
                  <a:pt x="7738211" y="1871528"/>
                </a:cubicBezTo>
                <a:close/>
                <a:moveTo>
                  <a:pt x="7554693" y="1871528"/>
                </a:moveTo>
                <a:cubicBezTo>
                  <a:pt x="7597626" y="1871528"/>
                  <a:pt x="7632430" y="1906330"/>
                  <a:pt x="7632430" y="1949264"/>
                </a:cubicBezTo>
                <a:cubicBezTo>
                  <a:pt x="7632430" y="1992197"/>
                  <a:pt x="7597626" y="2026999"/>
                  <a:pt x="7554693" y="2026999"/>
                </a:cubicBezTo>
                <a:cubicBezTo>
                  <a:pt x="7511761" y="2026999"/>
                  <a:pt x="7476957" y="1992197"/>
                  <a:pt x="7476957" y="1949264"/>
                </a:cubicBezTo>
                <a:cubicBezTo>
                  <a:pt x="7476957" y="1906330"/>
                  <a:pt x="7511761" y="1871528"/>
                  <a:pt x="7554693" y="1871528"/>
                </a:cubicBezTo>
                <a:close/>
                <a:moveTo>
                  <a:pt x="7366472" y="1871528"/>
                </a:moveTo>
                <a:cubicBezTo>
                  <a:pt x="7409405" y="1871528"/>
                  <a:pt x="7444209" y="1906330"/>
                  <a:pt x="7444209" y="1949264"/>
                </a:cubicBezTo>
                <a:cubicBezTo>
                  <a:pt x="7444209" y="1992197"/>
                  <a:pt x="7409405" y="2026999"/>
                  <a:pt x="7366472" y="2026999"/>
                </a:cubicBezTo>
                <a:cubicBezTo>
                  <a:pt x="7323540" y="2026999"/>
                  <a:pt x="7288736" y="1992197"/>
                  <a:pt x="7288736" y="1949264"/>
                </a:cubicBezTo>
                <a:cubicBezTo>
                  <a:pt x="7288736" y="1906330"/>
                  <a:pt x="7323540" y="1871528"/>
                  <a:pt x="7366472" y="1871528"/>
                </a:cubicBezTo>
                <a:close/>
                <a:moveTo>
                  <a:pt x="7178251" y="1871528"/>
                </a:moveTo>
                <a:cubicBezTo>
                  <a:pt x="7221184" y="1871528"/>
                  <a:pt x="7255988" y="1906330"/>
                  <a:pt x="7255988" y="1949264"/>
                </a:cubicBezTo>
                <a:cubicBezTo>
                  <a:pt x="7255988" y="1992197"/>
                  <a:pt x="7221184" y="2026999"/>
                  <a:pt x="7178251" y="2026999"/>
                </a:cubicBezTo>
                <a:cubicBezTo>
                  <a:pt x="7135319" y="2026999"/>
                  <a:pt x="7100514" y="1992197"/>
                  <a:pt x="7100514" y="1949264"/>
                </a:cubicBezTo>
                <a:cubicBezTo>
                  <a:pt x="7100514" y="1906330"/>
                  <a:pt x="7135319" y="1871528"/>
                  <a:pt x="7178251" y="1871528"/>
                </a:cubicBezTo>
                <a:close/>
                <a:moveTo>
                  <a:pt x="6985327" y="1871528"/>
                </a:moveTo>
                <a:cubicBezTo>
                  <a:pt x="7028260" y="1871528"/>
                  <a:pt x="7063064" y="1906330"/>
                  <a:pt x="7063064" y="1949264"/>
                </a:cubicBezTo>
                <a:cubicBezTo>
                  <a:pt x="7063064" y="1992197"/>
                  <a:pt x="7028260" y="2026999"/>
                  <a:pt x="6985327" y="2026999"/>
                </a:cubicBezTo>
                <a:cubicBezTo>
                  <a:pt x="6942394" y="2026999"/>
                  <a:pt x="6907590" y="1992197"/>
                  <a:pt x="6907590" y="1949264"/>
                </a:cubicBezTo>
                <a:cubicBezTo>
                  <a:pt x="6907590" y="1906330"/>
                  <a:pt x="6942394" y="1871528"/>
                  <a:pt x="6985327" y="1871528"/>
                </a:cubicBezTo>
                <a:close/>
                <a:moveTo>
                  <a:pt x="6801807" y="1871528"/>
                </a:moveTo>
                <a:cubicBezTo>
                  <a:pt x="6844740" y="1871528"/>
                  <a:pt x="6879544" y="1906330"/>
                  <a:pt x="6879544" y="1949264"/>
                </a:cubicBezTo>
                <a:cubicBezTo>
                  <a:pt x="6879544" y="1992197"/>
                  <a:pt x="6844740" y="2026999"/>
                  <a:pt x="6801807" y="2026999"/>
                </a:cubicBezTo>
                <a:cubicBezTo>
                  <a:pt x="6758874" y="2026999"/>
                  <a:pt x="6724070" y="1992197"/>
                  <a:pt x="6724070" y="1949264"/>
                </a:cubicBezTo>
                <a:cubicBezTo>
                  <a:pt x="6724070" y="1906330"/>
                  <a:pt x="6758874" y="1871528"/>
                  <a:pt x="6801807" y="1871528"/>
                </a:cubicBezTo>
                <a:close/>
                <a:moveTo>
                  <a:pt x="6613586" y="1871528"/>
                </a:moveTo>
                <a:cubicBezTo>
                  <a:pt x="6656519" y="1871528"/>
                  <a:pt x="6691323" y="1906330"/>
                  <a:pt x="6691323" y="1949264"/>
                </a:cubicBezTo>
                <a:cubicBezTo>
                  <a:pt x="6691323" y="1992197"/>
                  <a:pt x="6656519" y="2026999"/>
                  <a:pt x="6613586" y="2026999"/>
                </a:cubicBezTo>
                <a:cubicBezTo>
                  <a:pt x="6570653" y="2026999"/>
                  <a:pt x="6535849" y="1992197"/>
                  <a:pt x="6535849" y="1949264"/>
                </a:cubicBezTo>
                <a:cubicBezTo>
                  <a:pt x="6535849" y="1906330"/>
                  <a:pt x="6570653" y="1871528"/>
                  <a:pt x="6613586" y="1871528"/>
                </a:cubicBezTo>
                <a:close/>
                <a:moveTo>
                  <a:pt x="6425365" y="1871528"/>
                </a:moveTo>
                <a:cubicBezTo>
                  <a:pt x="6468298" y="1871528"/>
                  <a:pt x="6503102" y="1906330"/>
                  <a:pt x="6503102" y="1949264"/>
                </a:cubicBezTo>
                <a:cubicBezTo>
                  <a:pt x="6503102" y="1992197"/>
                  <a:pt x="6468298" y="2026999"/>
                  <a:pt x="6425365" y="2026999"/>
                </a:cubicBezTo>
                <a:cubicBezTo>
                  <a:pt x="6382432" y="2026999"/>
                  <a:pt x="6347628" y="1992197"/>
                  <a:pt x="6347628" y="1949264"/>
                </a:cubicBezTo>
                <a:cubicBezTo>
                  <a:pt x="6347628" y="1906330"/>
                  <a:pt x="6382432" y="1871528"/>
                  <a:pt x="6425365" y="1871528"/>
                </a:cubicBezTo>
                <a:close/>
                <a:moveTo>
                  <a:pt x="6241850" y="1871528"/>
                </a:moveTo>
                <a:cubicBezTo>
                  <a:pt x="6284783" y="1871528"/>
                  <a:pt x="6319587" y="1906330"/>
                  <a:pt x="6319587" y="1949264"/>
                </a:cubicBezTo>
                <a:cubicBezTo>
                  <a:pt x="6319587" y="1992197"/>
                  <a:pt x="6284783" y="2026999"/>
                  <a:pt x="6241850" y="2026999"/>
                </a:cubicBezTo>
                <a:cubicBezTo>
                  <a:pt x="6198917" y="2026999"/>
                  <a:pt x="6164113" y="1992197"/>
                  <a:pt x="6164113" y="1949264"/>
                </a:cubicBezTo>
                <a:cubicBezTo>
                  <a:pt x="6164113" y="1906330"/>
                  <a:pt x="6198917" y="1871528"/>
                  <a:pt x="6241850" y="1871528"/>
                </a:cubicBezTo>
                <a:close/>
                <a:moveTo>
                  <a:pt x="5681936" y="1871528"/>
                </a:moveTo>
                <a:cubicBezTo>
                  <a:pt x="5724824" y="1871528"/>
                  <a:pt x="5759628" y="1906330"/>
                  <a:pt x="5759628" y="1949264"/>
                </a:cubicBezTo>
                <a:cubicBezTo>
                  <a:pt x="5759628" y="1992197"/>
                  <a:pt x="5724824" y="2026999"/>
                  <a:pt x="5681936" y="2026999"/>
                </a:cubicBezTo>
                <a:cubicBezTo>
                  <a:pt x="5638990" y="2026999"/>
                  <a:pt x="5604176" y="1992197"/>
                  <a:pt x="5604176" y="1949264"/>
                </a:cubicBezTo>
                <a:cubicBezTo>
                  <a:pt x="5604176" y="1906330"/>
                  <a:pt x="5638990" y="1871528"/>
                  <a:pt x="5681936" y="1871528"/>
                </a:cubicBezTo>
                <a:close/>
                <a:moveTo>
                  <a:pt x="5126655" y="1871528"/>
                </a:moveTo>
                <a:cubicBezTo>
                  <a:pt x="5169590" y="1871528"/>
                  <a:pt x="5204395" y="1906330"/>
                  <a:pt x="5204395" y="1949264"/>
                </a:cubicBezTo>
                <a:cubicBezTo>
                  <a:pt x="5204395" y="1992197"/>
                  <a:pt x="5169590" y="2026999"/>
                  <a:pt x="5126655" y="2026999"/>
                </a:cubicBezTo>
                <a:cubicBezTo>
                  <a:pt x="5083744" y="2026999"/>
                  <a:pt x="5048931" y="1992197"/>
                  <a:pt x="5048931" y="1949264"/>
                </a:cubicBezTo>
                <a:cubicBezTo>
                  <a:pt x="5048931" y="1906330"/>
                  <a:pt x="5083744" y="1871528"/>
                  <a:pt x="5126655" y="1871528"/>
                </a:cubicBezTo>
                <a:close/>
                <a:moveTo>
                  <a:pt x="2882240" y="1871528"/>
                </a:moveTo>
                <a:cubicBezTo>
                  <a:pt x="2925171" y="1871528"/>
                  <a:pt x="2959981" y="1906330"/>
                  <a:pt x="2959981" y="1949264"/>
                </a:cubicBezTo>
                <a:cubicBezTo>
                  <a:pt x="2959981" y="1992197"/>
                  <a:pt x="2925171" y="2026999"/>
                  <a:pt x="2882240" y="2026999"/>
                </a:cubicBezTo>
                <a:cubicBezTo>
                  <a:pt x="2839316" y="2026999"/>
                  <a:pt x="2804517" y="1992197"/>
                  <a:pt x="2804517" y="1949264"/>
                </a:cubicBezTo>
                <a:cubicBezTo>
                  <a:pt x="2804517" y="1906330"/>
                  <a:pt x="2839316" y="1871528"/>
                  <a:pt x="2882240" y="1871528"/>
                </a:cubicBezTo>
                <a:close/>
                <a:moveTo>
                  <a:pt x="2689340" y="1871528"/>
                </a:moveTo>
                <a:cubicBezTo>
                  <a:pt x="2732269" y="1871528"/>
                  <a:pt x="2767048" y="1906330"/>
                  <a:pt x="2767048" y="1949264"/>
                </a:cubicBezTo>
                <a:cubicBezTo>
                  <a:pt x="2767048" y="1992197"/>
                  <a:pt x="2732269" y="2026999"/>
                  <a:pt x="2689340" y="2026999"/>
                </a:cubicBezTo>
                <a:cubicBezTo>
                  <a:pt x="2646398" y="2026999"/>
                  <a:pt x="2611606" y="1992197"/>
                  <a:pt x="2611606" y="1949264"/>
                </a:cubicBezTo>
                <a:cubicBezTo>
                  <a:pt x="2611606" y="1906330"/>
                  <a:pt x="2646398" y="1871528"/>
                  <a:pt x="2689340" y="1871528"/>
                </a:cubicBezTo>
                <a:close/>
                <a:moveTo>
                  <a:pt x="2510519" y="1871528"/>
                </a:moveTo>
                <a:cubicBezTo>
                  <a:pt x="2553465" y="1871528"/>
                  <a:pt x="2588265" y="1906330"/>
                  <a:pt x="2588265" y="1949264"/>
                </a:cubicBezTo>
                <a:cubicBezTo>
                  <a:pt x="2588265" y="1992197"/>
                  <a:pt x="2553465" y="2026999"/>
                  <a:pt x="2510519" y="2026999"/>
                </a:cubicBezTo>
                <a:cubicBezTo>
                  <a:pt x="2467576" y="2026999"/>
                  <a:pt x="2432762" y="1992197"/>
                  <a:pt x="2432762" y="1949264"/>
                </a:cubicBezTo>
                <a:cubicBezTo>
                  <a:pt x="2432762" y="1906330"/>
                  <a:pt x="2467576" y="1871528"/>
                  <a:pt x="2510519" y="1871528"/>
                </a:cubicBezTo>
                <a:close/>
                <a:moveTo>
                  <a:pt x="2317556" y="1871528"/>
                </a:moveTo>
                <a:cubicBezTo>
                  <a:pt x="2360484" y="1871528"/>
                  <a:pt x="2395296" y="1906330"/>
                  <a:pt x="2395296" y="1949264"/>
                </a:cubicBezTo>
                <a:cubicBezTo>
                  <a:pt x="2395296" y="1992197"/>
                  <a:pt x="2360484" y="2026999"/>
                  <a:pt x="2317556" y="2026999"/>
                </a:cubicBezTo>
                <a:cubicBezTo>
                  <a:pt x="2274629" y="2026999"/>
                  <a:pt x="2239831" y="1992197"/>
                  <a:pt x="2239831" y="1949264"/>
                </a:cubicBezTo>
                <a:cubicBezTo>
                  <a:pt x="2239831" y="1906330"/>
                  <a:pt x="2274629" y="1871528"/>
                  <a:pt x="2317556" y="1871528"/>
                </a:cubicBezTo>
                <a:close/>
                <a:moveTo>
                  <a:pt x="1757677" y="1871528"/>
                </a:moveTo>
                <a:cubicBezTo>
                  <a:pt x="1800603" y="1871528"/>
                  <a:pt x="1835405" y="1906330"/>
                  <a:pt x="1835405" y="1949264"/>
                </a:cubicBezTo>
                <a:cubicBezTo>
                  <a:pt x="1835405" y="1992197"/>
                  <a:pt x="1800603" y="2026999"/>
                  <a:pt x="1757677" y="2026999"/>
                </a:cubicBezTo>
                <a:cubicBezTo>
                  <a:pt x="1714731" y="2026999"/>
                  <a:pt x="1679951" y="1992197"/>
                  <a:pt x="1679951" y="1949264"/>
                </a:cubicBezTo>
                <a:cubicBezTo>
                  <a:pt x="1679951" y="1906330"/>
                  <a:pt x="1714731" y="1871528"/>
                  <a:pt x="1757677" y="1871528"/>
                </a:cubicBezTo>
                <a:close/>
                <a:moveTo>
                  <a:pt x="1569451" y="1871528"/>
                </a:moveTo>
                <a:cubicBezTo>
                  <a:pt x="1612408" y="1871528"/>
                  <a:pt x="1647209" y="1906330"/>
                  <a:pt x="1647209" y="1949264"/>
                </a:cubicBezTo>
                <a:cubicBezTo>
                  <a:pt x="1647209" y="1992197"/>
                  <a:pt x="1612408" y="2026999"/>
                  <a:pt x="1569451" y="2026999"/>
                </a:cubicBezTo>
                <a:cubicBezTo>
                  <a:pt x="1526540" y="2026999"/>
                  <a:pt x="1491728" y="1992197"/>
                  <a:pt x="1491728" y="1949264"/>
                </a:cubicBezTo>
                <a:cubicBezTo>
                  <a:pt x="1491728" y="1906330"/>
                  <a:pt x="1526540" y="1871528"/>
                  <a:pt x="1569451" y="1871528"/>
                </a:cubicBezTo>
                <a:close/>
                <a:moveTo>
                  <a:pt x="1385919" y="1871528"/>
                </a:moveTo>
                <a:cubicBezTo>
                  <a:pt x="1428864" y="1871528"/>
                  <a:pt x="1463677" y="1906330"/>
                  <a:pt x="1463677" y="1949264"/>
                </a:cubicBezTo>
                <a:cubicBezTo>
                  <a:pt x="1463677" y="1992197"/>
                  <a:pt x="1428864" y="2026999"/>
                  <a:pt x="1385919" y="2026999"/>
                </a:cubicBezTo>
                <a:cubicBezTo>
                  <a:pt x="1342974" y="2026999"/>
                  <a:pt x="1308159" y="1992197"/>
                  <a:pt x="1308159" y="1949264"/>
                </a:cubicBezTo>
                <a:cubicBezTo>
                  <a:pt x="1308159" y="1906330"/>
                  <a:pt x="1342974" y="1871528"/>
                  <a:pt x="1385919" y="1871528"/>
                </a:cubicBezTo>
                <a:close/>
                <a:moveTo>
                  <a:pt x="1202376" y="1871528"/>
                </a:moveTo>
                <a:cubicBezTo>
                  <a:pt x="1245308" y="1871528"/>
                  <a:pt x="1280108" y="1906330"/>
                  <a:pt x="1280108" y="1949264"/>
                </a:cubicBezTo>
                <a:cubicBezTo>
                  <a:pt x="1280108" y="1992197"/>
                  <a:pt x="1245308" y="2026999"/>
                  <a:pt x="1202376" y="2026999"/>
                </a:cubicBezTo>
                <a:cubicBezTo>
                  <a:pt x="1159422" y="2026999"/>
                  <a:pt x="1124662" y="1992197"/>
                  <a:pt x="1124662" y="1949264"/>
                </a:cubicBezTo>
                <a:cubicBezTo>
                  <a:pt x="1124662" y="1906330"/>
                  <a:pt x="1159422" y="1871528"/>
                  <a:pt x="1202376" y="1871528"/>
                </a:cubicBezTo>
                <a:close/>
                <a:moveTo>
                  <a:pt x="1014132" y="1871528"/>
                </a:moveTo>
                <a:cubicBezTo>
                  <a:pt x="1057083" y="1871528"/>
                  <a:pt x="1091902" y="1906330"/>
                  <a:pt x="1091902" y="1949264"/>
                </a:cubicBezTo>
                <a:cubicBezTo>
                  <a:pt x="1091902" y="1992197"/>
                  <a:pt x="1057083" y="2026999"/>
                  <a:pt x="1014132" y="2026999"/>
                </a:cubicBezTo>
                <a:cubicBezTo>
                  <a:pt x="971246" y="2026999"/>
                  <a:pt x="936439" y="1992197"/>
                  <a:pt x="936439" y="1949264"/>
                </a:cubicBezTo>
                <a:cubicBezTo>
                  <a:pt x="936439" y="1906330"/>
                  <a:pt x="971246" y="1871528"/>
                  <a:pt x="1014132" y="1871528"/>
                </a:cubicBezTo>
                <a:close/>
                <a:moveTo>
                  <a:pt x="830636" y="1871528"/>
                </a:moveTo>
                <a:cubicBezTo>
                  <a:pt x="873555" y="1871528"/>
                  <a:pt x="908393" y="1906330"/>
                  <a:pt x="908393" y="1949264"/>
                </a:cubicBezTo>
                <a:cubicBezTo>
                  <a:pt x="908393" y="1992197"/>
                  <a:pt x="873555" y="2026999"/>
                  <a:pt x="830636" y="2026999"/>
                </a:cubicBezTo>
                <a:cubicBezTo>
                  <a:pt x="787695" y="2026999"/>
                  <a:pt x="752892" y="1992197"/>
                  <a:pt x="752892" y="1949264"/>
                </a:cubicBezTo>
                <a:cubicBezTo>
                  <a:pt x="752892" y="1906330"/>
                  <a:pt x="787695" y="1871528"/>
                  <a:pt x="830636" y="1871528"/>
                </a:cubicBezTo>
                <a:close/>
                <a:moveTo>
                  <a:pt x="642401" y="1871528"/>
                </a:moveTo>
                <a:cubicBezTo>
                  <a:pt x="685341" y="1871528"/>
                  <a:pt x="720144" y="1906330"/>
                  <a:pt x="720144" y="1949264"/>
                </a:cubicBezTo>
                <a:cubicBezTo>
                  <a:pt x="720144" y="1992197"/>
                  <a:pt x="685341" y="2026999"/>
                  <a:pt x="642401" y="2026999"/>
                </a:cubicBezTo>
                <a:cubicBezTo>
                  <a:pt x="599472" y="2026999"/>
                  <a:pt x="564669" y="1992197"/>
                  <a:pt x="564669" y="1949264"/>
                </a:cubicBezTo>
                <a:cubicBezTo>
                  <a:pt x="564669" y="1906330"/>
                  <a:pt x="599472" y="1871528"/>
                  <a:pt x="642401" y="1871528"/>
                </a:cubicBezTo>
                <a:close/>
                <a:moveTo>
                  <a:pt x="458889" y="1871528"/>
                </a:moveTo>
                <a:cubicBezTo>
                  <a:pt x="501821" y="1871528"/>
                  <a:pt x="536625" y="1906330"/>
                  <a:pt x="536625" y="1949264"/>
                </a:cubicBezTo>
                <a:cubicBezTo>
                  <a:pt x="536625" y="1992197"/>
                  <a:pt x="501821" y="2026999"/>
                  <a:pt x="458889" y="2026999"/>
                </a:cubicBezTo>
                <a:cubicBezTo>
                  <a:pt x="415956" y="2026999"/>
                  <a:pt x="381155" y="1992197"/>
                  <a:pt x="381155" y="1949264"/>
                </a:cubicBezTo>
                <a:cubicBezTo>
                  <a:pt x="381155" y="1906330"/>
                  <a:pt x="415956" y="1871528"/>
                  <a:pt x="458889" y="1871528"/>
                </a:cubicBezTo>
                <a:close/>
                <a:moveTo>
                  <a:pt x="270668" y="1871528"/>
                </a:moveTo>
                <a:cubicBezTo>
                  <a:pt x="313600" y="1871528"/>
                  <a:pt x="348404" y="1906330"/>
                  <a:pt x="348404" y="1949264"/>
                </a:cubicBezTo>
                <a:cubicBezTo>
                  <a:pt x="348404" y="1992197"/>
                  <a:pt x="313600" y="2026999"/>
                  <a:pt x="270668" y="2026999"/>
                </a:cubicBezTo>
                <a:cubicBezTo>
                  <a:pt x="227735" y="2026999"/>
                  <a:pt x="192931" y="1992197"/>
                  <a:pt x="192931" y="1949264"/>
                </a:cubicBezTo>
                <a:cubicBezTo>
                  <a:pt x="192931" y="1906330"/>
                  <a:pt x="227735" y="1871528"/>
                  <a:pt x="270668" y="1871528"/>
                </a:cubicBezTo>
                <a:close/>
                <a:moveTo>
                  <a:pt x="10166265" y="1871526"/>
                </a:moveTo>
                <a:cubicBezTo>
                  <a:pt x="10209198" y="1871526"/>
                  <a:pt x="10244002" y="1906330"/>
                  <a:pt x="10244002" y="1949263"/>
                </a:cubicBezTo>
                <a:cubicBezTo>
                  <a:pt x="10244002" y="1992195"/>
                  <a:pt x="10209198" y="2026999"/>
                  <a:pt x="10166265" y="2026999"/>
                </a:cubicBezTo>
                <a:cubicBezTo>
                  <a:pt x="10123332" y="2026999"/>
                  <a:pt x="10088528" y="1992195"/>
                  <a:pt x="10088528" y="1949263"/>
                </a:cubicBezTo>
                <a:cubicBezTo>
                  <a:pt x="10088528" y="1906330"/>
                  <a:pt x="10123332" y="1871526"/>
                  <a:pt x="10166265" y="1871526"/>
                </a:cubicBezTo>
                <a:close/>
                <a:moveTo>
                  <a:pt x="9978044" y="1871526"/>
                </a:moveTo>
                <a:cubicBezTo>
                  <a:pt x="10020977" y="1871526"/>
                  <a:pt x="10055781" y="1906330"/>
                  <a:pt x="10055781" y="1949263"/>
                </a:cubicBezTo>
                <a:cubicBezTo>
                  <a:pt x="10055781" y="1992195"/>
                  <a:pt x="10020977" y="2026999"/>
                  <a:pt x="9978044" y="2026999"/>
                </a:cubicBezTo>
                <a:cubicBezTo>
                  <a:pt x="9935111" y="2026999"/>
                  <a:pt x="9900307" y="1992195"/>
                  <a:pt x="9900307" y="1949263"/>
                </a:cubicBezTo>
                <a:cubicBezTo>
                  <a:pt x="9900307" y="1906330"/>
                  <a:pt x="9935111" y="1871526"/>
                  <a:pt x="9978044" y="1871526"/>
                </a:cubicBezTo>
                <a:close/>
                <a:moveTo>
                  <a:pt x="9789823" y="1871526"/>
                </a:moveTo>
                <a:cubicBezTo>
                  <a:pt x="9832756" y="1871526"/>
                  <a:pt x="9867560" y="1906330"/>
                  <a:pt x="9867560" y="1949263"/>
                </a:cubicBezTo>
                <a:cubicBezTo>
                  <a:pt x="9867560" y="1992195"/>
                  <a:pt x="9832756" y="2026999"/>
                  <a:pt x="9789823" y="2026999"/>
                </a:cubicBezTo>
                <a:cubicBezTo>
                  <a:pt x="9746890" y="2026999"/>
                  <a:pt x="9712086" y="1992195"/>
                  <a:pt x="9712086" y="1949263"/>
                </a:cubicBezTo>
                <a:cubicBezTo>
                  <a:pt x="9712086" y="1906330"/>
                  <a:pt x="9746890" y="1871526"/>
                  <a:pt x="9789823" y="1871526"/>
                </a:cubicBezTo>
                <a:close/>
                <a:moveTo>
                  <a:pt x="9606306" y="1871526"/>
                </a:moveTo>
                <a:cubicBezTo>
                  <a:pt x="9649238" y="1871526"/>
                  <a:pt x="9684043" y="1906330"/>
                  <a:pt x="9684043" y="1949263"/>
                </a:cubicBezTo>
                <a:cubicBezTo>
                  <a:pt x="9684043" y="1992195"/>
                  <a:pt x="9649238" y="2026999"/>
                  <a:pt x="9606306" y="2026999"/>
                </a:cubicBezTo>
                <a:cubicBezTo>
                  <a:pt x="9563373" y="2026999"/>
                  <a:pt x="9528569" y="1992195"/>
                  <a:pt x="9528569" y="1949263"/>
                </a:cubicBezTo>
                <a:cubicBezTo>
                  <a:pt x="9528569" y="1906330"/>
                  <a:pt x="9563373" y="1871526"/>
                  <a:pt x="9606306" y="1871526"/>
                </a:cubicBezTo>
                <a:close/>
                <a:moveTo>
                  <a:pt x="10091069" y="1771989"/>
                </a:moveTo>
                <a:lnTo>
                  <a:pt x="10188573" y="1857806"/>
                </a:lnTo>
                <a:lnTo>
                  <a:pt x="10166265" y="1862309"/>
                </a:lnTo>
                <a:cubicBezTo>
                  <a:pt x="10123332" y="1862309"/>
                  <a:pt x="10088528" y="1827505"/>
                  <a:pt x="10088528" y="1784572"/>
                </a:cubicBezTo>
                <a:close/>
                <a:moveTo>
                  <a:pt x="284431" y="1709613"/>
                </a:moveTo>
                <a:lnTo>
                  <a:pt x="300934" y="1712944"/>
                </a:lnTo>
                <a:cubicBezTo>
                  <a:pt x="328835" y="1724745"/>
                  <a:pt x="348412" y="1752373"/>
                  <a:pt x="348412" y="1784572"/>
                </a:cubicBezTo>
                <a:cubicBezTo>
                  <a:pt x="348412" y="1827503"/>
                  <a:pt x="313608" y="1862307"/>
                  <a:pt x="270675" y="1862307"/>
                </a:cubicBezTo>
                <a:cubicBezTo>
                  <a:pt x="238477" y="1862307"/>
                  <a:pt x="210850" y="1842730"/>
                  <a:pt x="199049" y="1814830"/>
                </a:cubicBezTo>
                <a:lnTo>
                  <a:pt x="193894" y="1789298"/>
                </a:lnTo>
                <a:close/>
                <a:moveTo>
                  <a:pt x="9978044" y="1706838"/>
                </a:moveTo>
                <a:cubicBezTo>
                  <a:pt x="10020977" y="1706838"/>
                  <a:pt x="10055781" y="1741642"/>
                  <a:pt x="10055781" y="1784572"/>
                </a:cubicBezTo>
                <a:cubicBezTo>
                  <a:pt x="10055781" y="1827505"/>
                  <a:pt x="10020977" y="1862309"/>
                  <a:pt x="9978044" y="1862309"/>
                </a:cubicBezTo>
                <a:cubicBezTo>
                  <a:pt x="9935111" y="1862309"/>
                  <a:pt x="9900307" y="1827505"/>
                  <a:pt x="9900307" y="1784572"/>
                </a:cubicBezTo>
                <a:cubicBezTo>
                  <a:pt x="9900307" y="1741642"/>
                  <a:pt x="9935111" y="1706838"/>
                  <a:pt x="9978044" y="1706838"/>
                </a:cubicBezTo>
                <a:close/>
                <a:moveTo>
                  <a:pt x="9789823" y="1706838"/>
                </a:moveTo>
                <a:cubicBezTo>
                  <a:pt x="9832756" y="1706838"/>
                  <a:pt x="9867560" y="1741642"/>
                  <a:pt x="9867560" y="1784572"/>
                </a:cubicBezTo>
                <a:cubicBezTo>
                  <a:pt x="9867560" y="1827505"/>
                  <a:pt x="9832756" y="1862309"/>
                  <a:pt x="9789823" y="1862309"/>
                </a:cubicBezTo>
                <a:cubicBezTo>
                  <a:pt x="9746890" y="1862309"/>
                  <a:pt x="9712086" y="1827505"/>
                  <a:pt x="9712086" y="1784572"/>
                </a:cubicBezTo>
                <a:cubicBezTo>
                  <a:pt x="9712086" y="1741642"/>
                  <a:pt x="9746890" y="1706838"/>
                  <a:pt x="9789823" y="1706838"/>
                </a:cubicBezTo>
                <a:close/>
                <a:moveTo>
                  <a:pt x="9606306" y="1706838"/>
                </a:moveTo>
                <a:cubicBezTo>
                  <a:pt x="9649238" y="1706838"/>
                  <a:pt x="9684043" y="1741642"/>
                  <a:pt x="9684043" y="1784572"/>
                </a:cubicBezTo>
                <a:cubicBezTo>
                  <a:pt x="9684043" y="1827505"/>
                  <a:pt x="9649238" y="1862309"/>
                  <a:pt x="9606306" y="1862309"/>
                </a:cubicBezTo>
                <a:cubicBezTo>
                  <a:pt x="9563373" y="1862309"/>
                  <a:pt x="9528569" y="1827505"/>
                  <a:pt x="9528569" y="1784572"/>
                </a:cubicBezTo>
                <a:cubicBezTo>
                  <a:pt x="9528569" y="1741642"/>
                  <a:pt x="9563373" y="1706838"/>
                  <a:pt x="9606306" y="1706838"/>
                </a:cubicBezTo>
                <a:close/>
                <a:moveTo>
                  <a:pt x="9413378" y="1706838"/>
                </a:moveTo>
                <a:cubicBezTo>
                  <a:pt x="9456311" y="1706838"/>
                  <a:pt x="9491115" y="1741642"/>
                  <a:pt x="9491115" y="1784572"/>
                </a:cubicBezTo>
                <a:cubicBezTo>
                  <a:pt x="9491115" y="1827505"/>
                  <a:pt x="9456311" y="1862309"/>
                  <a:pt x="9413378" y="1862309"/>
                </a:cubicBezTo>
                <a:cubicBezTo>
                  <a:pt x="9370445" y="1862309"/>
                  <a:pt x="9335641" y="1827505"/>
                  <a:pt x="9335641" y="1784572"/>
                </a:cubicBezTo>
                <a:cubicBezTo>
                  <a:pt x="9335641" y="1741642"/>
                  <a:pt x="9370445" y="1706838"/>
                  <a:pt x="9413378" y="1706838"/>
                </a:cubicBezTo>
                <a:close/>
                <a:moveTo>
                  <a:pt x="9234570" y="1706838"/>
                </a:moveTo>
                <a:cubicBezTo>
                  <a:pt x="9277503" y="1706838"/>
                  <a:pt x="9312307" y="1741642"/>
                  <a:pt x="9312307" y="1784572"/>
                </a:cubicBezTo>
                <a:cubicBezTo>
                  <a:pt x="9312307" y="1827505"/>
                  <a:pt x="9277503" y="1862309"/>
                  <a:pt x="9234570" y="1862309"/>
                </a:cubicBezTo>
                <a:cubicBezTo>
                  <a:pt x="9191637" y="1862309"/>
                  <a:pt x="9156833" y="1827505"/>
                  <a:pt x="9156833" y="1784572"/>
                </a:cubicBezTo>
                <a:cubicBezTo>
                  <a:pt x="9156833" y="1741642"/>
                  <a:pt x="9191637" y="1706838"/>
                  <a:pt x="9234570" y="1706838"/>
                </a:cubicBezTo>
                <a:close/>
                <a:moveTo>
                  <a:pt x="9036936" y="1706838"/>
                </a:moveTo>
                <a:cubicBezTo>
                  <a:pt x="9079869" y="1706838"/>
                  <a:pt x="9114673" y="1741642"/>
                  <a:pt x="9114673" y="1784572"/>
                </a:cubicBezTo>
                <a:cubicBezTo>
                  <a:pt x="9114673" y="1827505"/>
                  <a:pt x="9079869" y="1862309"/>
                  <a:pt x="9036936" y="1862309"/>
                </a:cubicBezTo>
                <a:cubicBezTo>
                  <a:pt x="8994003" y="1862309"/>
                  <a:pt x="8959199" y="1827505"/>
                  <a:pt x="8959199" y="1784572"/>
                </a:cubicBezTo>
                <a:cubicBezTo>
                  <a:pt x="8959199" y="1741642"/>
                  <a:pt x="8994003" y="1706838"/>
                  <a:pt x="9036936" y="1706838"/>
                </a:cubicBezTo>
                <a:close/>
                <a:moveTo>
                  <a:pt x="8853421" y="1706838"/>
                </a:moveTo>
                <a:cubicBezTo>
                  <a:pt x="8896354" y="1706838"/>
                  <a:pt x="8931158" y="1741642"/>
                  <a:pt x="8931158" y="1784572"/>
                </a:cubicBezTo>
                <a:cubicBezTo>
                  <a:pt x="8931158" y="1827505"/>
                  <a:pt x="8896354" y="1862309"/>
                  <a:pt x="8853421" y="1862309"/>
                </a:cubicBezTo>
                <a:cubicBezTo>
                  <a:pt x="8810489" y="1862309"/>
                  <a:pt x="8775685" y="1827505"/>
                  <a:pt x="8775685" y="1784572"/>
                </a:cubicBezTo>
                <a:cubicBezTo>
                  <a:pt x="8775685" y="1741642"/>
                  <a:pt x="8810489" y="1706838"/>
                  <a:pt x="8853421" y="1706838"/>
                </a:cubicBezTo>
                <a:close/>
                <a:moveTo>
                  <a:pt x="8669907" y="1706838"/>
                </a:moveTo>
                <a:cubicBezTo>
                  <a:pt x="8712840" y="1706838"/>
                  <a:pt x="8747644" y="1741642"/>
                  <a:pt x="8747644" y="1784572"/>
                </a:cubicBezTo>
                <a:cubicBezTo>
                  <a:pt x="8747644" y="1827505"/>
                  <a:pt x="8712840" y="1862309"/>
                  <a:pt x="8669907" y="1862309"/>
                </a:cubicBezTo>
                <a:cubicBezTo>
                  <a:pt x="8626974" y="1862309"/>
                  <a:pt x="8592170" y="1827505"/>
                  <a:pt x="8592170" y="1784572"/>
                </a:cubicBezTo>
                <a:cubicBezTo>
                  <a:pt x="8592170" y="1741642"/>
                  <a:pt x="8626974" y="1706838"/>
                  <a:pt x="8669907" y="1706838"/>
                </a:cubicBezTo>
                <a:close/>
                <a:moveTo>
                  <a:pt x="8481683" y="1706838"/>
                </a:moveTo>
                <a:cubicBezTo>
                  <a:pt x="8524616" y="1706838"/>
                  <a:pt x="8559420" y="1741642"/>
                  <a:pt x="8559420" y="1784572"/>
                </a:cubicBezTo>
                <a:cubicBezTo>
                  <a:pt x="8559420" y="1827505"/>
                  <a:pt x="8524616" y="1862309"/>
                  <a:pt x="8481683" y="1862309"/>
                </a:cubicBezTo>
                <a:cubicBezTo>
                  <a:pt x="8438750" y="1862309"/>
                  <a:pt x="8403946" y="1827505"/>
                  <a:pt x="8403946" y="1784572"/>
                </a:cubicBezTo>
                <a:cubicBezTo>
                  <a:pt x="8403946" y="1741642"/>
                  <a:pt x="8438750" y="1706838"/>
                  <a:pt x="8481683" y="1706838"/>
                </a:cubicBezTo>
                <a:close/>
                <a:moveTo>
                  <a:pt x="8298167" y="1706838"/>
                </a:moveTo>
                <a:cubicBezTo>
                  <a:pt x="8341100" y="1706838"/>
                  <a:pt x="8375904" y="1741642"/>
                  <a:pt x="8375904" y="1784572"/>
                </a:cubicBezTo>
                <a:cubicBezTo>
                  <a:pt x="8375904" y="1827505"/>
                  <a:pt x="8341100" y="1862309"/>
                  <a:pt x="8298167" y="1862309"/>
                </a:cubicBezTo>
                <a:cubicBezTo>
                  <a:pt x="8255235" y="1862309"/>
                  <a:pt x="8220430" y="1827505"/>
                  <a:pt x="8220430" y="1784572"/>
                </a:cubicBezTo>
                <a:cubicBezTo>
                  <a:pt x="8220430" y="1741642"/>
                  <a:pt x="8255235" y="1706838"/>
                  <a:pt x="8298167" y="1706838"/>
                </a:cubicBezTo>
                <a:close/>
                <a:moveTo>
                  <a:pt x="8109949" y="1706838"/>
                </a:moveTo>
                <a:cubicBezTo>
                  <a:pt x="8152882" y="1706838"/>
                  <a:pt x="8187686" y="1741642"/>
                  <a:pt x="8187686" y="1784572"/>
                </a:cubicBezTo>
                <a:cubicBezTo>
                  <a:pt x="8187686" y="1827505"/>
                  <a:pt x="8152882" y="1862309"/>
                  <a:pt x="8109949" y="1862309"/>
                </a:cubicBezTo>
                <a:cubicBezTo>
                  <a:pt x="8067016" y="1862309"/>
                  <a:pt x="8032212" y="1827505"/>
                  <a:pt x="8032212" y="1784572"/>
                </a:cubicBezTo>
                <a:cubicBezTo>
                  <a:pt x="8032212" y="1741642"/>
                  <a:pt x="8067016" y="1706838"/>
                  <a:pt x="8109949" y="1706838"/>
                </a:cubicBezTo>
                <a:close/>
                <a:moveTo>
                  <a:pt x="7926432" y="1706838"/>
                </a:moveTo>
                <a:cubicBezTo>
                  <a:pt x="7969364" y="1706838"/>
                  <a:pt x="8004169" y="1741642"/>
                  <a:pt x="8004169" y="1784572"/>
                </a:cubicBezTo>
                <a:cubicBezTo>
                  <a:pt x="8004169" y="1827505"/>
                  <a:pt x="7969364" y="1862309"/>
                  <a:pt x="7926432" y="1862309"/>
                </a:cubicBezTo>
                <a:cubicBezTo>
                  <a:pt x="7883499" y="1862309"/>
                  <a:pt x="7848695" y="1827505"/>
                  <a:pt x="7848695" y="1784572"/>
                </a:cubicBezTo>
                <a:cubicBezTo>
                  <a:pt x="7848695" y="1741642"/>
                  <a:pt x="7883499" y="1706838"/>
                  <a:pt x="7926432" y="1706838"/>
                </a:cubicBezTo>
                <a:close/>
                <a:moveTo>
                  <a:pt x="7738211" y="1706838"/>
                </a:moveTo>
                <a:cubicBezTo>
                  <a:pt x="7781143" y="1706838"/>
                  <a:pt x="7815947" y="1741642"/>
                  <a:pt x="7815947" y="1784572"/>
                </a:cubicBezTo>
                <a:cubicBezTo>
                  <a:pt x="7815947" y="1827505"/>
                  <a:pt x="7781143" y="1862309"/>
                  <a:pt x="7738211" y="1862309"/>
                </a:cubicBezTo>
                <a:cubicBezTo>
                  <a:pt x="7695278" y="1862309"/>
                  <a:pt x="7660474" y="1827505"/>
                  <a:pt x="7660474" y="1784572"/>
                </a:cubicBezTo>
                <a:cubicBezTo>
                  <a:pt x="7660474" y="1741642"/>
                  <a:pt x="7695278" y="1706838"/>
                  <a:pt x="7738211" y="1706838"/>
                </a:cubicBezTo>
                <a:close/>
                <a:moveTo>
                  <a:pt x="7554693" y="1706838"/>
                </a:moveTo>
                <a:cubicBezTo>
                  <a:pt x="7597626" y="1706838"/>
                  <a:pt x="7632430" y="1741642"/>
                  <a:pt x="7632430" y="1784572"/>
                </a:cubicBezTo>
                <a:cubicBezTo>
                  <a:pt x="7632430" y="1827505"/>
                  <a:pt x="7597626" y="1862309"/>
                  <a:pt x="7554693" y="1862309"/>
                </a:cubicBezTo>
                <a:cubicBezTo>
                  <a:pt x="7511761" y="1862309"/>
                  <a:pt x="7476957" y="1827505"/>
                  <a:pt x="7476957" y="1784572"/>
                </a:cubicBezTo>
                <a:cubicBezTo>
                  <a:pt x="7476957" y="1741642"/>
                  <a:pt x="7511761" y="1706838"/>
                  <a:pt x="7554693" y="1706838"/>
                </a:cubicBezTo>
                <a:close/>
                <a:moveTo>
                  <a:pt x="7366472" y="1706838"/>
                </a:moveTo>
                <a:cubicBezTo>
                  <a:pt x="7409405" y="1706838"/>
                  <a:pt x="7444209" y="1741642"/>
                  <a:pt x="7444209" y="1784572"/>
                </a:cubicBezTo>
                <a:cubicBezTo>
                  <a:pt x="7444209" y="1827505"/>
                  <a:pt x="7409405" y="1862309"/>
                  <a:pt x="7366472" y="1862309"/>
                </a:cubicBezTo>
                <a:cubicBezTo>
                  <a:pt x="7323540" y="1862309"/>
                  <a:pt x="7288736" y="1827505"/>
                  <a:pt x="7288736" y="1784572"/>
                </a:cubicBezTo>
                <a:cubicBezTo>
                  <a:pt x="7288736" y="1741642"/>
                  <a:pt x="7323540" y="1706838"/>
                  <a:pt x="7366472" y="1706838"/>
                </a:cubicBezTo>
                <a:close/>
                <a:moveTo>
                  <a:pt x="7178251" y="1706838"/>
                </a:moveTo>
                <a:cubicBezTo>
                  <a:pt x="7221184" y="1706838"/>
                  <a:pt x="7255988" y="1741642"/>
                  <a:pt x="7255988" y="1784572"/>
                </a:cubicBezTo>
                <a:cubicBezTo>
                  <a:pt x="7255988" y="1827505"/>
                  <a:pt x="7221184" y="1862309"/>
                  <a:pt x="7178251" y="1862309"/>
                </a:cubicBezTo>
                <a:cubicBezTo>
                  <a:pt x="7135319" y="1862309"/>
                  <a:pt x="7100514" y="1827505"/>
                  <a:pt x="7100514" y="1784572"/>
                </a:cubicBezTo>
                <a:cubicBezTo>
                  <a:pt x="7100514" y="1741642"/>
                  <a:pt x="7135319" y="1706838"/>
                  <a:pt x="7178251" y="1706838"/>
                </a:cubicBezTo>
                <a:close/>
                <a:moveTo>
                  <a:pt x="6985327" y="1706838"/>
                </a:moveTo>
                <a:cubicBezTo>
                  <a:pt x="7028260" y="1706838"/>
                  <a:pt x="7063064" y="1741642"/>
                  <a:pt x="7063064" y="1784572"/>
                </a:cubicBezTo>
                <a:cubicBezTo>
                  <a:pt x="7063064" y="1827505"/>
                  <a:pt x="7028260" y="1862309"/>
                  <a:pt x="6985327" y="1862309"/>
                </a:cubicBezTo>
                <a:cubicBezTo>
                  <a:pt x="6942394" y="1862309"/>
                  <a:pt x="6907590" y="1827505"/>
                  <a:pt x="6907590" y="1784572"/>
                </a:cubicBezTo>
                <a:cubicBezTo>
                  <a:pt x="6907590" y="1741642"/>
                  <a:pt x="6942394" y="1706838"/>
                  <a:pt x="6985327" y="1706838"/>
                </a:cubicBezTo>
                <a:close/>
                <a:moveTo>
                  <a:pt x="6801807" y="1706838"/>
                </a:moveTo>
                <a:cubicBezTo>
                  <a:pt x="6844740" y="1706838"/>
                  <a:pt x="6879544" y="1741642"/>
                  <a:pt x="6879544" y="1784572"/>
                </a:cubicBezTo>
                <a:cubicBezTo>
                  <a:pt x="6879544" y="1827505"/>
                  <a:pt x="6844740" y="1862309"/>
                  <a:pt x="6801807" y="1862309"/>
                </a:cubicBezTo>
                <a:cubicBezTo>
                  <a:pt x="6758874" y="1862309"/>
                  <a:pt x="6724070" y="1827505"/>
                  <a:pt x="6724070" y="1784572"/>
                </a:cubicBezTo>
                <a:cubicBezTo>
                  <a:pt x="6724070" y="1741642"/>
                  <a:pt x="6758874" y="1706838"/>
                  <a:pt x="6801807" y="1706838"/>
                </a:cubicBezTo>
                <a:close/>
                <a:moveTo>
                  <a:pt x="6613586" y="1706838"/>
                </a:moveTo>
                <a:cubicBezTo>
                  <a:pt x="6656519" y="1706838"/>
                  <a:pt x="6691323" y="1741642"/>
                  <a:pt x="6691323" y="1784572"/>
                </a:cubicBezTo>
                <a:cubicBezTo>
                  <a:pt x="6691323" y="1827505"/>
                  <a:pt x="6656519" y="1862309"/>
                  <a:pt x="6613586" y="1862309"/>
                </a:cubicBezTo>
                <a:cubicBezTo>
                  <a:pt x="6570653" y="1862309"/>
                  <a:pt x="6535849" y="1827505"/>
                  <a:pt x="6535849" y="1784572"/>
                </a:cubicBezTo>
                <a:cubicBezTo>
                  <a:pt x="6535849" y="1741642"/>
                  <a:pt x="6570653" y="1706838"/>
                  <a:pt x="6613586" y="1706838"/>
                </a:cubicBezTo>
                <a:close/>
                <a:moveTo>
                  <a:pt x="6425365" y="1706838"/>
                </a:moveTo>
                <a:cubicBezTo>
                  <a:pt x="6468298" y="1706838"/>
                  <a:pt x="6503102" y="1741642"/>
                  <a:pt x="6503102" y="1784572"/>
                </a:cubicBezTo>
                <a:cubicBezTo>
                  <a:pt x="6503102" y="1827505"/>
                  <a:pt x="6468298" y="1862309"/>
                  <a:pt x="6425365" y="1862309"/>
                </a:cubicBezTo>
                <a:cubicBezTo>
                  <a:pt x="6382432" y="1862309"/>
                  <a:pt x="6347628" y="1827505"/>
                  <a:pt x="6347628" y="1784572"/>
                </a:cubicBezTo>
                <a:cubicBezTo>
                  <a:pt x="6347628" y="1741642"/>
                  <a:pt x="6382432" y="1706838"/>
                  <a:pt x="6425365" y="1706838"/>
                </a:cubicBezTo>
                <a:close/>
                <a:moveTo>
                  <a:pt x="6241850" y="1706838"/>
                </a:moveTo>
                <a:cubicBezTo>
                  <a:pt x="6284783" y="1706838"/>
                  <a:pt x="6319587" y="1741642"/>
                  <a:pt x="6319587" y="1784572"/>
                </a:cubicBezTo>
                <a:cubicBezTo>
                  <a:pt x="6319587" y="1827505"/>
                  <a:pt x="6284783" y="1862309"/>
                  <a:pt x="6241850" y="1862309"/>
                </a:cubicBezTo>
                <a:cubicBezTo>
                  <a:pt x="6198917" y="1862309"/>
                  <a:pt x="6164113" y="1827505"/>
                  <a:pt x="6164113" y="1784572"/>
                </a:cubicBezTo>
                <a:cubicBezTo>
                  <a:pt x="6164113" y="1741642"/>
                  <a:pt x="6198917" y="1706838"/>
                  <a:pt x="6241850" y="1706838"/>
                </a:cubicBezTo>
                <a:close/>
                <a:moveTo>
                  <a:pt x="5870112" y="1706838"/>
                </a:moveTo>
                <a:cubicBezTo>
                  <a:pt x="5913045" y="1706838"/>
                  <a:pt x="5947849" y="1741642"/>
                  <a:pt x="5947849" y="1784572"/>
                </a:cubicBezTo>
                <a:cubicBezTo>
                  <a:pt x="5947849" y="1827505"/>
                  <a:pt x="5913045" y="1862309"/>
                  <a:pt x="5870112" y="1862309"/>
                </a:cubicBezTo>
                <a:cubicBezTo>
                  <a:pt x="5827179" y="1862309"/>
                  <a:pt x="5792375" y="1827505"/>
                  <a:pt x="5792375" y="1784572"/>
                </a:cubicBezTo>
                <a:cubicBezTo>
                  <a:pt x="5792375" y="1741642"/>
                  <a:pt x="5827179" y="1706838"/>
                  <a:pt x="5870112" y="1706838"/>
                </a:cubicBezTo>
                <a:close/>
                <a:moveTo>
                  <a:pt x="5681940" y="1706838"/>
                </a:moveTo>
                <a:cubicBezTo>
                  <a:pt x="5724824" y="1706838"/>
                  <a:pt x="5759628" y="1741642"/>
                  <a:pt x="5759628" y="1784572"/>
                </a:cubicBezTo>
                <a:cubicBezTo>
                  <a:pt x="5759628" y="1827505"/>
                  <a:pt x="5724824" y="1862309"/>
                  <a:pt x="5681940" y="1862309"/>
                </a:cubicBezTo>
                <a:cubicBezTo>
                  <a:pt x="5638992" y="1862309"/>
                  <a:pt x="5604179" y="1827505"/>
                  <a:pt x="5604179" y="1784572"/>
                </a:cubicBezTo>
                <a:cubicBezTo>
                  <a:pt x="5604179" y="1741642"/>
                  <a:pt x="5638992" y="1706838"/>
                  <a:pt x="5681940" y="1706838"/>
                </a:cubicBezTo>
                <a:close/>
                <a:moveTo>
                  <a:pt x="5498378" y="1706838"/>
                </a:moveTo>
                <a:cubicBezTo>
                  <a:pt x="5541312" y="1706838"/>
                  <a:pt x="5576128" y="1741642"/>
                  <a:pt x="5576128" y="1784572"/>
                </a:cubicBezTo>
                <a:cubicBezTo>
                  <a:pt x="5576128" y="1827505"/>
                  <a:pt x="5541312" y="1862309"/>
                  <a:pt x="5498378" y="1862309"/>
                </a:cubicBezTo>
                <a:cubicBezTo>
                  <a:pt x="5455449" y="1862309"/>
                  <a:pt x="5420642" y="1827505"/>
                  <a:pt x="5420642" y="1784572"/>
                </a:cubicBezTo>
                <a:cubicBezTo>
                  <a:pt x="5420642" y="1741642"/>
                  <a:pt x="5455449" y="1706838"/>
                  <a:pt x="5498378" y="1706838"/>
                </a:cubicBezTo>
                <a:close/>
                <a:moveTo>
                  <a:pt x="5126655" y="1706835"/>
                </a:moveTo>
                <a:cubicBezTo>
                  <a:pt x="5169590" y="1706835"/>
                  <a:pt x="5204396" y="1741639"/>
                  <a:pt x="5204396" y="1784572"/>
                </a:cubicBezTo>
                <a:cubicBezTo>
                  <a:pt x="5204396" y="1827503"/>
                  <a:pt x="5169590" y="1862307"/>
                  <a:pt x="5126655" y="1862307"/>
                </a:cubicBezTo>
                <a:cubicBezTo>
                  <a:pt x="5083744" y="1862307"/>
                  <a:pt x="5048937" y="1827503"/>
                  <a:pt x="5048937" y="1784572"/>
                </a:cubicBezTo>
                <a:cubicBezTo>
                  <a:pt x="5048937" y="1741639"/>
                  <a:pt x="5083744" y="1706835"/>
                  <a:pt x="5126655" y="1706835"/>
                </a:cubicBezTo>
                <a:close/>
                <a:moveTo>
                  <a:pt x="2689349" y="1706835"/>
                </a:moveTo>
                <a:cubicBezTo>
                  <a:pt x="2732279" y="1706835"/>
                  <a:pt x="2767057" y="1741639"/>
                  <a:pt x="2767057" y="1784572"/>
                </a:cubicBezTo>
                <a:cubicBezTo>
                  <a:pt x="2767057" y="1827503"/>
                  <a:pt x="2732279" y="1862307"/>
                  <a:pt x="2689349" y="1862307"/>
                </a:cubicBezTo>
                <a:cubicBezTo>
                  <a:pt x="2646405" y="1862307"/>
                  <a:pt x="2611614" y="1827503"/>
                  <a:pt x="2611614" y="1784572"/>
                </a:cubicBezTo>
                <a:cubicBezTo>
                  <a:pt x="2611614" y="1741639"/>
                  <a:pt x="2646405" y="1706835"/>
                  <a:pt x="2689349" y="1706835"/>
                </a:cubicBezTo>
                <a:close/>
                <a:moveTo>
                  <a:pt x="2510528" y="1706835"/>
                </a:moveTo>
                <a:cubicBezTo>
                  <a:pt x="2553474" y="1706835"/>
                  <a:pt x="2588274" y="1741639"/>
                  <a:pt x="2588274" y="1784572"/>
                </a:cubicBezTo>
                <a:cubicBezTo>
                  <a:pt x="2588274" y="1827503"/>
                  <a:pt x="2553474" y="1862307"/>
                  <a:pt x="2510528" y="1862307"/>
                </a:cubicBezTo>
                <a:cubicBezTo>
                  <a:pt x="2467583" y="1862307"/>
                  <a:pt x="2432768" y="1827503"/>
                  <a:pt x="2432768" y="1784572"/>
                </a:cubicBezTo>
                <a:cubicBezTo>
                  <a:pt x="2432768" y="1741639"/>
                  <a:pt x="2467583" y="1706835"/>
                  <a:pt x="2510528" y="1706835"/>
                </a:cubicBezTo>
                <a:close/>
                <a:moveTo>
                  <a:pt x="2317563" y="1706835"/>
                </a:moveTo>
                <a:cubicBezTo>
                  <a:pt x="2360489" y="1706835"/>
                  <a:pt x="2395304" y="1741639"/>
                  <a:pt x="2395304" y="1784572"/>
                </a:cubicBezTo>
                <a:cubicBezTo>
                  <a:pt x="2395304" y="1827503"/>
                  <a:pt x="2360489" y="1862307"/>
                  <a:pt x="2317563" y="1862307"/>
                </a:cubicBezTo>
                <a:cubicBezTo>
                  <a:pt x="2274636" y="1862307"/>
                  <a:pt x="2239838" y="1827503"/>
                  <a:pt x="2239838" y="1784572"/>
                </a:cubicBezTo>
                <a:cubicBezTo>
                  <a:pt x="2239838" y="1741639"/>
                  <a:pt x="2274636" y="1706835"/>
                  <a:pt x="2317563" y="1706835"/>
                </a:cubicBezTo>
                <a:close/>
                <a:moveTo>
                  <a:pt x="1569451" y="1706835"/>
                </a:moveTo>
                <a:cubicBezTo>
                  <a:pt x="1612419" y="1706835"/>
                  <a:pt x="1647217" y="1741639"/>
                  <a:pt x="1647217" y="1784572"/>
                </a:cubicBezTo>
                <a:cubicBezTo>
                  <a:pt x="1647217" y="1827503"/>
                  <a:pt x="1612419" y="1862307"/>
                  <a:pt x="1569451" y="1862307"/>
                </a:cubicBezTo>
                <a:cubicBezTo>
                  <a:pt x="1526552" y="1862307"/>
                  <a:pt x="1491739" y="1827503"/>
                  <a:pt x="1491739" y="1784572"/>
                </a:cubicBezTo>
                <a:cubicBezTo>
                  <a:pt x="1491739" y="1741639"/>
                  <a:pt x="1526552" y="1706835"/>
                  <a:pt x="1569451" y="1706835"/>
                </a:cubicBezTo>
                <a:close/>
                <a:moveTo>
                  <a:pt x="1385926" y="1706835"/>
                </a:moveTo>
                <a:cubicBezTo>
                  <a:pt x="1428872" y="1706835"/>
                  <a:pt x="1463687" y="1741639"/>
                  <a:pt x="1463687" y="1784572"/>
                </a:cubicBezTo>
                <a:cubicBezTo>
                  <a:pt x="1463687" y="1827503"/>
                  <a:pt x="1428872" y="1862307"/>
                  <a:pt x="1385926" y="1862307"/>
                </a:cubicBezTo>
                <a:cubicBezTo>
                  <a:pt x="1342981" y="1862307"/>
                  <a:pt x="1308166" y="1827503"/>
                  <a:pt x="1308166" y="1784572"/>
                </a:cubicBezTo>
                <a:cubicBezTo>
                  <a:pt x="1308166" y="1741639"/>
                  <a:pt x="1342981" y="1706835"/>
                  <a:pt x="1385926" y="1706835"/>
                </a:cubicBezTo>
                <a:close/>
                <a:moveTo>
                  <a:pt x="1202386" y="1706835"/>
                </a:moveTo>
                <a:cubicBezTo>
                  <a:pt x="1245316" y="1706835"/>
                  <a:pt x="1280117" y="1741639"/>
                  <a:pt x="1280117" y="1784572"/>
                </a:cubicBezTo>
                <a:cubicBezTo>
                  <a:pt x="1280117" y="1827503"/>
                  <a:pt x="1245316" y="1862307"/>
                  <a:pt x="1202386" y="1862307"/>
                </a:cubicBezTo>
                <a:cubicBezTo>
                  <a:pt x="1159430" y="1862307"/>
                  <a:pt x="1124679" y="1827503"/>
                  <a:pt x="1124679" y="1784572"/>
                </a:cubicBezTo>
                <a:cubicBezTo>
                  <a:pt x="1124679" y="1741639"/>
                  <a:pt x="1159430" y="1706835"/>
                  <a:pt x="1202386" y="1706835"/>
                </a:cubicBezTo>
                <a:close/>
                <a:moveTo>
                  <a:pt x="1014150" y="1706835"/>
                </a:moveTo>
                <a:cubicBezTo>
                  <a:pt x="1057083" y="1706835"/>
                  <a:pt x="1091910" y="1741639"/>
                  <a:pt x="1091910" y="1784572"/>
                </a:cubicBezTo>
                <a:cubicBezTo>
                  <a:pt x="1091910" y="1827503"/>
                  <a:pt x="1057083" y="1862307"/>
                  <a:pt x="1014150" y="1862307"/>
                </a:cubicBezTo>
                <a:cubicBezTo>
                  <a:pt x="971254" y="1862307"/>
                  <a:pt x="936446" y="1827503"/>
                  <a:pt x="936446" y="1784572"/>
                </a:cubicBezTo>
                <a:cubicBezTo>
                  <a:pt x="936446" y="1741639"/>
                  <a:pt x="971254" y="1706835"/>
                  <a:pt x="1014150" y="1706835"/>
                </a:cubicBezTo>
                <a:close/>
                <a:moveTo>
                  <a:pt x="830642" y="1706835"/>
                </a:moveTo>
                <a:cubicBezTo>
                  <a:pt x="873563" y="1706835"/>
                  <a:pt x="908402" y="1741639"/>
                  <a:pt x="908402" y="1784572"/>
                </a:cubicBezTo>
                <a:cubicBezTo>
                  <a:pt x="908402" y="1827503"/>
                  <a:pt x="873563" y="1862307"/>
                  <a:pt x="830642" y="1862307"/>
                </a:cubicBezTo>
                <a:cubicBezTo>
                  <a:pt x="787700" y="1862307"/>
                  <a:pt x="752900" y="1827503"/>
                  <a:pt x="752900" y="1784572"/>
                </a:cubicBezTo>
                <a:cubicBezTo>
                  <a:pt x="752900" y="1741639"/>
                  <a:pt x="787700" y="1706835"/>
                  <a:pt x="830642" y="1706835"/>
                </a:cubicBezTo>
                <a:close/>
                <a:moveTo>
                  <a:pt x="642409" y="1706835"/>
                </a:moveTo>
                <a:cubicBezTo>
                  <a:pt x="685348" y="1706835"/>
                  <a:pt x="720151" y="1741639"/>
                  <a:pt x="720151" y="1784572"/>
                </a:cubicBezTo>
                <a:cubicBezTo>
                  <a:pt x="720151" y="1827503"/>
                  <a:pt x="685348" y="1862307"/>
                  <a:pt x="642409" y="1862307"/>
                </a:cubicBezTo>
                <a:cubicBezTo>
                  <a:pt x="599479" y="1862307"/>
                  <a:pt x="564675" y="1827503"/>
                  <a:pt x="564675" y="1784572"/>
                </a:cubicBezTo>
                <a:cubicBezTo>
                  <a:pt x="564675" y="1741639"/>
                  <a:pt x="599479" y="1706835"/>
                  <a:pt x="642409" y="1706835"/>
                </a:cubicBezTo>
                <a:close/>
                <a:moveTo>
                  <a:pt x="458896" y="1706835"/>
                </a:moveTo>
                <a:cubicBezTo>
                  <a:pt x="501829" y="1706835"/>
                  <a:pt x="536634" y="1741639"/>
                  <a:pt x="536634" y="1784572"/>
                </a:cubicBezTo>
                <a:cubicBezTo>
                  <a:pt x="536634" y="1827503"/>
                  <a:pt x="501829" y="1862307"/>
                  <a:pt x="458896" y="1862307"/>
                </a:cubicBezTo>
                <a:cubicBezTo>
                  <a:pt x="415965" y="1862307"/>
                  <a:pt x="381164" y="1827503"/>
                  <a:pt x="381164" y="1784572"/>
                </a:cubicBezTo>
                <a:cubicBezTo>
                  <a:pt x="381164" y="1741639"/>
                  <a:pt x="415965" y="1706835"/>
                  <a:pt x="458896" y="1706835"/>
                </a:cubicBezTo>
                <a:close/>
                <a:moveTo>
                  <a:pt x="9900311" y="1615146"/>
                </a:moveTo>
                <a:lnTo>
                  <a:pt x="9995426" y="1689399"/>
                </a:lnTo>
                <a:lnTo>
                  <a:pt x="9978043" y="1692909"/>
                </a:lnTo>
                <a:cubicBezTo>
                  <a:pt x="9935110" y="1692909"/>
                  <a:pt x="9900306" y="1658105"/>
                  <a:pt x="9900306" y="1615171"/>
                </a:cubicBezTo>
                <a:close/>
                <a:moveTo>
                  <a:pt x="492851" y="1546029"/>
                </a:moveTo>
                <a:lnTo>
                  <a:pt x="513874" y="1560204"/>
                </a:lnTo>
                <a:cubicBezTo>
                  <a:pt x="527942" y="1574271"/>
                  <a:pt x="536643" y="1593705"/>
                  <a:pt x="536643" y="1615171"/>
                </a:cubicBezTo>
                <a:cubicBezTo>
                  <a:pt x="536643" y="1658105"/>
                  <a:pt x="501839" y="1692909"/>
                  <a:pt x="458906" y="1692909"/>
                </a:cubicBezTo>
                <a:cubicBezTo>
                  <a:pt x="426707" y="1692909"/>
                  <a:pt x="399082" y="1673332"/>
                  <a:pt x="387281" y="1645430"/>
                </a:cubicBezTo>
                <a:lnTo>
                  <a:pt x="384319" y="1630757"/>
                </a:lnTo>
                <a:close/>
                <a:moveTo>
                  <a:pt x="9789822" y="1537435"/>
                </a:moveTo>
                <a:lnTo>
                  <a:pt x="9804588" y="1540416"/>
                </a:lnTo>
                <a:lnTo>
                  <a:pt x="9861298" y="1584689"/>
                </a:lnTo>
                <a:lnTo>
                  <a:pt x="9861449" y="1584913"/>
                </a:lnTo>
                <a:cubicBezTo>
                  <a:pt x="9865383" y="1594213"/>
                  <a:pt x="9867558" y="1604438"/>
                  <a:pt x="9867558" y="1615171"/>
                </a:cubicBezTo>
                <a:cubicBezTo>
                  <a:pt x="9867558" y="1658105"/>
                  <a:pt x="9832754" y="1692909"/>
                  <a:pt x="9789822" y="1692909"/>
                </a:cubicBezTo>
                <a:cubicBezTo>
                  <a:pt x="9746889" y="1692909"/>
                  <a:pt x="9712085" y="1658105"/>
                  <a:pt x="9712085" y="1615171"/>
                </a:cubicBezTo>
                <a:cubicBezTo>
                  <a:pt x="9712085" y="1572239"/>
                  <a:pt x="9746889" y="1537435"/>
                  <a:pt x="9789822" y="1537435"/>
                </a:cubicBezTo>
                <a:close/>
                <a:moveTo>
                  <a:pt x="9606304" y="1537435"/>
                </a:moveTo>
                <a:cubicBezTo>
                  <a:pt x="9649237" y="1537435"/>
                  <a:pt x="9684041" y="1572239"/>
                  <a:pt x="9684041" y="1615171"/>
                </a:cubicBezTo>
                <a:cubicBezTo>
                  <a:pt x="9684041" y="1658105"/>
                  <a:pt x="9649237" y="1692909"/>
                  <a:pt x="9606304" y="1692909"/>
                </a:cubicBezTo>
                <a:cubicBezTo>
                  <a:pt x="9563372" y="1692909"/>
                  <a:pt x="9528568" y="1658105"/>
                  <a:pt x="9528568" y="1615171"/>
                </a:cubicBezTo>
                <a:cubicBezTo>
                  <a:pt x="9528568" y="1572239"/>
                  <a:pt x="9563372" y="1537435"/>
                  <a:pt x="9606304" y="1537435"/>
                </a:cubicBezTo>
                <a:close/>
                <a:moveTo>
                  <a:pt x="9413377" y="1537435"/>
                </a:moveTo>
                <a:cubicBezTo>
                  <a:pt x="9456310" y="1537435"/>
                  <a:pt x="9491114" y="1572239"/>
                  <a:pt x="9491114" y="1615171"/>
                </a:cubicBezTo>
                <a:cubicBezTo>
                  <a:pt x="9491114" y="1658105"/>
                  <a:pt x="9456310" y="1692909"/>
                  <a:pt x="9413377" y="1692909"/>
                </a:cubicBezTo>
                <a:cubicBezTo>
                  <a:pt x="9370444" y="1692909"/>
                  <a:pt x="9335640" y="1658105"/>
                  <a:pt x="9335640" y="1615171"/>
                </a:cubicBezTo>
                <a:cubicBezTo>
                  <a:pt x="9335640" y="1572239"/>
                  <a:pt x="9370444" y="1537435"/>
                  <a:pt x="9413377" y="1537435"/>
                </a:cubicBezTo>
                <a:close/>
                <a:moveTo>
                  <a:pt x="9234567" y="1537435"/>
                </a:moveTo>
                <a:cubicBezTo>
                  <a:pt x="9277500" y="1537435"/>
                  <a:pt x="9312304" y="1572239"/>
                  <a:pt x="9312304" y="1615171"/>
                </a:cubicBezTo>
                <a:cubicBezTo>
                  <a:pt x="9312304" y="1658105"/>
                  <a:pt x="9277500" y="1692909"/>
                  <a:pt x="9234567" y="1692909"/>
                </a:cubicBezTo>
                <a:cubicBezTo>
                  <a:pt x="9191635" y="1692909"/>
                  <a:pt x="9156831" y="1658105"/>
                  <a:pt x="9156831" y="1615171"/>
                </a:cubicBezTo>
                <a:cubicBezTo>
                  <a:pt x="9156831" y="1572239"/>
                  <a:pt x="9191635" y="1537435"/>
                  <a:pt x="9234567" y="1537435"/>
                </a:cubicBezTo>
                <a:close/>
                <a:moveTo>
                  <a:pt x="9036935" y="1537435"/>
                </a:moveTo>
                <a:cubicBezTo>
                  <a:pt x="9079868" y="1537435"/>
                  <a:pt x="9114672" y="1572239"/>
                  <a:pt x="9114672" y="1615171"/>
                </a:cubicBezTo>
                <a:cubicBezTo>
                  <a:pt x="9114672" y="1658105"/>
                  <a:pt x="9079868" y="1692909"/>
                  <a:pt x="9036935" y="1692909"/>
                </a:cubicBezTo>
                <a:cubicBezTo>
                  <a:pt x="8994002" y="1692909"/>
                  <a:pt x="8959198" y="1658105"/>
                  <a:pt x="8959198" y="1615171"/>
                </a:cubicBezTo>
                <a:cubicBezTo>
                  <a:pt x="8959198" y="1572239"/>
                  <a:pt x="8994002" y="1537435"/>
                  <a:pt x="9036935" y="1537435"/>
                </a:cubicBezTo>
                <a:close/>
                <a:moveTo>
                  <a:pt x="8853419" y="1537435"/>
                </a:moveTo>
                <a:cubicBezTo>
                  <a:pt x="8896352" y="1537435"/>
                  <a:pt x="8931156" y="1572239"/>
                  <a:pt x="8931156" y="1615171"/>
                </a:cubicBezTo>
                <a:cubicBezTo>
                  <a:pt x="8931156" y="1658105"/>
                  <a:pt x="8896352" y="1692909"/>
                  <a:pt x="8853419" y="1692909"/>
                </a:cubicBezTo>
                <a:cubicBezTo>
                  <a:pt x="8810486" y="1692909"/>
                  <a:pt x="8775682" y="1658105"/>
                  <a:pt x="8775682" y="1615171"/>
                </a:cubicBezTo>
                <a:cubicBezTo>
                  <a:pt x="8775682" y="1572239"/>
                  <a:pt x="8810486" y="1537435"/>
                  <a:pt x="8853419" y="1537435"/>
                </a:cubicBezTo>
                <a:close/>
                <a:moveTo>
                  <a:pt x="8669904" y="1537435"/>
                </a:moveTo>
                <a:cubicBezTo>
                  <a:pt x="8712837" y="1537435"/>
                  <a:pt x="8747641" y="1572239"/>
                  <a:pt x="8747641" y="1615171"/>
                </a:cubicBezTo>
                <a:cubicBezTo>
                  <a:pt x="8747641" y="1658105"/>
                  <a:pt x="8712837" y="1692909"/>
                  <a:pt x="8669904" y="1692909"/>
                </a:cubicBezTo>
                <a:cubicBezTo>
                  <a:pt x="8626971" y="1692909"/>
                  <a:pt x="8592167" y="1658105"/>
                  <a:pt x="8592167" y="1615171"/>
                </a:cubicBezTo>
                <a:cubicBezTo>
                  <a:pt x="8592167" y="1572239"/>
                  <a:pt x="8626971" y="1537435"/>
                  <a:pt x="8669904" y="1537435"/>
                </a:cubicBezTo>
                <a:close/>
                <a:moveTo>
                  <a:pt x="8481681" y="1537435"/>
                </a:moveTo>
                <a:cubicBezTo>
                  <a:pt x="8524614" y="1537435"/>
                  <a:pt x="8559418" y="1572239"/>
                  <a:pt x="8559418" y="1615171"/>
                </a:cubicBezTo>
                <a:cubicBezTo>
                  <a:pt x="8559418" y="1658105"/>
                  <a:pt x="8524614" y="1692909"/>
                  <a:pt x="8481681" y="1692909"/>
                </a:cubicBezTo>
                <a:cubicBezTo>
                  <a:pt x="8438748" y="1692909"/>
                  <a:pt x="8403944" y="1658105"/>
                  <a:pt x="8403944" y="1615171"/>
                </a:cubicBezTo>
                <a:cubicBezTo>
                  <a:pt x="8403944" y="1572239"/>
                  <a:pt x="8438748" y="1537435"/>
                  <a:pt x="8481681" y="1537435"/>
                </a:cubicBezTo>
                <a:close/>
                <a:moveTo>
                  <a:pt x="8298166" y="1537435"/>
                </a:moveTo>
                <a:cubicBezTo>
                  <a:pt x="8341099" y="1537435"/>
                  <a:pt x="8375903" y="1572239"/>
                  <a:pt x="8375903" y="1615171"/>
                </a:cubicBezTo>
                <a:cubicBezTo>
                  <a:pt x="8375903" y="1658105"/>
                  <a:pt x="8341099" y="1692909"/>
                  <a:pt x="8298166" y="1692909"/>
                </a:cubicBezTo>
                <a:cubicBezTo>
                  <a:pt x="8255233" y="1692909"/>
                  <a:pt x="8220429" y="1658105"/>
                  <a:pt x="8220429" y="1615171"/>
                </a:cubicBezTo>
                <a:cubicBezTo>
                  <a:pt x="8220429" y="1572239"/>
                  <a:pt x="8255233" y="1537435"/>
                  <a:pt x="8298166" y="1537435"/>
                </a:cubicBezTo>
                <a:close/>
                <a:moveTo>
                  <a:pt x="8109946" y="1537435"/>
                </a:moveTo>
                <a:cubicBezTo>
                  <a:pt x="8152879" y="1537435"/>
                  <a:pt x="8187683" y="1572239"/>
                  <a:pt x="8187683" y="1615171"/>
                </a:cubicBezTo>
                <a:cubicBezTo>
                  <a:pt x="8187683" y="1658105"/>
                  <a:pt x="8152879" y="1692909"/>
                  <a:pt x="8109946" y="1692909"/>
                </a:cubicBezTo>
                <a:cubicBezTo>
                  <a:pt x="8067013" y="1692909"/>
                  <a:pt x="8032209" y="1658105"/>
                  <a:pt x="8032209" y="1615171"/>
                </a:cubicBezTo>
                <a:cubicBezTo>
                  <a:pt x="8032209" y="1572239"/>
                  <a:pt x="8067013" y="1537435"/>
                  <a:pt x="8109946" y="1537435"/>
                </a:cubicBezTo>
                <a:close/>
                <a:moveTo>
                  <a:pt x="7926429" y="1537435"/>
                </a:moveTo>
                <a:cubicBezTo>
                  <a:pt x="7969362" y="1537435"/>
                  <a:pt x="8004166" y="1572239"/>
                  <a:pt x="8004166" y="1615171"/>
                </a:cubicBezTo>
                <a:cubicBezTo>
                  <a:pt x="8004166" y="1658105"/>
                  <a:pt x="7969362" y="1692909"/>
                  <a:pt x="7926429" y="1692909"/>
                </a:cubicBezTo>
                <a:cubicBezTo>
                  <a:pt x="7883496" y="1692909"/>
                  <a:pt x="7848692" y="1658105"/>
                  <a:pt x="7848692" y="1615171"/>
                </a:cubicBezTo>
                <a:cubicBezTo>
                  <a:pt x="7848692" y="1572239"/>
                  <a:pt x="7883496" y="1537435"/>
                  <a:pt x="7926429" y="1537435"/>
                </a:cubicBezTo>
                <a:close/>
                <a:moveTo>
                  <a:pt x="7738208" y="1537435"/>
                </a:moveTo>
                <a:cubicBezTo>
                  <a:pt x="7781141" y="1537435"/>
                  <a:pt x="7815945" y="1572239"/>
                  <a:pt x="7815945" y="1615171"/>
                </a:cubicBezTo>
                <a:cubicBezTo>
                  <a:pt x="7815945" y="1658105"/>
                  <a:pt x="7781141" y="1692909"/>
                  <a:pt x="7738208" y="1692909"/>
                </a:cubicBezTo>
                <a:cubicBezTo>
                  <a:pt x="7695275" y="1692909"/>
                  <a:pt x="7660471" y="1658105"/>
                  <a:pt x="7660471" y="1615171"/>
                </a:cubicBezTo>
                <a:cubicBezTo>
                  <a:pt x="7660471" y="1572239"/>
                  <a:pt x="7695275" y="1537435"/>
                  <a:pt x="7738208" y="1537435"/>
                </a:cubicBezTo>
                <a:close/>
                <a:moveTo>
                  <a:pt x="7554691" y="1537435"/>
                </a:moveTo>
                <a:cubicBezTo>
                  <a:pt x="7597624" y="1537435"/>
                  <a:pt x="7632428" y="1572239"/>
                  <a:pt x="7632428" y="1615171"/>
                </a:cubicBezTo>
                <a:cubicBezTo>
                  <a:pt x="7632428" y="1658105"/>
                  <a:pt x="7597624" y="1692909"/>
                  <a:pt x="7554691" y="1692909"/>
                </a:cubicBezTo>
                <a:cubicBezTo>
                  <a:pt x="7511758" y="1692909"/>
                  <a:pt x="7476954" y="1658105"/>
                  <a:pt x="7476954" y="1615171"/>
                </a:cubicBezTo>
                <a:cubicBezTo>
                  <a:pt x="7476954" y="1572239"/>
                  <a:pt x="7511758" y="1537435"/>
                  <a:pt x="7554691" y="1537435"/>
                </a:cubicBezTo>
                <a:close/>
                <a:moveTo>
                  <a:pt x="7366470" y="1537435"/>
                </a:moveTo>
                <a:cubicBezTo>
                  <a:pt x="7409403" y="1537435"/>
                  <a:pt x="7444207" y="1572239"/>
                  <a:pt x="7444207" y="1615171"/>
                </a:cubicBezTo>
                <a:cubicBezTo>
                  <a:pt x="7444207" y="1658105"/>
                  <a:pt x="7409403" y="1692909"/>
                  <a:pt x="7366470" y="1692909"/>
                </a:cubicBezTo>
                <a:cubicBezTo>
                  <a:pt x="7323537" y="1692909"/>
                  <a:pt x="7288733" y="1658105"/>
                  <a:pt x="7288733" y="1615171"/>
                </a:cubicBezTo>
                <a:cubicBezTo>
                  <a:pt x="7288733" y="1572239"/>
                  <a:pt x="7323537" y="1537435"/>
                  <a:pt x="7366470" y="1537435"/>
                </a:cubicBezTo>
                <a:close/>
                <a:moveTo>
                  <a:pt x="7178249" y="1537435"/>
                </a:moveTo>
                <a:cubicBezTo>
                  <a:pt x="7221182" y="1537435"/>
                  <a:pt x="7255986" y="1572239"/>
                  <a:pt x="7255986" y="1615171"/>
                </a:cubicBezTo>
                <a:cubicBezTo>
                  <a:pt x="7255986" y="1658105"/>
                  <a:pt x="7221182" y="1692909"/>
                  <a:pt x="7178249" y="1692909"/>
                </a:cubicBezTo>
                <a:cubicBezTo>
                  <a:pt x="7135316" y="1692909"/>
                  <a:pt x="7100512" y="1658105"/>
                  <a:pt x="7100512" y="1615171"/>
                </a:cubicBezTo>
                <a:cubicBezTo>
                  <a:pt x="7100512" y="1572239"/>
                  <a:pt x="7135316" y="1537435"/>
                  <a:pt x="7178249" y="1537435"/>
                </a:cubicBezTo>
                <a:close/>
                <a:moveTo>
                  <a:pt x="6985324" y="1537435"/>
                </a:moveTo>
                <a:cubicBezTo>
                  <a:pt x="7028257" y="1537435"/>
                  <a:pt x="7063061" y="1572239"/>
                  <a:pt x="7063061" y="1615171"/>
                </a:cubicBezTo>
                <a:cubicBezTo>
                  <a:pt x="7063061" y="1658105"/>
                  <a:pt x="7028257" y="1692909"/>
                  <a:pt x="6985324" y="1692909"/>
                </a:cubicBezTo>
                <a:cubicBezTo>
                  <a:pt x="6942391" y="1692909"/>
                  <a:pt x="6907587" y="1658105"/>
                  <a:pt x="6907587" y="1615171"/>
                </a:cubicBezTo>
                <a:cubicBezTo>
                  <a:pt x="6907587" y="1572239"/>
                  <a:pt x="6942391" y="1537435"/>
                  <a:pt x="6985324" y="1537435"/>
                </a:cubicBezTo>
                <a:close/>
                <a:moveTo>
                  <a:pt x="6801807" y="1537435"/>
                </a:moveTo>
                <a:cubicBezTo>
                  <a:pt x="6844740" y="1537435"/>
                  <a:pt x="6879544" y="1572239"/>
                  <a:pt x="6879544" y="1615171"/>
                </a:cubicBezTo>
                <a:cubicBezTo>
                  <a:pt x="6879544" y="1658105"/>
                  <a:pt x="6844740" y="1692909"/>
                  <a:pt x="6801807" y="1692909"/>
                </a:cubicBezTo>
                <a:cubicBezTo>
                  <a:pt x="6758874" y="1692909"/>
                  <a:pt x="6724070" y="1658105"/>
                  <a:pt x="6724070" y="1615171"/>
                </a:cubicBezTo>
                <a:cubicBezTo>
                  <a:pt x="6724070" y="1572239"/>
                  <a:pt x="6758874" y="1537435"/>
                  <a:pt x="6801807" y="1537435"/>
                </a:cubicBezTo>
                <a:close/>
                <a:moveTo>
                  <a:pt x="6613585" y="1537435"/>
                </a:moveTo>
                <a:cubicBezTo>
                  <a:pt x="6656518" y="1537435"/>
                  <a:pt x="6691322" y="1572239"/>
                  <a:pt x="6691322" y="1615171"/>
                </a:cubicBezTo>
                <a:cubicBezTo>
                  <a:pt x="6691322" y="1658105"/>
                  <a:pt x="6656518" y="1692909"/>
                  <a:pt x="6613585" y="1692909"/>
                </a:cubicBezTo>
                <a:cubicBezTo>
                  <a:pt x="6570652" y="1692909"/>
                  <a:pt x="6535848" y="1658105"/>
                  <a:pt x="6535848" y="1615171"/>
                </a:cubicBezTo>
                <a:cubicBezTo>
                  <a:pt x="6535848" y="1572239"/>
                  <a:pt x="6570652" y="1537435"/>
                  <a:pt x="6613585" y="1537435"/>
                </a:cubicBezTo>
                <a:close/>
                <a:moveTo>
                  <a:pt x="6425364" y="1537435"/>
                </a:moveTo>
                <a:cubicBezTo>
                  <a:pt x="6468297" y="1537435"/>
                  <a:pt x="6503101" y="1572239"/>
                  <a:pt x="6503101" y="1615171"/>
                </a:cubicBezTo>
                <a:cubicBezTo>
                  <a:pt x="6503101" y="1658105"/>
                  <a:pt x="6468297" y="1692909"/>
                  <a:pt x="6425364" y="1692909"/>
                </a:cubicBezTo>
                <a:cubicBezTo>
                  <a:pt x="6382431" y="1692909"/>
                  <a:pt x="6347627" y="1658105"/>
                  <a:pt x="6347627" y="1615171"/>
                </a:cubicBezTo>
                <a:cubicBezTo>
                  <a:pt x="6347627" y="1572239"/>
                  <a:pt x="6382431" y="1537435"/>
                  <a:pt x="6425364" y="1537435"/>
                </a:cubicBezTo>
                <a:close/>
                <a:moveTo>
                  <a:pt x="6241848" y="1537435"/>
                </a:moveTo>
                <a:cubicBezTo>
                  <a:pt x="6284781" y="1537435"/>
                  <a:pt x="6319585" y="1572239"/>
                  <a:pt x="6319585" y="1615171"/>
                </a:cubicBezTo>
                <a:cubicBezTo>
                  <a:pt x="6319585" y="1658105"/>
                  <a:pt x="6284781" y="1692909"/>
                  <a:pt x="6241848" y="1692909"/>
                </a:cubicBezTo>
                <a:cubicBezTo>
                  <a:pt x="6198915" y="1692909"/>
                  <a:pt x="6164111" y="1658105"/>
                  <a:pt x="6164111" y="1615171"/>
                </a:cubicBezTo>
                <a:cubicBezTo>
                  <a:pt x="6164111" y="1572239"/>
                  <a:pt x="6198915" y="1537435"/>
                  <a:pt x="6241848" y="1537435"/>
                </a:cubicBezTo>
                <a:close/>
                <a:moveTo>
                  <a:pt x="5870110" y="1537435"/>
                </a:moveTo>
                <a:cubicBezTo>
                  <a:pt x="5913043" y="1537435"/>
                  <a:pt x="5947847" y="1572239"/>
                  <a:pt x="5947847" y="1615171"/>
                </a:cubicBezTo>
                <a:cubicBezTo>
                  <a:pt x="5947847" y="1658105"/>
                  <a:pt x="5913043" y="1692909"/>
                  <a:pt x="5870110" y="1692909"/>
                </a:cubicBezTo>
                <a:cubicBezTo>
                  <a:pt x="5827177" y="1692909"/>
                  <a:pt x="5792373" y="1658105"/>
                  <a:pt x="5792373" y="1615171"/>
                </a:cubicBezTo>
                <a:cubicBezTo>
                  <a:pt x="5792373" y="1572239"/>
                  <a:pt x="5827177" y="1537435"/>
                  <a:pt x="5870110" y="1537435"/>
                </a:cubicBezTo>
                <a:close/>
                <a:moveTo>
                  <a:pt x="5681940" y="1537435"/>
                </a:moveTo>
                <a:cubicBezTo>
                  <a:pt x="5724822" y="1537435"/>
                  <a:pt x="5759626" y="1572239"/>
                  <a:pt x="5759626" y="1615171"/>
                </a:cubicBezTo>
                <a:cubicBezTo>
                  <a:pt x="5759626" y="1658105"/>
                  <a:pt x="5724822" y="1692909"/>
                  <a:pt x="5681940" y="1692909"/>
                </a:cubicBezTo>
                <a:cubicBezTo>
                  <a:pt x="5638992" y="1692909"/>
                  <a:pt x="5604176" y="1658105"/>
                  <a:pt x="5604176" y="1615171"/>
                </a:cubicBezTo>
                <a:cubicBezTo>
                  <a:pt x="5604176" y="1572239"/>
                  <a:pt x="5638992" y="1537435"/>
                  <a:pt x="5681940" y="1537435"/>
                </a:cubicBezTo>
                <a:close/>
                <a:moveTo>
                  <a:pt x="5498376" y="1537435"/>
                </a:moveTo>
                <a:cubicBezTo>
                  <a:pt x="5541312" y="1537435"/>
                  <a:pt x="5576126" y="1572239"/>
                  <a:pt x="5576126" y="1615171"/>
                </a:cubicBezTo>
                <a:cubicBezTo>
                  <a:pt x="5576126" y="1658105"/>
                  <a:pt x="5541312" y="1692909"/>
                  <a:pt x="5498376" y="1692909"/>
                </a:cubicBezTo>
                <a:cubicBezTo>
                  <a:pt x="5455449" y="1692909"/>
                  <a:pt x="5420640" y="1658105"/>
                  <a:pt x="5420640" y="1615171"/>
                </a:cubicBezTo>
                <a:cubicBezTo>
                  <a:pt x="5420640" y="1572239"/>
                  <a:pt x="5455449" y="1537435"/>
                  <a:pt x="5498376" y="1537435"/>
                </a:cubicBezTo>
                <a:close/>
                <a:moveTo>
                  <a:pt x="3625627" y="1537435"/>
                </a:moveTo>
                <a:cubicBezTo>
                  <a:pt x="3668543" y="1537435"/>
                  <a:pt x="3703372" y="1572239"/>
                  <a:pt x="3703372" y="1615171"/>
                </a:cubicBezTo>
                <a:cubicBezTo>
                  <a:pt x="3703372" y="1658105"/>
                  <a:pt x="3668543" y="1692909"/>
                  <a:pt x="3625627" y="1692909"/>
                </a:cubicBezTo>
                <a:cubicBezTo>
                  <a:pt x="3582679" y="1692909"/>
                  <a:pt x="3547901" y="1658105"/>
                  <a:pt x="3547901" y="1615171"/>
                </a:cubicBezTo>
                <a:cubicBezTo>
                  <a:pt x="3547901" y="1572239"/>
                  <a:pt x="3582679" y="1537435"/>
                  <a:pt x="3625627" y="1537435"/>
                </a:cubicBezTo>
                <a:close/>
                <a:moveTo>
                  <a:pt x="2317572" y="1537435"/>
                </a:moveTo>
                <a:cubicBezTo>
                  <a:pt x="2360497" y="1537435"/>
                  <a:pt x="2395313" y="1572239"/>
                  <a:pt x="2395313" y="1615171"/>
                </a:cubicBezTo>
                <a:cubicBezTo>
                  <a:pt x="2395313" y="1658105"/>
                  <a:pt x="2360497" y="1692909"/>
                  <a:pt x="2317572" y="1692909"/>
                </a:cubicBezTo>
                <a:cubicBezTo>
                  <a:pt x="2274645" y="1692909"/>
                  <a:pt x="2239845" y="1658105"/>
                  <a:pt x="2239845" y="1615171"/>
                </a:cubicBezTo>
                <a:cubicBezTo>
                  <a:pt x="2239845" y="1572239"/>
                  <a:pt x="2274645" y="1537435"/>
                  <a:pt x="2317572" y="1537435"/>
                </a:cubicBezTo>
                <a:close/>
                <a:moveTo>
                  <a:pt x="1569475" y="1537435"/>
                </a:moveTo>
                <a:cubicBezTo>
                  <a:pt x="1612435" y="1537435"/>
                  <a:pt x="1647232" y="1572239"/>
                  <a:pt x="1647232" y="1615171"/>
                </a:cubicBezTo>
                <a:cubicBezTo>
                  <a:pt x="1647232" y="1658105"/>
                  <a:pt x="1612435" y="1692909"/>
                  <a:pt x="1569475" y="1692909"/>
                </a:cubicBezTo>
                <a:cubicBezTo>
                  <a:pt x="1526564" y="1692909"/>
                  <a:pt x="1491752" y="1658105"/>
                  <a:pt x="1491752" y="1615171"/>
                </a:cubicBezTo>
                <a:cubicBezTo>
                  <a:pt x="1491752" y="1572239"/>
                  <a:pt x="1526564" y="1537435"/>
                  <a:pt x="1569475" y="1537435"/>
                </a:cubicBezTo>
                <a:close/>
                <a:moveTo>
                  <a:pt x="1385938" y="1537435"/>
                </a:moveTo>
                <a:cubicBezTo>
                  <a:pt x="1428884" y="1537435"/>
                  <a:pt x="1463700" y="1572239"/>
                  <a:pt x="1463700" y="1615171"/>
                </a:cubicBezTo>
                <a:cubicBezTo>
                  <a:pt x="1463700" y="1658105"/>
                  <a:pt x="1428884" y="1692909"/>
                  <a:pt x="1385938" y="1692909"/>
                </a:cubicBezTo>
                <a:cubicBezTo>
                  <a:pt x="1342992" y="1692909"/>
                  <a:pt x="1308177" y="1658105"/>
                  <a:pt x="1308177" y="1615171"/>
                </a:cubicBezTo>
                <a:cubicBezTo>
                  <a:pt x="1308177" y="1572239"/>
                  <a:pt x="1342992" y="1537435"/>
                  <a:pt x="1385938" y="1537435"/>
                </a:cubicBezTo>
                <a:close/>
                <a:moveTo>
                  <a:pt x="1202397" y="1537435"/>
                </a:moveTo>
                <a:cubicBezTo>
                  <a:pt x="1245327" y="1537435"/>
                  <a:pt x="1280126" y="1572239"/>
                  <a:pt x="1280126" y="1615171"/>
                </a:cubicBezTo>
                <a:cubicBezTo>
                  <a:pt x="1280126" y="1658105"/>
                  <a:pt x="1245327" y="1692909"/>
                  <a:pt x="1202397" y="1692909"/>
                </a:cubicBezTo>
                <a:cubicBezTo>
                  <a:pt x="1159443" y="1692909"/>
                  <a:pt x="1124687" y="1658105"/>
                  <a:pt x="1124687" y="1615171"/>
                </a:cubicBezTo>
                <a:cubicBezTo>
                  <a:pt x="1124687" y="1572239"/>
                  <a:pt x="1159443" y="1537435"/>
                  <a:pt x="1202397" y="1537435"/>
                </a:cubicBezTo>
                <a:close/>
                <a:moveTo>
                  <a:pt x="1014150" y="1537435"/>
                </a:moveTo>
                <a:cubicBezTo>
                  <a:pt x="1057083" y="1537435"/>
                  <a:pt x="1091922" y="1572239"/>
                  <a:pt x="1091922" y="1615171"/>
                </a:cubicBezTo>
                <a:cubicBezTo>
                  <a:pt x="1091922" y="1658105"/>
                  <a:pt x="1057083" y="1692909"/>
                  <a:pt x="1014150" y="1692909"/>
                </a:cubicBezTo>
                <a:cubicBezTo>
                  <a:pt x="971264" y="1692909"/>
                  <a:pt x="936457" y="1658105"/>
                  <a:pt x="936457" y="1615171"/>
                </a:cubicBezTo>
                <a:cubicBezTo>
                  <a:pt x="936457" y="1572239"/>
                  <a:pt x="971264" y="1537435"/>
                  <a:pt x="1014150" y="1537435"/>
                </a:cubicBezTo>
                <a:close/>
                <a:moveTo>
                  <a:pt x="830653" y="1537435"/>
                </a:moveTo>
                <a:cubicBezTo>
                  <a:pt x="873572" y="1537435"/>
                  <a:pt x="908411" y="1572239"/>
                  <a:pt x="908411" y="1615171"/>
                </a:cubicBezTo>
                <a:cubicBezTo>
                  <a:pt x="908411" y="1658105"/>
                  <a:pt x="873572" y="1692909"/>
                  <a:pt x="830653" y="1692909"/>
                </a:cubicBezTo>
                <a:cubicBezTo>
                  <a:pt x="787708" y="1692909"/>
                  <a:pt x="752908" y="1658105"/>
                  <a:pt x="752908" y="1615171"/>
                </a:cubicBezTo>
                <a:cubicBezTo>
                  <a:pt x="752908" y="1572239"/>
                  <a:pt x="787708" y="1537435"/>
                  <a:pt x="830653" y="1537435"/>
                </a:cubicBezTo>
                <a:close/>
                <a:moveTo>
                  <a:pt x="642418" y="1537435"/>
                </a:moveTo>
                <a:cubicBezTo>
                  <a:pt x="685357" y="1537435"/>
                  <a:pt x="720160" y="1572239"/>
                  <a:pt x="720160" y="1615171"/>
                </a:cubicBezTo>
                <a:cubicBezTo>
                  <a:pt x="720160" y="1658105"/>
                  <a:pt x="685357" y="1692909"/>
                  <a:pt x="642418" y="1692909"/>
                </a:cubicBezTo>
                <a:cubicBezTo>
                  <a:pt x="599489" y="1692909"/>
                  <a:pt x="564685" y="1658105"/>
                  <a:pt x="564685" y="1615171"/>
                </a:cubicBezTo>
                <a:cubicBezTo>
                  <a:pt x="564685" y="1572239"/>
                  <a:pt x="599489" y="1537435"/>
                  <a:pt x="642418" y="1537435"/>
                </a:cubicBezTo>
                <a:close/>
                <a:moveTo>
                  <a:pt x="9720532" y="1474796"/>
                </a:moveTo>
                <a:lnTo>
                  <a:pt x="9772393" y="1515283"/>
                </a:lnTo>
                <a:lnTo>
                  <a:pt x="9759560" y="1512692"/>
                </a:lnTo>
                <a:cubicBezTo>
                  <a:pt x="9750260" y="1508759"/>
                  <a:pt x="9741884" y="1503067"/>
                  <a:pt x="9734851" y="1496033"/>
                </a:cubicBezTo>
                <a:close/>
                <a:moveTo>
                  <a:pt x="700606" y="1390848"/>
                </a:moveTo>
                <a:lnTo>
                  <a:pt x="714062" y="1410805"/>
                </a:lnTo>
                <a:cubicBezTo>
                  <a:pt x="717996" y="1420105"/>
                  <a:pt x="720171" y="1430330"/>
                  <a:pt x="720171" y="1441063"/>
                </a:cubicBezTo>
                <a:cubicBezTo>
                  <a:pt x="720171" y="1483997"/>
                  <a:pt x="685370" y="1518801"/>
                  <a:pt x="642428" y="1518801"/>
                </a:cubicBezTo>
                <a:cubicBezTo>
                  <a:pt x="620964" y="1518801"/>
                  <a:pt x="601532" y="1510100"/>
                  <a:pt x="587465" y="1496032"/>
                </a:cubicBezTo>
                <a:lnTo>
                  <a:pt x="576923" y="1480396"/>
                </a:lnTo>
                <a:lnTo>
                  <a:pt x="622703" y="1444657"/>
                </a:lnTo>
                <a:close/>
                <a:moveTo>
                  <a:pt x="9574517" y="1370468"/>
                </a:moveTo>
                <a:lnTo>
                  <a:pt x="9681926" y="1444657"/>
                </a:lnTo>
                <a:lnTo>
                  <a:pt x="9683127" y="1445595"/>
                </a:lnTo>
                <a:lnTo>
                  <a:pt x="9677932" y="1471324"/>
                </a:lnTo>
                <a:cubicBezTo>
                  <a:pt x="9666131" y="1499225"/>
                  <a:pt x="9638504" y="1518801"/>
                  <a:pt x="9606304" y="1518801"/>
                </a:cubicBezTo>
                <a:cubicBezTo>
                  <a:pt x="9563372" y="1518801"/>
                  <a:pt x="9528568" y="1483999"/>
                  <a:pt x="9528568" y="1441065"/>
                </a:cubicBezTo>
                <a:cubicBezTo>
                  <a:pt x="9528568" y="1419599"/>
                  <a:pt x="9537269" y="1400165"/>
                  <a:pt x="9551337" y="1386097"/>
                </a:cubicBezTo>
                <a:close/>
                <a:moveTo>
                  <a:pt x="9413377" y="1363328"/>
                </a:moveTo>
                <a:cubicBezTo>
                  <a:pt x="9456310" y="1363328"/>
                  <a:pt x="9491114" y="1398131"/>
                  <a:pt x="9491114" y="1441063"/>
                </a:cubicBezTo>
                <a:cubicBezTo>
                  <a:pt x="9491114" y="1483997"/>
                  <a:pt x="9456310" y="1518801"/>
                  <a:pt x="9413377" y="1518801"/>
                </a:cubicBezTo>
                <a:cubicBezTo>
                  <a:pt x="9370444" y="1518801"/>
                  <a:pt x="9335640" y="1483997"/>
                  <a:pt x="9335640" y="1441063"/>
                </a:cubicBezTo>
                <a:cubicBezTo>
                  <a:pt x="9335640" y="1398131"/>
                  <a:pt x="9370444" y="1363328"/>
                  <a:pt x="9413377" y="1363328"/>
                </a:cubicBezTo>
                <a:close/>
                <a:moveTo>
                  <a:pt x="9234566" y="1363328"/>
                </a:moveTo>
                <a:cubicBezTo>
                  <a:pt x="9277499" y="1363328"/>
                  <a:pt x="9312303" y="1398132"/>
                  <a:pt x="9312303" y="1441065"/>
                </a:cubicBezTo>
                <a:cubicBezTo>
                  <a:pt x="9312303" y="1483999"/>
                  <a:pt x="9277499" y="1518801"/>
                  <a:pt x="9234566" y="1518801"/>
                </a:cubicBezTo>
                <a:cubicBezTo>
                  <a:pt x="9191633" y="1518801"/>
                  <a:pt x="9156829" y="1483999"/>
                  <a:pt x="9156829" y="1441065"/>
                </a:cubicBezTo>
                <a:cubicBezTo>
                  <a:pt x="9156829" y="1398132"/>
                  <a:pt x="9191633" y="1363328"/>
                  <a:pt x="9234566" y="1363328"/>
                </a:cubicBezTo>
                <a:close/>
                <a:moveTo>
                  <a:pt x="9036935" y="1363328"/>
                </a:moveTo>
                <a:cubicBezTo>
                  <a:pt x="9079868" y="1363328"/>
                  <a:pt x="9114672" y="1398132"/>
                  <a:pt x="9114672" y="1441065"/>
                </a:cubicBezTo>
                <a:cubicBezTo>
                  <a:pt x="9114672" y="1483999"/>
                  <a:pt x="9079868" y="1518801"/>
                  <a:pt x="9036935" y="1518801"/>
                </a:cubicBezTo>
                <a:cubicBezTo>
                  <a:pt x="8994002" y="1518801"/>
                  <a:pt x="8959198" y="1483999"/>
                  <a:pt x="8959198" y="1441065"/>
                </a:cubicBezTo>
                <a:cubicBezTo>
                  <a:pt x="8959198" y="1398132"/>
                  <a:pt x="8994002" y="1363328"/>
                  <a:pt x="9036935" y="1363328"/>
                </a:cubicBezTo>
                <a:close/>
                <a:moveTo>
                  <a:pt x="8853418" y="1363328"/>
                </a:moveTo>
                <a:cubicBezTo>
                  <a:pt x="8896351" y="1363328"/>
                  <a:pt x="8931155" y="1398132"/>
                  <a:pt x="8931155" y="1441065"/>
                </a:cubicBezTo>
                <a:cubicBezTo>
                  <a:pt x="8931155" y="1483999"/>
                  <a:pt x="8896351" y="1518801"/>
                  <a:pt x="8853418" y="1518801"/>
                </a:cubicBezTo>
                <a:cubicBezTo>
                  <a:pt x="8810485" y="1518801"/>
                  <a:pt x="8775681" y="1483999"/>
                  <a:pt x="8775681" y="1441065"/>
                </a:cubicBezTo>
                <a:cubicBezTo>
                  <a:pt x="8775681" y="1398132"/>
                  <a:pt x="8810485" y="1363328"/>
                  <a:pt x="8853418" y="1363328"/>
                </a:cubicBezTo>
                <a:close/>
                <a:moveTo>
                  <a:pt x="8669904" y="1363328"/>
                </a:moveTo>
                <a:cubicBezTo>
                  <a:pt x="8712837" y="1363328"/>
                  <a:pt x="8747641" y="1398131"/>
                  <a:pt x="8747641" y="1441063"/>
                </a:cubicBezTo>
                <a:cubicBezTo>
                  <a:pt x="8747641" y="1483997"/>
                  <a:pt x="8712837" y="1518801"/>
                  <a:pt x="8669904" y="1518801"/>
                </a:cubicBezTo>
                <a:cubicBezTo>
                  <a:pt x="8626971" y="1518801"/>
                  <a:pt x="8592167" y="1483997"/>
                  <a:pt x="8592167" y="1441063"/>
                </a:cubicBezTo>
                <a:cubicBezTo>
                  <a:pt x="8592167" y="1398131"/>
                  <a:pt x="8626971" y="1363328"/>
                  <a:pt x="8669904" y="1363328"/>
                </a:cubicBezTo>
                <a:close/>
                <a:moveTo>
                  <a:pt x="8481681" y="1363328"/>
                </a:moveTo>
                <a:cubicBezTo>
                  <a:pt x="8524614" y="1363328"/>
                  <a:pt x="8559418" y="1398132"/>
                  <a:pt x="8559418" y="1441065"/>
                </a:cubicBezTo>
                <a:cubicBezTo>
                  <a:pt x="8559418" y="1483999"/>
                  <a:pt x="8524614" y="1518801"/>
                  <a:pt x="8481681" y="1518801"/>
                </a:cubicBezTo>
                <a:cubicBezTo>
                  <a:pt x="8438748" y="1518801"/>
                  <a:pt x="8403944" y="1483999"/>
                  <a:pt x="8403944" y="1441065"/>
                </a:cubicBezTo>
                <a:cubicBezTo>
                  <a:pt x="8403944" y="1398132"/>
                  <a:pt x="8438748" y="1363328"/>
                  <a:pt x="8481681" y="1363328"/>
                </a:cubicBezTo>
                <a:close/>
                <a:moveTo>
                  <a:pt x="8298166" y="1363328"/>
                </a:moveTo>
                <a:cubicBezTo>
                  <a:pt x="8341099" y="1363328"/>
                  <a:pt x="8375903" y="1398132"/>
                  <a:pt x="8375903" y="1441065"/>
                </a:cubicBezTo>
                <a:cubicBezTo>
                  <a:pt x="8375903" y="1483999"/>
                  <a:pt x="8341099" y="1518801"/>
                  <a:pt x="8298166" y="1518801"/>
                </a:cubicBezTo>
                <a:cubicBezTo>
                  <a:pt x="8255233" y="1518801"/>
                  <a:pt x="8220429" y="1483999"/>
                  <a:pt x="8220429" y="1441065"/>
                </a:cubicBezTo>
                <a:cubicBezTo>
                  <a:pt x="8220429" y="1398132"/>
                  <a:pt x="8255233" y="1363328"/>
                  <a:pt x="8298166" y="1363328"/>
                </a:cubicBezTo>
                <a:close/>
                <a:moveTo>
                  <a:pt x="8109946" y="1363328"/>
                </a:moveTo>
                <a:cubicBezTo>
                  <a:pt x="8152879" y="1363328"/>
                  <a:pt x="8187683" y="1398132"/>
                  <a:pt x="8187683" y="1441065"/>
                </a:cubicBezTo>
                <a:cubicBezTo>
                  <a:pt x="8187683" y="1483999"/>
                  <a:pt x="8152879" y="1518801"/>
                  <a:pt x="8109946" y="1518801"/>
                </a:cubicBezTo>
                <a:cubicBezTo>
                  <a:pt x="8067013" y="1518801"/>
                  <a:pt x="8032209" y="1483999"/>
                  <a:pt x="8032209" y="1441065"/>
                </a:cubicBezTo>
                <a:cubicBezTo>
                  <a:pt x="8032209" y="1398132"/>
                  <a:pt x="8067013" y="1363328"/>
                  <a:pt x="8109946" y="1363328"/>
                </a:cubicBezTo>
                <a:close/>
                <a:moveTo>
                  <a:pt x="7926429" y="1363328"/>
                </a:moveTo>
                <a:cubicBezTo>
                  <a:pt x="7969362" y="1363328"/>
                  <a:pt x="8004166" y="1398131"/>
                  <a:pt x="8004166" y="1441063"/>
                </a:cubicBezTo>
                <a:cubicBezTo>
                  <a:pt x="8004166" y="1483997"/>
                  <a:pt x="7969362" y="1518801"/>
                  <a:pt x="7926429" y="1518801"/>
                </a:cubicBezTo>
                <a:cubicBezTo>
                  <a:pt x="7883496" y="1518801"/>
                  <a:pt x="7848692" y="1483997"/>
                  <a:pt x="7848692" y="1441063"/>
                </a:cubicBezTo>
                <a:cubicBezTo>
                  <a:pt x="7848692" y="1398131"/>
                  <a:pt x="7883496" y="1363328"/>
                  <a:pt x="7926429" y="1363328"/>
                </a:cubicBezTo>
                <a:close/>
                <a:moveTo>
                  <a:pt x="7738208" y="1363328"/>
                </a:moveTo>
                <a:cubicBezTo>
                  <a:pt x="7781141" y="1363328"/>
                  <a:pt x="7815945" y="1398131"/>
                  <a:pt x="7815945" y="1441063"/>
                </a:cubicBezTo>
                <a:cubicBezTo>
                  <a:pt x="7815945" y="1483997"/>
                  <a:pt x="7781141" y="1518801"/>
                  <a:pt x="7738208" y="1518801"/>
                </a:cubicBezTo>
                <a:cubicBezTo>
                  <a:pt x="7695275" y="1518801"/>
                  <a:pt x="7660471" y="1483997"/>
                  <a:pt x="7660471" y="1441063"/>
                </a:cubicBezTo>
                <a:cubicBezTo>
                  <a:pt x="7660471" y="1398131"/>
                  <a:pt x="7695275" y="1363328"/>
                  <a:pt x="7738208" y="1363328"/>
                </a:cubicBezTo>
                <a:close/>
                <a:moveTo>
                  <a:pt x="7554691" y="1363328"/>
                </a:moveTo>
                <a:cubicBezTo>
                  <a:pt x="7597624" y="1363328"/>
                  <a:pt x="7632428" y="1398132"/>
                  <a:pt x="7632428" y="1441065"/>
                </a:cubicBezTo>
                <a:cubicBezTo>
                  <a:pt x="7632428" y="1483999"/>
                  <a:pt x="7597624" y="1518801"/>
                  <a:pt x="7554691" y="1518801"/>
                </a:cubicBezTo>
                <a:cubicBezTo>
                  <a:pt x="7511758" y="1518801"/>
                  <a:pt x="7476954" y="1483999"/>
                  <a:pt x="7476954" y="1441065"/>
                </a:cubicBezTo>
                <a:cubicBezTo>
                  <a:pt x="7476954" y="1398132"/>
                  <a:pt x="7511758" y="1363328"/>
                  <a:pt x="7554691" y="1363328"/>
                </a:cubicBezTo>
                <a:close/>
                <a:moveTo>
                  <a:pt x="7366470" y="1363328"/>
                </a:moveTo>
                <a:cubicBezTo>
                  <a:pt x="7409403" y="1363328"/>
                  <a:pt x="7444207" y="1398131"/>
                  <a:pt x="7444207" y="1441063"/>
                </a:cubicBezTo>
                <a:cubicBezTo>
                  <a:pt x="7444207" y="1483997"/>
                  <a:pt x="7409403" y="1518801"/>
                  <a:pt x="7366470" y="1518801"/>
                </a:cubicBezTo>
                <a:cubicBezTo>
                  <a:pt x="7323537" y="1518801"/>
                  <a:pt x="7288733" y="1483997"/>
                  <a:pt x="7288733" y="1441063"/>
                </a:cubicBezTo>
                <a:cubicBezTo>
                  <a:pt x="7288733" y="1398131"/>
                  <a:pt x="7323537" y="1363328"/>
                  <a:pt x="7366470" y="1363328"/>
                </a:cubicBezTo>
                <a:close/>
                <a:moveTo>
                  <a:pt x="7178248" y="1363328"/>
                </a:moveTo>
                <a:cubicBezTo>
                  <a:pt x="7221181" y="1363328"/>
                  <a:pt x="7255985" y="1398131"/>
                  <a:pt x="7255985" y="1441063"/>
                </a:cubicBezTo>
                <a:cubicBezTo>
                  <a:pt x="7255985" y="1483997"/>
                  <a:pt x="7221181" y="1518801"/>
                  <a:pt x="7178248" y="1518801"/>
                </a:cubicBezTo>
                <a:cubicBezTo>
                  <a:pt x="7135315" y="1518801"/>
                  <a:pt x="7100511" y="1483997"/>
                  <a:pt x="7100511" y="1441063"/>
                </a:cubicBezTo>
                <a:cubicBezTo>
                  <a:pt x="7100511" y="1398131"/>
                  <a:pt x="7135315" y="1363328"/>
                  <a:pt x="7178248" y="1363328"/>
                </a:cubicBezTo>
                <a:close/>
                <a:moveTo>
                  <a:pt x="6985324" y="1363328"/>
                </a:moveTo>
                <a:cubicBezTo>
                  <a:pt x="7028257" y="1363328"/>
                  <a:pt x="7063061" y="1398131"/>
                  <a:pt x="7063061" y="1441063"/>
                </a:cubicBezTo>
                <a:cubicBezTo>
                  <a:pt x="7063061" y="1483997"/>
                  <a:pt x="7028257" y="1518801"/>
                  <a:pt x="6985324" y="1518801"/>
                </a:cubicBezTo>
                <a:cubicBezTo>
                  <a:pt x="6942391" y="1518801"/>
                  <a:pt x="6907587" y="1483997"/>
                  <a:pt x="6907587" y="1441063"/>
                </a:cubicBezTo>
                <a:cubicBezTo>
                  <a:pt x="6907587" y="1398131"/>
                  <a:pt x="6942391" y="1363328"/>
                  <a:pt x="6985324" y="1363328"/>
                </a:cubicBezTo>
                <a:close/>
                <a:moveTo>
                  <a:pt x="6801806" y="1363328"/>
                </a:moveTo>
                <a:cubicBezTo>
                  <a:pt x="6844739" y="1363328"/>
                  <a:pt x="6879543" y="1398132"/>
                  <a:pt x="6879543" y="1441065"/>
                </a:cubicBezTo>
                <a:cubicBezTo>
                  <a:pt x="6879543" y="1483999"/>
                  <a:pt x="6844739" y="1518801"/>
                  <a:pt x="6801806" y="1518801"/>
                </a:cubicBezTo>
                <a:cubicBezTo>
                  <a:pt x="6758873" y="1518801"/>
                  <a:pt x="6724069" y="1483999"/>
                  <a:pt x="6724069" y="1441065"/>
                </a:cubicBezTo>
                <a:cubicBezTo>
                  <a:pt x="6724069" y="1398132"/>
                  <a:pt x="6758873" y="1363328"/>
                  <a:pt x="6801806" y="1363328"/>
                </a:cubicBezTo>
                <a:close/>
                <a:moveTo>
                  <a:pt x="6613585" y="1363328"/>
                </a:moveTo>
                <a:cubicBezTo>
                  <a:pt x="6656518" y="1363328"/>
                  <a:pt x="6691322" y="1398131"/>
                  <a:pt x="6691322" y="1441063"/>
                </a:cubicBezTo>
                <a:cubicBezTo>
                  <a:pt x="6691322" y="1483997"/>
                  <a:pt x="6656518" y="1518801"/>
                  <a:pt x="6613585" y="1518801"/>
                </a:cubicBezTo>
                <a:cubicBezTo>
                  <a:pt x="6570652" y="1518801"/>
                  <a:pt x="6535848" y="1483997"/>
                  <a:pt x="6535848" y="1441063"/>
                </a:cubicBezTo>
                <a:cubicBezTo>
                  <a:pt x="6535848" y="1398131"/>
                  <a:pt x="6570652" y="1363328"/>
                  <a:pt x="6613585" y="1363328"/>
                </a:cubicBezTo>
                <a:close/>
                <a:moveTo>
                  <a:pt x="6425364" y="1363328"/>
                </a:moveTo>
                <a:cubicBezTo>
                  <a:pt x="6468297" y="1363328"/>
                  <a:pt x="6503101" y="1398132"/>
                  <a:pt x="6503101" y="1441065"/>
                </a:cubicBezTo>
                <a:cubicBezTo>
                  <a:pt x="6503101" y="1483999"/>
                  <a:pt x="6468297" y="1518801"/>
                  <a:pt x="6425364" y="1518801"/>
                </a:cubicBezTo>
                <a:cubicBezTo>
                  <a:pt x="6382431" y="1518801"/>
                  <a:pt x="6347627" y="1483999"/>
                  <a:pt x="6347627" y="1441065"/>
                </a:cubicBezTo>
                <a:cubicBezTo>
                  <a:pt x="6347627" y="1398132"/>
                  <a:pt x="6382431" y="1363328"/>
                  <a:pt x="6425364" y="1363328"/>
                </a:cubicBezTo>
                <a:close/>
                <a:moveTo>
                  <a:pt x="6241848" y="1363328"/>
                </a:moveTo>
                <a:cubicBezTo>
                  <a:pt x="6284781" y="1363328"/>
                  <a:pt x="6319585" y="1398132"/>
                  <a:pt x="6319585" y="1441065"/>
                </a:cubicBezTo>
                <a:cubicBezTo>
                  <a:pt x="6319585" y="1483999"/>
                  <a:pt x="6284781" y="1518801"/>
                  <a:pt x="6241848" y="1518801"/>
                </a:cubicBezTo>
                <a:cubicBezTo>
                  <a:pt x="6198915" y="1518801"/>
                  <a:pt x="6164111" y="1483999"/>
                  <a:pt x="6164111" y="1441065"/>
                </a:cubicBezTo>
                <a:cubicBezTo>
                  <a:pt x="6164111" y="1398132"/>
                  <a:pt x="6198915" y="1363328"/>
                  <a:pt x="6241848" y="1363328"/>
                </a:cubicBezTo>
                <a:close/>
                <a:moveTo>
                  <a:pt x="6053629" y="1363328"/>
                </a:moveTo>
                <a:cubicBezTo>
                  <a:pt x="6096562" y="1363328"/>
                  <a:pt x="6131366" y="1398131"/>
                  <a:pt x="6131366" y="1441063"/>
                </a:cubicBezTo>
                <a:cubicBezTo>
                  <a:pt x="6131366" y="1483997"/>
                  <a:pt x="6096562" y="1518801"/>
                  <a:pt x="6053629" y="1518801"/>
                </a:cubicBezTo>
                <a:cubicBezTo>
                  <a:pt x="6010696" y="1518801"/>
                  <a:pt x="5975892" y="1483997"/>
                  <a:pt x="5975892" y="1441063"/>
                </a:cubicBezTo>
                <a:cubicBezTo>
                  <a:pt x="5975892" y="1398131"/>
                  <a:pt x="6010696" y="1363328"/>
                  <a:pt x="6053629" y="1363328"/>
                </a:cubicBezTo>
                <a:close/>
                <a:moveTo>
                  <a:pt x="5870110" y="1363328"/>
                </a:moveTo>
                <a:cubicBezTo>
                  <a:pt x="5913043" y="1363328"/>
                  <a:pt x="5947847" y="1398132"/>
                  <a:pt x="5947847" y="1441065"/>
                </a:cubicBezTo>
                <a:cubicBezTo>
                  <a:pt x="5947847" y="1483999"/>
                  <a:pt x="5913043" y="1518801"/>
                  <a:pt x="5870110" y="1518801"/>
                </a:cubicBezTo>
                <a:cubicBezTo>
                  <a:pt x="5827177" y="1518801"/>
                  <a:pt x="5792373" y="1483999"/>
                  <a:pt x="5792373" y="1441065"/>
                </a:cubicBezTo>
                <a:cubicBezTo>
                  <a:pt x="5792373" y="1398132"/>
                  <a:pt x="5827177" y="1363328"/>
                  <a:pt x="5870110" y="1363328"/>
                </a:cubicBezTo>
                <a:close/>
                <a:moveTo>
                  <a:pt x="5681942" y="1363328"/>
                </a:moveTo>
                <a:cubicBezTo>
                  <a:pt x="5724823" y="1363328"/>
                  <a:pt x="5759628" y="1398132"/>
                  <a:pt x="5759628" y="1441065"/>
                </a:cubicBezTo>
                <a:cubicBezTo>
                  <a:pt x="5759628" y="1483999"/>
                  <a:pt x="5724823" y="1518801"/>
                  <a:pt x="5681942" y="1518801"/>
                </a:cubicBezTo>
                <a:cubicBezTo>
                  <a:pt x="5638995" y="1518801"/>
                  <a:pt x="5604176" y="1483999"/>
                  <a:pt x="5604176" y="1441065"/>
                </a:cubicBezTo>
                <a:cubicBezTo>
                  <a:pt x="5604176" y="1398132"/>
                  <a:pt x="5638995" y="1363328"/>
                  <a:pt x="5681942" y="1363328"/>
                </a:cubicBezTo>
                <a:close/>
                <a:moveTo>
                  <a:pt x="4745533" y="1363328"/>
                </a:moveTo>
                <a:cubicBezTo>
                  <a:pt x="4788452" y="1363328"/>
                  <a:pt x="4823263" y="1398131"/>
                  <a:pt x="4823263" y="1441063"/>
                </a:cubicBezTo>
                <a:cubicBezTo>
                  <a:pt x="4823263" y="1483997"/>
                  <a:pt x="4788452" y="1518801"/>
                  <a:pt x="4745533" y="1518801"/>
                </a:cubicBezTo>
                <a:cubicBezTo>
                  <a:pt x="4702574" y="1518801"/>
                  <a:pt x="4667783" y="1483997"/>
                  <a:pt x="4667783" y="1441063"/>
                </a:cubicBezTo>
                <a:cubicBezTo>
                  <a:pt x="4667783" y="1398131"/>
                  <a:pt x="4702574" y="1363328"/>
                  <a:pt x="4745533" y="1363328"/>
                </a:cubicBezTo>
                <a:close/>
                <a:moveTo>
                  <a:pt x="4557296" y="1363328"/>
                </a:moveTo>
                <a:cubicBezTo>
                  <a:pt x="4600235" y="1363328"/>
                  <a:pt x="4635044" y="1398132"/>
                  <a:pt x="4635044" y="1441065"/>
                </a:cubicBezTo>
                <a:cubicBezTo>
                  <a:pt x="4635044" y="1483999"/>
                  <a:pt x="4600235" y="1518801"/>
                  <a:pt x="4557296" y="1518801"/>
                </a:cubicBezTo>
                <a:cubicBezTo>
                  <a:pt x="4514354" y="1518801"/>
                  <a:pt x="4479562" y="1483999"/>
                  <a:pt x="4479562" y="1441065"/>
                </a:cubicBezTo>
                <a:cubicBezTo>
                  <a:pt x="4479562" y="1398132"/>
                  <a:pt x="4514354" y="1363328"/>
                  <a:pt x="4557296" y="1363328"/>
                </a:cubicBezTo>
                <a:close/>
                <a:moveTo>
                  <a:pt x="4373781" y="1363328"/>
                </a:moveTo>
                <a:cubicBezTo>
                  <a:pt x="4416737" y="1363328"/>
                  <a:pt x="4451515" y="1398132"/>
                  <a:pt x="4451515" y="1441065"/>
                </a:cubicBezTo>
                <a:cubicBezTo>
                  <a:pt x="4451515" y="1483999"/>
                  <a:pt x="4416737" y="1518801"/>
                  <a:pt x="4373781" y="1518801"/>
                </a:cubicBezTo>
                <a:cubicBezTo>
                  <a:pt x="4330856" y="1518801"/>
                  <a:pt x="4296053" y="1483999"/>
                  <a:pt x="4296053" y="1441065"/>
                </a:cubicBezTo>
                <a:cubicBezTo>
                  <a:pt x="4296053" y="1398132"/>
                  <a:pt x="4330856" y="1363328"/>
                  <a:pt x="4373781" y="1363328"/>
                </a:cubicBezTo>
                <a:close/>
                <a:moveTo>
                  <a:pt x="3625629" y="1363328"/>
                </a:moveTo>
                <a:cubicBezTo>
                  <a:pt x="3668543" y="1363328"/>
                  <a:pt x="3703372" y="1398131"/>
                  <a:pt x="3703372" y="1441063"/>
                </a:cubicBezTo>
                <a:cubicBezTo>
                  <a:pt x="3703372" y="1483997"/>
                  <a:pt x="3668543" y="1518801"/>
                  <a:pt x="3625629" y="1518801"/>
                </a:cubicBezTo>
                <a:cubicBezTo>
                  <a:pt x="3582685" y="1518801"/>
                  <a:pt x="3547906" y="1483997"/>
                  <a:pt x="3547906" y="1441063"/>
                </a:cubicBezTo>
                <a:cubicBezTo>
                  <a:pt x="3547906" y="1398131"/>
                  <a:pt x="3582685" y="1363328"/>
                  <a:pt x="3625629" y="1363328"/>
                </a:cubicBezTo>
                <a:close/>
                <a:moveTo>
                  <a:pt x="3442093" y="1363328"/>
                </a:moveTo>
                <a:cubicBezTo>
                  <a:pt x="3485038" y="1363328"/>
                  <a:pt x="3519851" y="1398132"/>
                  <a:pt x="3519851" y="1441065"/>
                </a:cubicBezTo>
                <a:cubicBezTo>
                  <a:pt x="3519851" y="1483999"/>
                  <a:pt x="3485038" y="1518801"/>
                  <a:pt x="3442093" y="1518801"/>
                </a:cubicBezTo>
                <a:cubicBezTo>
                  <a:pt x="3399302" y="1518801"/>
                  <a:pt x="3364502" y="1483999"/>
                  <a:pt x="3364502" y="1441065"/>
                </a:cubicBezTo>
                <a:cubicBezTo>
                  <a:pt x="3364502" y="1398132"/>
                  <a:pt x="3399302" y="1363328"/>
                  <a:pt x="3442093" y="1363328"/>
                </a:cubicBezTo>
                <a:close/>
                <a:moveTo>
                  <a:pt x="2689371" y="1363328"/>
                </a:moveTo>
                <a:cubicBezTo>
                  <a:pt x="2732295" y="1363328"/>
                  <a:pt x="2767077" y="1398131"/>
                  <a:pt x="2767077" y="1441063"/>
                </a:cubicBezTo>
                <a:cubicBezTo>
                  <a:pt x="2767077" y="1483997"/>
                  <a:pt x="2732295" y="1518801"/>
                  <a:pt x="2689371" y="1518801"/>
                </a:cubicBezTo>
                <a:cubicBezTo>
                  <a:pt x="2646425" y="1518801"/>
                  <a:pt x="2611635" y="1483997"/>
                  <a:pt x="2611635" y="1441063"/>
                </a:cubicBezTo>
                <a:cubicBezTo>
                  <a:pt x="2611635" y="1398131"/>
                  <a:pt x="2646425" y="1363328"/>
                  <a:pt x="2689371" y="1363328"/>
                </a:cubicBezTo>
                <a:close/>
                <a:moveTo>
                  <a:pt x="2510551" y="1363328"/>
                </a:moveTo>
                <a:cubicBezTo>
                  <a:pt x="2553496" y="1363328"/>
                  <a:pt x="2588296" y="1398132"/>
                  <a:pt x="2588296" y="1441065"/>
                </a:cubicBezTo>
                <a:cubicBezTo>
                  <a:pt x="2588296" y="1483999"/>
                  <a:pt x="2553496" y="1518801"/>
                  <a:pt x="2510551" y="1518801"/>
                </a:cubicBezTo>
                <a:cubicBezTo>
                  <a:pt x="2467602" y="1518801"/>
                  <a:pt x="2432787" y="1483999"/>
                  <a:pt x="2432787" y="1441065"/>
                </a:cubicBezTo>
                <a:cubicBezTo>
                  <a:pt x="2432787" y="1398132"/>
                  <a:pt x="2467602" y="1363328"/>
                  <a:pt x="2510551" y="1363328"/>
                </a:cubicBezTo>
                <a:close/>
                <a:moveTo>
                  <a:pt x="1941203" y="1363328"/>
                </a:moveTo>
                <a:cubicBezTo>
                  <a:pt x="1984127" y="1363328"/>
                  <a:pt x="2018925" y="1398131"/>
                  <a:pt x="2018925" y="1441063"/>
                </a:cubicBezTo>
                <a:cubicBezTo>
                  <a:pt x="2018925" y="1483997"/>
                  <a:pt x="1984127" y="1518801"/>
                  <a:pt x="1941203" y="1518801"/>
                </a:cubicBezTo>
                <a:cubicBezTo>
                  <a:pt x="1898277" y="1518801"/>
                  <a:pt x="1863480" y="1483997"/>
                  <a:pt x="1863480" y="1441063"/>
                </a:cubicBezTo>
                <a:cubicBezTo>
                  <a:pt x="1863480" y="1398131"/>
                  <a:pt x="1898277" y="1363328"/>
                  <a:pt x="1941203" y="1363328"/>
                </a:cubicBezTo>
                <a:close/>
                <a:moveTo>
                  <a:pt x="1757713" y="1363328"/>
                </a:moveTo>
                <a:cubicBezTo>
                  <a:pt x="1800644" y="1363328"/>
                  <a:pt x="1835442" y="1398132"/>
                  <a:pt x="1835442" y="1441065"/>
                </a:cubicBezTo>
                <a:cubicBezTo>
                  <a:pt x="1835442" y="1483999"/>
                  <a:pt x="1800644" y="1518801"/>
                  <a:pt x="1757713" y="1518801"/>
                </a:cubicBezTo>
                <a:cubicBezTo>
                  <a:pt x="1714769" y="1518801"/>
                  <a:pt x="1679986" y="1483999"/>
                  <a:pt x="1679986" y="1441065"/>
                </a:cubicBezTo>
                <a:cubicBezTo>
                  <a:pt x="1679986" y="1398132"/>
                  <a:pt x="1714769" y="1363328"/>
                  <a:pt x="1757713" y="1363328"/>
                </a:cubicBezTo>
                <a:close/>
                <a:moveTo>
                  <a:pt x="1569475" y="1363328"/>
                </a:moveTo>
                <a:cubicBezTo>
                  <a:pt x="1612449" y="1363328"/>
                  <a:pt x="1647245" y="1398131"/>
                  <a:pt x="1647245" y="1441063"/>
                </a:cubicBezTo>
                <a:cubicBezTo>
                  <a:pt x="1647245" y="1483997"/>
                  <a:pt x="1612449" y="1518801"/>
                  <a:pt x="1569475" y="1518801"/>
                </a:cubicBezTo>
                <a:cubicBezTo>
                  <a:pt x="1526579" y="1518801"/>
                  <a:pt x="1491765" y="1483997"/>
                  <a:pt x="1491765" y="1441063"/>
                </a:cubicBezTo>
                <a:cubicBezTo>
                  <a:pt x="1491765" y="1398131"/>
                  <a:pt x="1526579" y="1363328"/>
                  <a:pt x="1569475" y="1363328"/>
                </a:cubicBezTo>
                <a:close/>
                <a:moveTo>
                  <a:pt x="1385952" y="1363328"/>
                </a:moveTo>
                <a:cubicBezTo>
                  <a:pt x="1428898" y="1363328"/>
                  <a:pt x="1463714" y="1398131"/>
                  <a:pt x="1463714" y="1441063"/>
                </a:cubicBezTo>
                <a:cubicBezTo>
                  <a:pt x="1463714" y="1483997"/>
                  <a:pt x="1428898" y="1518801"/>
                  <a:pt x="1385952" y="1518801"/>
                </a:cubicBezTo>
                <a:cubicBezTo>
                  <a:pt x="1343006" y="1518801"/>
                  <a:pt x="1308193" y="1483997"/>
                  <a:pt x="1308193" y="1441063"/>
                </a:cubicBezTo>
                <a:cubicBezTo>
                  <a:pt x="1308193" y="1398131"/>
                  <a:pt x="1343006" y="1363328"/>
                  <a:pt x="1385952" y="1363328"/>
                </a:cubicBezTo>
                <a:close/>
                <a:moveTo>
                  <a:pt x="1202404" y="1363328"/>
                </a:moveTo>
                <a:cubicBezTo>
                  <a:pt x="1245340" y="1363328"/>
                  <a:pt x="1280142" y="1398131"/>
                  <a:pt x="1280142" y="1441063"/>
                </a:cubicBezTo>
                <a:cubicBezTo>
                  <a:pt x="1280142" y="1483997"/>
                  <a:pt x="1245340" y="1518801"/>
                  <a:pt x="1202404" y="1518801"/>
                </a:cubicBezTo>
                <a:cubicBezTo>
                  <a:pt x="1159452" y="1518801"/>
                  <a:pt x="1124704" y="1483997"/>
                  <a:pt x="1124704" y="1441063"/>
                </a:cubicBezTo>
                <a:cubicBezTo>
                  <a:pt x="1124704" y="1398131"/>
                  <a:pt x="1159452" y="1363328"/>
                  <a:pt x="1202404" y="1363328"/>
                </a:cubicBezTo>
                <a:close/>
                <a:moveTo>
                  <a:pt x="1014166" y="1363328"/>
                </a:moveTo>
                <a:cubicBezTo>
                  <a:pt x="1057110" y="1363328"/>
                  <a:pt x="1091934" y="1398131"/>
                  <a:pt x="1091934" y="1441063"/>
                </a:cubicBezTo>
                <a:cubicBezTo>
                  <a:pt x="1091934" y="1483997"/>
                  <a:pt x="1057110" y="1518801"/>
                  <a:pt x="1014166" y="1518801"/>
                </a:cubicBezTo>
                <a:cubicBezTo>
                  <a:pt x="971277" y="1518801"/>
                  <a:pt x="936469" y="1483997"/>
                  <a:pt x="936469" y="1441063"/>
                </a:cubicBezTo>
                <a:cubicBezTo>
                  <a:pt x="936469" y="1398131"/>
                  <a:pt x="971277" y="1363328"/>
                  <a:pt x="1014166" y="1363328"/>
                </a:cubicBezTo>
                <a:close/>
                <a:moveTo>
                  <a:pt x="830663" y="1363328"/>
                </a:moveTo>
                <a:cubicBezTo>
                  <a:pt x="873583" y="1363328"/>
                  <a:pt x="908428" y="1398131"/>
                  <a:pt x="908428" y="1441063"/>
                </a:cubicBezTo>
                <a:cubicBezTo>
                  <a:pt x="908428" y="1483997"/>
                  <a:pt x="873583" y="1518801"/>
                  <a:pt x="830663" y="1518801"/>
                </a:cubicBezTo>
                <a:cubicBezTo>
                  <a:pt x="787720" y="1518801"/>
                  <a:pt x="752920" y="1483997"/>
                  <a:pt x="752920" y="1441063"/>
                </a:cubicBezTo>
                <a:cubicBezTo>
                  <a:pt x="752920" y="1398131"/>
                  <a:pt x="787720" y="1363328"/>
                  <a:pt x="830663" y="1363328"/>
                </a:cubicBezTo>
                <a:close/>
                <a:moveTo>
                  <a:pt x="904116" y="1250280"/>
                </a:moveTo>
                <a:lnTo>
                  <a:pt x="908437" y="1271666"/>
                </a:lnTo>
                <a:cubicBezTo>
                  <a:pt x="908437" y="1314600"/>
                  <a:pt x="873595" y="1349403"/>
                  <a:pt x="830675" y="1349403"/>
                </a:cubicBezTo>
                <a:cubicBezTo>
                  <a:pt x="819940" y="1349403"/>
                  <a:pt x="809713" y="1347228"/>
                  <a:pt x="800411" y="1343294"/>
                </a:cubicBezTo>
                <a:lnTo>
                  <a:pt x="784744" y="1332732"/>
                </a:lnTo>
                <a:close/>
                <a:moveTo>
                  <a:pt x="9356340" y="1219769"/>
                </a:moveTo>
                <a:lnTo>
                  <a:pt x="9481917" y="1306507"/>
                </a:lnTo>
                <a:lnTo>
                  <a:pt x="9468346" y="1326635"/>
                </a:lnTo>
                <a:cubicBezTo>
                  <a:pt x="9454279" y="1340702"/>
                  <a:pt x="9434845" y="1349403"/>
                  <a:pt x="9413378" y="1349403"/>
                </a:cubicBezTo>
                <a:cubicBezTo>
                  <a:pt x="9370445" y="1349403"/>
                  <a:pt x="9335641" y="1314600"/>
                  <a:pt x="9335641" y="1271666"/>
                </a:cubicBezTo>
                <a:cubicBezTo>
                  <a:pt x="9335641" y="1260933"/>
                  <a:pt x="9337816" y="1250708"/>
                  <a:pt x="9341750" y="1241408"/>
                </a:cubicBezTo>
                <a:close/>
                <a:moveTo>
                  <a:pt x="9234567" y="1193930"/>
                </a:moveTo>
                <a:cubicBezTo>
                  <a:pt x="9277500" y="1193930"/>
                  <a:pt x="9312304" y="1228733"/>
                  <a:pt x="9312304" y="1271666"/>
                </a:cubicBezTo>
                <a:cubicBezTo>
                  <a:pt x="9312304" y="1314600"/>
                  <a:pt x="9277500" y="1349403"/>
                  <a:pt x="9234567" y="1349403"/>
                </a:cubicBezTo>
                <a:cubicBezTo>
                  <a:pt x="9191635" y="1349403"/>
                  <a:pt x="9156831" y="1314600"/>
                  <a:pt x="9156831" y="1271666"/>
                </a:cubicBezTo>
                <a:cubicBezTo>
                  <a:pt x="9156831" y="1228733"/>
                  <a:pt x="9191635" y="1193930"/>
                  <a:pt x="9234567" y="1193930"/>
                </a:cubicBezTo>
                <a:close/>
                <a:moveTo>
                  <a:pt x="9036935" y="1193930"/>
                </a:moveTo>
                <a:cubicBezTo>
                  <a:pt x="9079868" y="1193930"/>
                  <a:pt x="9114672" y="1228733"/>
                  <a:pt x="9114672" y="1271666"/>
                </a:cubicBezTo>
                <a:cubicBezTo>
                  <a:pt x="9114672" y="1314600"/>
                  <a:pt x="9079868" y="1349403"/>
                  <a:pt x="9036935" y="1349403"/>
                </a:cubicBezTo>
                <a:cubicBezTo>
                  <a:pt x="8994002" y="1349403"/>
                  <a:pt x="8959198" y="1314600"/>
                  <a:pt x="8959198" y="1271666"/>
                </a:cubicBezTo>
                <a:cubicBezTo>
                  <a:pt x="8959198" y="1228733"/>
                  <a:pt x="8994002" y="1193930"/>
                  <a:pt x="9036935" y="1193930"/>
                </a:cubicBezTo>
                <a:close/>
                <a:moveTo>
                  <a:pt x="8853419" y="1193930"/>
                </a:moveTo>
                <a:cubicBezTo>
                  <a:pt x="8896352" y="1193930"/>
                  <a:pt x="8931156" y="1228733"/>
                  <a:pt x="8931156" y="1271666"/>
                </a:cubicBezTo>
                <a:cubicBezTo>
                  <a:pt x="8931156" y="1314600"/>
                  <a:pt x="8896352" y="1349403"/>
                  <a:pt x="8853419" y="1349403"/>
                </a:cubicBezTo>
                <a:cubicBezTo>
                  <a:pt x="8810486" y="1349403"/>
                  <a:pt x="8775682" y="1314600"/>
                  <a:pt x="8775682" y="1271666"/>
                </a:cubicBezTo>
                <a:cubicBezTo>
                  <a:pt x="8775682" y="1228733"/>
                  <a:pt x="8810486" y="1193930"/>
                  <a:pt x="8853419" y="1193930"/>
                </a:cubicBezTo>
                <a:close/>
                <a:moveTo>
                  <a:pt x="8669907" y="1193930"/>
                </a:moveTo>
                <a:cubicBezTo>
                  <a:pt x="8712840" y="1193930"/>
                  <a:pt x="8747644" y="1228733"/>
                  <a:pt x="8747644" y="1271666"/>
                </a:cubicBezTo>
                <a:cubicBezTo>
                  <a:pt x="8747644" y="1314600"/>
                  <a:pt x="8712840" y="1349403"/>
                  <a:pt x="8669907" y="1349403"/>
                </a:cubicBezTo>
                <a:cubicBezTo>
                  <a:pt x="8626974" y="1349403"/>
                  <a:pt x="8592170" y="1314600"/>
                  <a:pt x="8592170" y="1271666"/>
                </a:cubicBezTo>
                <a:cubicBezTo>
                  <a:pt x="8592170" y="1228733"/>
                  <a:pt x="8626974" y="1193930"/>
                  <a:pt x="8669907" y="1193930"/>
                </a:cubicBezTo>
                <a:close/>
                <a:moveTo>
                  <a:pt x="8481683" y="1193930"/>
                </a:moveTo>
                <a:cubicBezTo>
                  <a:pt x="8524616" y="1193930"/>
                  <a:pt x="8559420" y="1228733"/>
                  <a:pt x="8559420" y="1271666"/>
                </a:cubicBezTo>
                <a:cubicBezTo>
                  <a:pt x="8559420" y="1314600"/>
                  <a:pt x="8524616" y="1349403"/>
                  <a:pt x="8481683" y="1349403"/>
                </a:cubicBezTo>
                <a:cubicBezTo>
                  <a:pt x="8438750" y="1349403"/>
                  <a:pt x="8403946" y="1314600"/>
                  <a:pt x="8403946" y="1271666"/>
                </a:cubicBezTo>
                <a:cubicBezTo>
                  <a:pt x="8403946" y="1228733"/>
                  <a:pt x="8438750" y="1193930"/>
                  <a:pt x="8481683" y="1193930"/>
                </a:cubicBezTo>
                <a:close/>
                <a:moveTo>
                  <a:pt x="8298166" y="1193930"/>
                </a:moveTo>
                <a:cubicBezTo>
                  <a:pt x="8341099" y="1193930"/>
                  <a:pt x="8375903" y="1228733"/>
                  <a:pt x="8375903" y="1271666"/>
                </a:cubicBezTo>
                <a:cubicBezTo>
                  <a:pt x="8375903" y="1314600"/>
                  <a:pt x="8341099" y="1349403"/>
                  <a:pt x="8298166" y="1349403"/>
                </a:cubicBezTo>
                <a:cubicBezTo>
                  <a:pt x="8255233" y="1349403"/>
                  <a:pt x="8220429" y="1314600"/>
                  <a:pt x="8220429" y="1271666"/>
                </a:cubicBezTo>
                <a:cubicBezTo>
                  <a:pt x="8220429" y="1228733"/>
                  <a:pt x="8255233" y="1193930"/>
                  <a:pt x="8298166" y="1193930"/>
                </a:cubicBezTo>
                <a:close/>
                <a:moveTo>
                  <a:pt x="8109946" y="1193930"/>
                </a:moveTo>
                <a:cubicBezTo>
                  <a:pt x="8152879" y="1193930"/>
                  <a:pt x="8187683" y="1228733"/>
                  <a:pt x="8187683" y="1271666"/>
                </a:cubicBezTo>
                <a:cubicBezTo>
                  <a:pt x="8187683" y="1314600"/>
                  <a:pt x="8152879" y="1349403"/>
                  <a:pt x="8109946" y="1349403"/>
                </a:cubicBezTo>
                <a:cubicBezTo>
                  <a:pt x="8067013" y="1349403"/>
                  <a:pt x="8032209" y="1314600"/>
                  <a:pt x="8032209" y="1271666"/>
                </a:cubicBezTo>
                <a:cubicBezTo>
                  <a:pt x="8032209" y="1228733"/>
                  <a:pt x="8067013" y="1193930"/>
                  <a:pt x="8109946" y="1193930"/>
                </a:cubicBezTo>
                <a:close/>
                <a:moveTo>
                  <a:pt x="7926432" y="1193930"/>
                </a:moveTo>
                <a:cubicBezTo>
                  <a:pt x="7969364" y="1193930"/>
                  <a:pt x="8004169" y="1228733"/>
                  <a:pt x="8004169" y="1271666"/>
                </a:cubicBezTo>
                <a:cubicBezTo>
                  <a:pt x="8004169" y="1314600"/>
                  <a:pt x="7969364" y="1349403"/>
                  <a:pt x="7926432" y="1349403"/>
                </a:cubicBezTo>
                <a:cubicBezTo>
                  <a:pt x="7883499" y="1349403"/>
                  <a:pt x="7848695" y="1314600"/>
                  <a:pt x="7848695" y="1271666"/>
                </a:cubicBezTo>
                <a:cubicBezTo>
                  <a:pt x="7848695" y="1228733"/>
                  <a:pt x="7883499" y="1193930"/>
                  <a:pt x="7926432" y="1193930"/>
                </a:cubicBezTo>
                <a:close/>
                <a:moveTo>
                  <a:pt x="7738211" y="1193930"/>
                </a:moveTo>
                <a:cubicBezTo>
                  <a:pt x="7781143" y="1193930"/>
                  <a:pt x="7815947" y="1228733"/>
                  <a:pt x="7815947" y="1271666"/>
                </a:cubicBezTo>
                <a:cubicBezTo>
                  <a:pt x="7815947" y="1314600"/>
                  <a:pt x="7781143" y="1349403"/>
                  <a:pt x="7738211" y="1349403"/>
                </a:cubicBezTo>
                <a:cubicBezTo>
                  <a:pt x="7695278" y="1349403"/>
                  <a:pt x="7660474" y="1314600"/>
                  <a:pt x="7660474" y="1271666"/>
                </a:cubicBezTo>
                <a:cubicBezTo>
                  <a:pt x="7660474" y="1228733"/>
                  <a:pt x="7695278" y="1193930"/>
                  <a:pt x="7738211" y="1193930"/>
                </a:cubicBezTo>
                <a:close/>
                <a:moveTo>
                  <a:pt x="7554691" y="1193930"/>
                </a:moveTo>
                <a:cubicBezTo>
                  <a:pt x="7597624" y="1193930"/>
                  <a:pt x="7632428" y="1228733"/>
                  <a:pt x="7632428" y="1271666"/>
                </a:cubicBezTo>
                <a:cubicBezTo>
                  <a:pt x="7632428" y="1314600"/>
                  <a:pt x="7597624" y="1349403"/>
                  <a:pt x="7554691" y="1349403"/>
                </a:cubicBezTo>
                <a:cubicBezTo>
                  <a:pt x="7511758" y="1349403"/>
                  <a:pt x="7476954" y="1314600"/>
                  <a:pt x="7476954" y="1271666"/>
                </a:cubicBezTo>
                <a:cubicBezTo>
                  <a:pt x="7476954" y="1228733"/>
                  <a:pt x="7511758" y="1193930"/>
                  <a:pt x="7554691" y="1193930"/>
                </a:cubicBezTo>
                <a:close/>
                <a:moveTo>
                  <a:pt x="7366470" y="1193930"/>
                </a:moveTo>
                <a:cubicBezTo>
                  <a:pt x="7409403" y="1193930"/>
                  <a:pt x="7444207" y="1228733"/>
                  <a:pt x="7444207" y="1271666"/>
                </a:cubicBezTo>
                <a:cubicBezTo>
                  <a:pt x="7444207" y="1314600"/>
                  <a:pt x="7409403" y="1349403"/>
                  <a:pt x="7366470" y="1349403"/>
                </a:cubicBezTo>
                <a:cubicBezTo>
                  <a:pt x="7323537" y="1349403"/>
                  <a:pt x="7288733" y="1314600"/>
                  <a:pt x="7288733" y="1271666"/>
                </a:cubicBezTo>
                <a:cubicBezTo>
                  <a:pt x="7288733" y="1228733"/>
                  <a:pt x="7323537" y="1193930"/>
                  <a:pt x="7366470" y="1193930"/>
                </a:cubicBezTo>
                <a:close/>
                <a:moveTo>
                  <a:pt x="7178249" y="1193930"/>
                </a:moveTo>
                <a:cubicBezTo>
                  <a:pt x="7221182" y="1193930"/>
                  <a:pt x="7255986" y="1228733"/>
                  <a:pt x="7255986" y="1271666"/>
                </a:cubicBezTo>
                <a:cubicBezTo>
                  <a:pt x="7255986" y="1314600"/>
                  <a:pt x="7221182" y="1349403"/>
                  <a:pt x="7178249" y="1349403"/>
                </a:cubicBezTo>
                <a:cubicBezTo>
                  <a:pt x="7135316" y="1349403"/>
                  <a:pt x="7100512" y="1314600"/>
                  <a:pt x="7100512" y="1271666"/>
                </a:cubicBezTo>
                <a:cubicBezTo>
                  <a:pt x="7100512" y="1228733"/>
                  <a:pt x="7135316" y="1193930"/>
                  <a:pt x="7178249" y="1193930"/>
                </a:cubicBezTo>
                <a:close/>
                <a:moveTo>
                  <a:pt x="6985324" y="1193930"/>
                </a:moveTo>
                <a:cubicBezTo>
                  <a:pt x="7028257" y="1193930"/>
                  <a:pt x="7063061" y="1228733"/>
                  <a:pt x="7063061" y="1271666"/>
                </a:cubicBezTo>
                <a:cubicBezTo>
                  <a:pt x="7063061" y="1314600"/>
                  <a:pt x="7028257" y="1349403"/>
                  <a:pt x="6985324" y="1349403"/>
                </a:cubicBezTo>
                <a:cubicBezTo>
                  <a:pt x="6942391" y="1349403"/>
                  <a:pt x="6907587" y="1314600"/>
                  <a:pt x="6907587" y="1271666"/>
                </a:cubicBezTo>
                <a:cubicBezTo>
                  <a:pt x="6907587" y="1228733"/>
                  <a:pt x="6942391" y="1193930"/>
                  <a:pt x="6985324" y="1193930"/>
                </a:cubicBezTo>
                <a:close/>
                <a:moveTo>
                  <a:pt x="6801807" y="1193930"/>
                </a:moveTo>
                <a:cubicBezTo>
                  <a:pt x="6844740" y="1193930"/>
                  <a:pt x="6879544" y="1228733"/>
                  <a:pt x="6879544" y="1271666"/>
                </a:cubicBezTo>
                <a:cubicBezTo>
                  <a:pt x="6879544" y="1314600"/>
                  <a:pt x="6844740" y="1349403"/>
                  <a:pt x="6801807" y="1349403"/>
                </a:cubicBezTo>
                <a:cubicBezTo>
                  <a:pt x="6758874" y="1349403"/>
                  <a:pt x="6724070" y="1314600"/>
                  <a:pt x="6724070" y="1271666"/>
                </a:cubicBezTo>
                <a:cubicBezTo>
                  <a:pt x="6724070" y="1228733"/>
                  <a:pt x="6758874" y="1193930"/>
                  <a:pt x="6801807" y="1193930"/>
                </a:cubicBezTo>
                <a:close/>
                <a:moveTo>
                  <a:pt x="6613586" y="1193930"/>
                </a:moveTo>
                <a:cubicBezTo>
                  <a:pt x="6656519" y="1193930"/>
                  <a:pt x="6691323" y="1228733"/>
                  <a:pt x="6691323" y="1271666"/>
                </a:cubicBezTo>
                <a:cubicBezTo>
                  <a:pt x="6691323" y="1314600"/>
                  <a:pt x="6656519" y="1349403"/>
                  <a:pt x="6613586" y="1349403"/>
                </a:cubicBezTo>
                <a:cubicBezTo>
                  <a:pt x="6570653" y="1349403"/>
                  <a:pt x="6535849" y="1314600"/>
                  <a:pt x="6535849" y="1271666"/>
                </a:cubicBezTo>
                <a:cubicBezTo>
                  <a:pt x="6535849" y="1228733"/>
                  <a:pt x="6570653" y="1193930"/>
                  <a:pt x="6613586" y="1193930"/>
                </a:cubicBezTo>
                <a:close/>
                <a:moveTo>
                  <a:pt x="6425365" y="1193930"/>
                </a:moveTo>
                <a:cubicBezTo>
                  <a:pt x="6468298" y="1193930"/>
                  <a:pt x="6503102" y="1228733"/>
                  <a:pt x="6503102" y="1271666"/>
                </a:cubicBezTo>
                <a:cubicBezTo>
                  <a:pt x="6503102" y="1314600"/>
                  <a:pt x="6468298" y="1349403"/>
                  <a:pt x="6425365" y="1349403"/>
                </a:cubicBezTo>
                <a:cubicBezTo>
                  <a:pt x="6382432" y="1349403"/>
                  <a:pt x="6347628" y="1314600"/>
                  <a:pt x="6347628" y="1271666"/>
                </a:cubicBezTo>
                <a:cubicBezTo>
                  <a:pt x="6347628" y="1228733"/>
                  <a:pt x="6382432" y="1193930"/>
                  <a:pt x="6425365" y="1193930"/>
                </a:cubicBezTo>
                <a:close/>
                <a:moveTo>
                  <a:pt x="6241848" y="1193930"/>
                </a:moveTo>
                <a:cubicBezTo>
                  <a:pt x="6284781" y="1193930"/>
                  <a:pt x="6319585" y="1228733"/>
                  <a:pt x="6319585" y="1271666"/>
                </a:cubicBezTo>
                <a:cubicBezTo>
                  <a:pt x="6319585" y="1314600"/>
                  <a:pt x="6284781" y="1349403"/>
                  <a:pt x="6241848" y="1349403"/>
                </a:cubicBezTo>
                <a:cubicBezTo>
                  <a:pt x="6198915" y="1349403"/>
                  <a:pt x="6164111" y="1314600"/>
                  <a:pt x="6164111" y="1271666"/>
                </a:cubicBezTo>
                <a:cubicBezTo>
                  <a:pt x="6164111" y="1228733"/>
                  <a:pt x="6198915" y="1193930"/>
                  <a:pt x="6241848" y="1193930"/>
                </a:cubicBezTo>
                <a:close/>
                <a:moveTo>
                  <a:pt x="6053629" y="1193930"/>
                </a:moveTo>
                <a:cubicBezTo>
                  <a:pt x="6096562" y="1193930"/>
                  <a:pt x="6131366" y="1228733"/>
                  <a:pt x="6131366" y="1271666"/>
                </a:cubicBezTo>
                <a:cubicBezTo>
                  <a:pt x="6131366" y="1314600"/>
                  <a:pt x="6096562" y="1349403"/>
                  <a:pt x="6053629" y="1349403"/>
                </a:cubicBezTo>
                <a:cubicBezTo>
                  <a:pt x="6010696" y="1349403"/>
                  <a:pt x="5975892" y="1314600"/>
                  <a:pt x="5975892" y="1271666"/>
                </a:cubicBezTo>
                <a:cubicBezTo>
                  <a:pt x="5975892" y="1228733"/>
                  <a:pt x="6010696" y="1193930"/>
                  <a:pt x="6053629" y="1193930"/>
                </a:cubicBezTo>
                <a:close/>
                <a:moveTo>
                  <a:pt x="5870112" y="1193930"/>
                </a:moveTo>
                <a:cubicBezTo>
                  <a:pt x="5913045" y="1193930"/>
                  <a:pt x="5947849" y="1228733"/>
                  <a:pt x="5947849" y="1271666"/>
                </a:cubicBezTo>
                <a:cubicBezTo>
                  <a:pt x="5947849" y="1314600"/>
                  <a:pt x="5913045" y="1349403"/>
                  <a:pt x="5870112" y="1349403"/>
                </a:cubicBezTo>
                <a:cubicBezTo>
                  <a:pt x="5827179" y="1349403"/>
                  <a:pt x="5792375" y="1314600"/>
                  <a:pt x="5792375" y="1271666"/>
                </a:cubicBezTo>
                <a:cubicBezTo>
                  <a:pt x="5792375" y="1228733"/>
                  <a:pt x="5827179" y="1193930"/>
                  <a:pt x="5870112" y="1193930"/>
                </a:cubicBezTo>
                <a:close/>
                <a:moveTo>
                  <a:pt x="4557299" y="1193930"/>
                </a:moveTo>
                <a:cubicBezTo>
                  <a:pt x="4600237" y="1193930"/>
                  <a:pt x="4635045" y="1228733"/>
                  <a:pt x="4635045" y="1271666"/>
                </a:cubicBezTo>
                <a:cubicBezTo>
                  <a:pt x="4635045" y="1314600"/>
                  <a:pt x="4600237" y="1349403"/>
                  <a:pt x="4557299" y="1349403"/>
                </a:cubicBezTo>
                <a:cubicBezTo>
                  <a:pt x="4514356" y="1349403"/>
                  <a:pt x="4479562" y="1314600"/>
                  <a:pt x="4479562" y="1271666"/>
                </a:cubicBezTo>
                <a:cubicBezTo>
                  <a:pt x="4479562" y="1228733"/>
                  <a:pt x="4514356" y="1193930"/>
                  <a:pt x="4557299" y="1193930"/>
                </a:cubicBezTo>
                <a:close/>
                <a:moveTo>
                  <a:pt x="3813851" y="1193930"/>
                </a:moveTo>
                <a:cubicBezTo>
                  <a:pt x="3856787" y="1193930"/>
                  <a:pt x="3891562" y="1228733"/>
                  <a:pt x="3891562" y="1271666"/>
                </a:cubicBezTo>
                <a:cubicBezTo>
                  <a:pt x="3891562" y="1314600"/>
                  <a:pt x="3856787" y="1349403"/>
                  <a:pt x="3813851" y="1349403"/>
                </a:cubicBezTo>
                <a:cubicBezTo>
                  <a:pt x="3770911" y="1349403"/>
                  <a:pt x="3736077" y="1314600"/>
                  <a:pt x="3736077" y="1271666"/>
                </a:cubicBezTo>
                <a:cubicBezTo>
                  <a:pt x="3736077" y="1228733"/>
                  <a:pt x="3770911" y="1193930"/>
                  <a:pt x="3813851" y="1193930"/>
                </a:cubicBezTo>
                <a:close/>
                <a:moveTo>
                  <a:pt x="3625629" y="1193930"/>
                </a:moveTo>
                <a:cubicBezTo>
                  <a:pt x="3668547" y="1193930"/>
                  <a:pt x="3703372" y="1228733"/>
                  <a:pt x="3703372" y="1271666"/>
                </a:cubicBezTo>
                <a:cubicBezTo>
                  <a:pt x="3703372" y="1314600"/>
                  <a:pt x="3668547" y="1349403"/>
                  <a:pt x="3625629" y="1349403"/>
                </a:cubicBezTo>
                <a:cubicBezTo>
                  <a:pt x="3582685" y="1349403"/>
                  <a:pt x="3547906" y="1314600"/>
                  <a:pt x="3547906" y="1271666"/>
                </a:cubicBezTo>
                <a:cubicBezTo>
                  <a:pt x="3547906" y="1228733"/>
                  <a:pt x="3582685" y="1193930"/>
                  <a:pt x="3625629" y="1193930"/>
                </a:cubicBezTo>
                <a:close/>
                <a:moveTo>
                  <a:pt x="3442093" y="1193930"/>
                </a:moveTo>
                <a:cubicBezTo>
                  <a:pt x="3485038" y="1193930"/>
                  <a:pt x="3519851" y="1228733"/>
                  <a:pt x="3519851" y="1271666"/>
                </a:cubicBezTo>
                <a:cubicBezTo>
                  <a:pt x="3519851" y="1314600"/>
                  <a:pt x="3485038" y="1349403"/>
                  <a:pt x="3442093" y="1349403"/>
                </a:cubicBezTo>
                <a:cubicBezTo>
                  <a:pt x="3399314" y="1349403"/>
                  <a:pt x="3364515" y="1314600"/>
                  <a:pt x="3364515" y="1271666"/>
                </a:cubicBezTo>
                <a:cubicBezTo>
                  <a:pt x="3364515" y="1228733"/>
                  <a:pt x="3399314" y="1193930"/>
                  <a:pt x="3442093" y="1193930"/>
                </a:cubicBezTo>
                <a:close/>
                <a:moveTo>
                  <a:pt x="2689384" y="1193930"/>
                </a:moveTo>
                <a:cubicBezTo>
                  <a:pt x="2732312" y="1193930"/>
                  <a:pt x="2767088" y="1228733"/>
                  <a:pt x="2767088" y="1271666"/>
                </a:cubicBezTo>
                <a:cubicBezTo>
                  <a:pt x="2767088" y="1314600"/>
                  <a:pt x="2732312" y="1349403"/>
                  <a:pt x="2689384" y="1349403"/>
                </a:cubicBezTo>
                <a:cubicBezTo>
                  <a:pt x="2646441" y="1349403"/>
                  <a:pt x="2611650" y="1314600"/>
                  <a:pt x="2611650" y="1271666"/>
                </a:cubicBezTo>
                <a:cubicBezTo>
                  <a:pt x="2611650" y="1228733"/>
                  <a:pt x="2646441" y="1193930"/>
                  <a:pt x="2689384" y="1193930"/>
                </a:cubicBezTo>
                <a:close/>
                <a:moveTo>
                  <a:pt x="2510561" y="1193930"/>
                </a:moveTo>
                <a:cubicBezTo>
                  <a:pt x="2553505" y="1193930"/>
                  <a:pt x="2588307" y="1228733"/>
                  <a:pt x="2588307" y="1271666"/>
                </a:cubicBezTo>
                <a:cubicBezTo>
                  <a:pt x="2588307" y="1314600"/>
                  <a:pt x="2553505" y="1349403"/>
                  <a:pt x="2510561" y="1349403"/>
                </a:cubicBezTo>
                <a:cubicBezTo>
                  <a:pt x="2467614" y="1349403"/>
                  <a:pt x="2432798" y="1314600"/>
                  <a:pt x="2432798" y="1271666"/>
                </a:cubicBezTo>
                <a:cubicBezTo>
                  <a:pt x="2432798" y="1228733"/>
                  <a:pt x="2467614" y="1193930"/>
                  <a:pt x="2510561" y="1193930"/>
                </a:cubicBezTo>
                <a:close/>
                <a:moveTo>
                  <a:pt x="2317592" y="1193930"/>
                </a:moveTo>
                <a:cubicBezTo>
                  <a:pt x="2360520" y="1193930"/>
                  <a:pt x="2395336" y="1228733"/>
                  <a:pt x="2395336" y="1271666"/>
                </a:cubicBezTo>
                <a:cubicBezTo>
                  <a:pt x="2395336" y="1314600"/>
                  <a:pt x="2360520" y="1349403"/>
                  <a:pt x="2317592" y="1349403"/>
                </a:cubicBezTo>
                <a:cubicBezTo>
                  <a:pt x="2274664" y="1349403"/>
                  <a:pt x="2239868" y="1314600"/>
                  <a:pt x="2239868" y="1271666"/>
                </a:cubicBezTo>
                <a:cubicBezTo>
                  <a:pt x="2239868" y="1228733"/>
                  <a:pt x="2274664" y="1193930"/>
                  <a:pt x="2317592" y="1193930"/>
                </a:cubicBezTo>
                <a:close/>
                <a:moveTo>
                  <a:pt x="1941215" y="1193930"/>
                </a:moveTo>
                <a:cubicBezTo>
                  <a:pt x="1984139" y="1193930"/>
                  <a:pt x="2018936" y="1228733"/>
                  <a:pt x="2018936" y="1271666"/>
                </a:cubicBezTo>
                <a:cubicBezTo>
                  <a:pt x="2018936" y="1314600"/>
                  <a:pt x="1984139" y="1349403"/>
                  <a:pt x="1941215" y="1349403"/>
                </a:cubicBezTo>
                <a:cubicBezTo>
                  <a:pt x="1898289" y="1349403"/>
                  <a:pt x="1863490" y="1314600"/>
                  <a:pt x="1863490" y="1271666"/>
                </a:cubicBezTo>
                <a:cubicBezTo>
                  <a:pt x="1863490" y="1228733"/>
                  <a:pt x="1898289" y="1193930"/>
                  <a:pt x="1941215" y="1193930"/>
                </a:cubicBezTo>
                <a:close/>
                <a:moveTo>
                  <a:pt x="1757725" y="1193930"/>
                </a:moveTo>
                <a:cubicBezTo>
                  <a:pt x="1800655" y="1193930"/>
                  <a:pt x="1835455" y="1228733"/>
                  <a:pt x="1835455" y="1271666"/>
                </a:cubicBezTo>
                <a:cubicBezTo>
                  <a:pt x="1835455" y="1314600"/>
                  <a:pt x="1800655" y="1349403"/>
                  <a:pt x="1757725" y="1349403"/>
                </a:cubicBezTo>
                <a:cubicBezTo>
                  <a:pt x="1714785" y="1349403"/>
                  <a:pt x="1680002" y="1314600"/>
                  <a:pt x="1680002" y="1271666"/>
                </a:cubicBezTo>
                <a:cubicBezTo>
                  <a:pt x="1680002" y="1228733"/>
                  <a:pt x="1714785" y="1193930"/>
                  <a:pt x="1757725" y="1193930"/>
                </a:cubicBezTo>
                <a:close/>
                <a:moveTo>
                  <a:pt x="1569502" y="1193930"/>
                </a:moveTo>
                <a:cubicBezTo>
                  <a:pt x="1612461" y="1193930"/>
                  <a:pt x="1647263" y="1228733"/>
                  <a:pt x="1647263" y="1271666"/>
                </a:cubicBezTo>
                <a:cubicBezTo>
                  <a:pt x="1647263" y="1314600"/>
                  <a:pt x="1612461" y="1349403"/>
                  <a:pt x="1569502" y="1349403"/>
                </a:cubicBezTo>
                <a:cubicBezTo>
                  <a:pt x="1526594" y="1349403"/>
                  <a:pt x="1491781" y="1314600"/>
                  <a:pt x="1491781" y="1271666"/>
                </a:cubicBezTo>
                <a:cubicBezTo>
                  <a:pt x="1491781" y="1228733"/>
                  <a:pt x="1526594" y="1193930"/>
                  <a:pt x="1569502" y="1193930"/>
                </a:cubicBezTo>
                <a:close/>
                <a:moveTo>
                  <a:pt x="1385962" y="1193930"/>
                </a:moveTo>
                <a:cubicBezTo>
                  <a:pt x="1428912" y="1193930"/>
                  <a:pt x="1463728" y="1228733"/>
                  <a:pt x="1463728" y="1271666"/>
                </a:cubicBezTo>
                <a:cubicBezTo>
                  <a:pt x="1463728" y="1314600"/>
                  <a:pt x="1428912" y="1349403"/>
                  <a:pt x="1385962" y="1349403"/>
                </a:cubicBezTo>
                <a:cubicBezTo>
                  <a:pt x="1343017" y="1349403"/>
                  <a:pt x="1308203" y="1314600"/>
                  <a:pt x="1308203" y="1271666"/>
                </a:cubicBezTo>
                <a:cubicBezTo>
                  <a:pt x="1308203" y="1228733"/>
                  <a:pt x="1343017" y="1193930"/>
                  <a:pt x="1385962" y="1193930"/>
                </a:cubicBezTo>
                <a:close/>
                <a:moveTo>
                  <a:pt x="1202423" y="1193930"/>
                </a:moveTo>
                <a:cubicBezTo>
                  <a:pt x="1245354" y="1193930"/>
                  <a:pt x="1280154" y="1228733"/>
                  <a:pt x="1280154" y="1271666"/>
                </a:cubicBezTo>
                <a:cubicBezTo>
                  <a:pt x="1280154" y="1314600"/>
                  <a:pt x="1245354" y="1349403"/>
                  <a:pt x="1202423" y="1349403"/>
                </a:cubicBezTo>
                <a:cubicBezTo>
                  <a:pt x="1159470" y="1349403"/>
                  <a:pt x="1124711" y="1314600"/>
                  <a:pt x="1124711" y="1271666"/>
                </a:cubicBezTo>
                <a:cubicBezTo>
                  <a:pt x="1124711" y="1228733"/>
                  <a:pt x="1159470" y="1193930"/>
                  <a:pt x="1202423" y="1193930"/>
                </a:cubicBezTo>
                <a:close/>
                <a:moveTo>
                  <a:pt x="1014183" y="1193930"/>
                </a:moveTo>
                <a:cubicBezTo>
                  <a:pt x="1057110" y="1193930"/>
                  <a:pt x="1091948" y="1228733"/>
                  <a:pt x="1091948" y="1271666"/>
                </a:cubicBezTo>
                <a:cubicBezTo>
                  <a:pt x="1091948" y="1314600"/>
                  <a:pt x="1057110" y="1349403"/>
                  <a:pt x="1014183" y="1349403"/>
                </a:cubicBezTo>
                <a:cubicBezTo>
                  <a:pt x="971293" y="1349403"/>
                  <a:pt x="936485" y="1314600"/>
                  <a:pt x="936485" y="1271666"/>
                </a:cubicBezTo>
                <a:cubicBezTo>
                  <a:pt x="936485" y="1228733"/>
                  <a:pt x="971293" y="1193930"/>
                  <a:pt x="1014183" y="1193930"/>
                </a:cubicBezTo>
                <a:close/>
                <a:moveTo>
                  <a:pt x="1047621" y="1157652"/>
                </a:moveTo>
                <a:lnTo>
                  <a:pt x="1044462" y="1159780"/>
                </a:lnTo>
                <a:lnTo>
                  <a:pt x="1043952" y="1159883"/>
                </a:lnTo>
                <a:close/>
                <a:moveTo>
                  <a:pt x="9158798" y="1097912"/>
                </a:moveTo>
                <a:lnTo>
                  <a:pt x="9261584" y="1160435"/>
                </a:lnTo>
                <a:lnTo>
                  <a:pt x="9234570" y="1165888"/>
                </a:lnTo>
                <a:cubicBezTo>
                  <a:pt x="9202370" y="1165888"/>
                  <a:pt x="9174743" y="1146312"/>
                  <a:pt x="9162942" y="1118425"/>
                </a:cubicBezTo>
                <a:close/>
                <a:moveTo>
                  <a:pt x="1254927" y="1031550"/>
                </a:moveTo>
                <a:lnTo>
                  <a:pt x="1257402" y="1033219"/>
                </a:lnTo>
                <a:cubicBezTo>
                  <a:pt x="1271469" y="1047286"/>
                  <a:pt x="1280169" y="1066720"/>
                  <a:pt x="1280169" y="1088187"/>
                </a:cubicBezTo>
                <a:cubicBezTo>
                  <a:pt x="1280169" y="1131085"/>
                  <a:pt x="1245372" y="1165888"/>
                  <a:pt x="1202428" y="1165888"/>
                </a:cubicBezTo>
                <a:cubicBezTo>
                  <a:pt x="1170216" y="1165888"/>
                  <a:pt x="1142617" y="1146312"/>
                  <a:pt x="1130831" y="1118426"/>
                </a:cubicBezTo>
                <a:lnTo>
                  <a:pt x="1128785" y="1108281"/>
                </a:lnTo>
                <a:close/>
                <a:moveTo>
                  <a:pt x="9020475" y="1013773"/>
                </a:moveTo>
                <a:lnTo>
                  <a:pt x="9110734" y="1068676"/>
                </a:lnTo>
                <a:lnTo>
                  <a:pt x="9114673" y="1088185"/>
                </a:lnTo>
                <a:cubicBezTo>
                  <a:pt x="9114673" y="1131085"/>
                  <a:pt x="9079869" y="1165888"/>
                  <a:pt x="9036936" y="1165888"/>
                </a:cubicBezTo>
                <a:cubicBezTo>
                  <a:pt x="8994003" y="1165888"/>
                  <a:pt x="8959199" y="1131085"/>
                  <a:pt x="8959199" y="1088185"/>
                </a:cubicBezTo>
                <a:cubicBezTo>
                  <a:pt x="8959199" y="1055986"/>
                  <a:pt x="8978776" y="1028359"/>
                  <a:pt x="9006677" y="1016558"/>
                </a:cubicBezTo>
                <a:close/>
                <a:moveTo>
                  <a:pt x="7926434" y="1010450"/>
                </a:moveTo>
                <a:cubicBezTo>
                  <a:pt x="7969367" y="1010450"/>
                  <a:pt x="8004171" y="1045253"/>
                  <a:pt x="8004171" y="1088186"/>
                </a:cubicBezTo>
                <a:cubicBezTo>
                  <a:pt x="8004171" y="1131085"/>
                  <a:pt x="7969367" y="1165888"/>
                  <a:pt x="7926434" y="1165888"/>
                </a:cubicBezTo>
                <a:cubicBezTo>
                  <a:pt x="7883501" y="1165888"/>
                  <a:pt x="7848697" y="1131085"/>
                  <a:pt x="7848697" y="1088186"/>
                </a:cubicBezTo>
                <a:cubicBezTo>
                  <a:pt x="7848697" y="1045253"/>
                  <a:pt x="7883501" y="1010450"/>
                  <a:pt x="7926434" y="1010450"/>
                </a:cubicBezTo>
                <a:close/>
                <a:moveTo>
                  <a:pt x="7738213" y="1010450"/>
                </a:moveTo>
                <a:cubicBezTo>
                  <a:pt x="7781146" y="1010450"/>
                  <a:pt x="7815950" y="1045253"/>
                  <a:pt x="7815950" y="1088186"/>
                </a:cubicBezTo>
                <a:cubicBezTo>
                  <a:pt x="7815950" y="1131085"/>
                  <a:pt x="7781146" y="1165888"/>
                  <a:pt x="7738213" y="1165888"/>
                </a:cubicBezTo>
                <a:cubicBezTo>
                  <a:pt x="7695280" y="1165888"/>
                  <a:pt x="7660476" y="1131085"/>
                  <a:pt x="7660476" y="1088186"/>
                </a:cubicBezTo>
                <a:cubicBezTo>
                  <a:pt x="7660476" y="1045253"/>
                  <a:pt x="7695280" y="1010450"/>
                  <a:pt x="7738213" y="1010450"/>
                </a:cubicBezTo>
                <a:close/>
                <a:moveTo>
                  <a:pt x="7554693" y="1010450"/>
                </a:moveTo>
                <a:cubicBezTo>
                  <a:pt x="7597626" y="1010450"/>
                  <a:pt x="7632430" y="1045253"/>
                  <a:pt x="7632430" y="1088186"/>
                </a:cubicBezTo>
                <a:cubicBezTo>
                  <a:pt x="7632430" y="1131085"/>
                  <a:pt x="7597626" y="1165888"/>
                  <a:pt x="7554693" y="1165888"/>
                </a:cubicBezTo>
                <a:cubicBezTo>
                  <a:pt x="7511761" y="1165888"/>
                  <a:pt x="7476957" y="1131085"/>
                  <a:pt x="7476957" y="1088186"/>
                </a:cubicBezTo>
                <a:cubicBezTo>
                  <a:pt x="7476957" y="1045253"/>
                  <a:pt x="7511761" y="1010450"/>
                  <a:pt x="7554693" y="1010450"/>
                </a:cubicBezTo>
                <a:close/>
                <a:moveTo>
                  <a:pt x="7366472" y="1010450"/>
                </a:moveTo>
                <a:cubicBezTo>
                  <a:pt x="7409405" y="1010450"/>
                  <a:pt x="7444209" y="1045253"/>
                  <a:pt x="7444209" y="1088186"/>
                </a:cubicBezTo>
                <a:cubicBezTo>
                  <a:pt x="7444209" y="1131085"/>
                  <a:pt x="7409405" y="1165888"/>
                  <a:pt x="7366472" y="1165888"/>
                </a:cubicBezTo>
                <a:cubicBezTo>
                  <a:pt x="7323540" y="1165888"/>
                  <a:pt x="7288736" y="1131085"/>
                  <a:pt x="7288736" y="1088186"/>
                </a:cubicBezTo>
                <a:cubicBezTo>
                  <a:pt x="7288736" y="1045253"/>
                  <a:pt x="7323540" y="1010450"/>
                  <a:pt x="7366472" y="1010450"/>
                </a:cubicBezTo>
                <a:close/>
                <a:moveTo>
                  <a:pt x="6613588" y="1010450"/>
                </a:moveTo>
                <a:cubicBezTo>
                  <a:pt x="6656521" y="1010450"/>
                  <a:pt x="6691325" y="1045253"/>
                  <a:pt x="6691325" y="1088186"/>
                </a:cubicBezTo>
                <a:cubicBezTo>
                  <a:pt x="6691325" y="1131085"/>
                  <a:pt x="6656521" y="1165888"/>
                  <a:pt x="6613588" y="1165888"/>
                </a:cubicBezTo>
                <a:cubicBezTo>
                  <a:pt x="6570656" y="1165888"/>
                  <a:pt x="6535852" y="1131085"/>
                  <a:pt x="6535852" y="1088186"/>
                </a:cubicBezTo>
                <a:cubicBezTo>
                  <a:pt x="6535852" y="1045253"/>
                  <a:pt x="6570656" y="1010450"/>
                  <a:pt x="6613588" y="1010450"/>
                </a:cubicBezTo>
                <a:close/>
                <a:moveTo>
                  <a:pt x="6425365" y="1010450"/>
                </a:moveTo>
                <a:cubicBezTo>
                  <a:pt x="6468298" y="1010450"/>
                  <a:pt x="6503102" y="1045253"/>
                  <a:pt x="6503102" y="1088186"/>
                </a:cubicBezTo>
                <a:cubicBezTo>
                  <a:pt x="6503102" y="1131085"/>
                  <a:pt x="6468298" y="1165888"/>
                  <a:pt x="6425365" y="1165888"/>
                </a:cubicBezTo>
                <a:cubicBezTo>
                  <a:pt x="6382432" y="1165888"/>
                  <a:pt x="6347628" y="1131085"/>
                  <a:pt x="6347628" y="1088186"/>
                </a:cubicBezTo>
                <a:cubicBezTo>
                  <a:pt x="6347628" y="1045253"/>
                  <a:pt x="6382432" y="1010450"/>
                  <a:pt x="6425365" y="1010450"/>
                </a:cubicBezTo>
                <a:close/>
                <a:moveTo>
                  <a:pt x="6241850" y="1010450"/>
                </a:moveTo>
                <a:cubicBezTo>
                  <a:pt x="6284783" y="1010450"/>
                  <a:pt x="6319587" y="1045253"/>
                  <a:pt x="6319587" y="1088186"/>
                </a:cubicBezTo>
                <a:cubicBezTo>
                  <a:pt x="6319587" y="1131085"/>
                  <a:pt x="6284783" y="1165888"/>
                  <a:pt x="6241850" y="1165888"/>
                </a:cubicBezTo>
                <a:cubicBezTo>
                  <a:pt x="6198917" y="1165888"/>
                  <a:pt x="6164113" y="1131085"/>
                  <a:pt x="6164113" y="1088186"/>
                </a:cubicBezTo>
                <a:cubicBezTo>
                  <a:pt x="6164113" y="1045253"/>
                  <a:pt x="6198917" y="1010450"/>
                  <a:pt x="6241850" y="1010450"/>
                </a:cubicBezTo>
                <a:close/>
                <a:moveTo>
                  <a:pt x="6053630" y="1010450"/>
                </a:moveTo>
                <a:cubicBezTo>
                  <a:pt x="6096563" y="1010450"/>
                  <a:pt x="6131367" y="1045253"/>
                  <a:pt x="6131367" y="1088186"/>
                </a:cubicBezTo>
                <a:cubicBezTo>
                  <a:pt x="6131367" y="1131085"/>
                  <a:pt x="6096563" y="1165888"/>
                  <a:pt x="6053630" y="1165888"/>
                </a:cubicBezTo>
                <a:cubicBezTo>
                  <a:pt x="6010698" y="1165888"/>
                  <a:pt x="5975894" y="1131085"/>
                  <a:pt x="5975894" y="1088186"/>
                </a:cubicBezTo>
                <a:cubicBezTo>
                  <a:pt x="5975894" y="1045253"/>
                  <a:pt x="6010698" y="1010450"/>
                  <a:pt x="6053630" y="1010450"/>
                </a:cubicBezTo>
                <a:close/>
                <a:moveTo>
                  <a:pt x="5870113" y="1010450"/>
                </a:moveTo>
                <a:cubicBezTo>
                  <a:pt x="5913046" y="1010450"/>
                  <a:pt x="5947850" y="1045253"/>
                  <a:pt x="5947850" y="1088186"/>
                </a:cubicBezTo>
                <a:cubicBezTo>
                  <a:pt x="5947850" y="1131085"/>
                  <a:pt x="5913046" y="1165888"/>
                  <a:pt x="5870113" y="1165888"/>
                </a:cubicBezTo>
                <a:cubicBezTo>
                  <a:pt x="5827181" y="1165888"/>
                  <a:pt x="5792376" y="1131085"/>
                  <a:pt x="5792376" y="1088186"/>
                </a:cubicBezTo>
                <a:cubicBezTo>
                  <a:pt x="5792376" y="1045253"/>
                  <a:pt x="5827181" y="1010450"/>
                  <a:pt x="5870113" y="1010450"/>
                </a:cubicBezTo>
                <a:close/>
                <a:moveTo>
                  <a:pt x="4185559" y="1010450"/>
                </a:moveTo>
                <a:cubicBezTo>
                  <a:pt x="4228500" y="1010450"/>
                  <a:pt x="4263314" y="1045253"/>
                  <a:pt x="4263314" y="1088187"/>
                </a:cubicBezTo>
                <a:cubicBezTo>
                  <a:pt x="4263314" y="1131085"/>
                  <a:pt x="4228500" y="1165888"/>
                  <a:pt x="4185559" y="1165888"/>
                </a:cubicBezTo>
                <a:cubicBezTo>
                  <a:pt x="4142611" y="1165888"/>
                  <a:pt x="4107799" y="1131085"/>
                  <a:pt x="4107799" y="1088187"/>
                </a:cubicBezTo>
                <a:cubicBezTo>
                  <a:pt x="4107799" y="1045253"/>
                  <a:pt x="4142611" y="1010450"/>
                  <a:pt x="4185559" y="1010450"/>
                </a:cubicBezTo>
                <a:close/>
                <a:moveTo>
                  <a:pt x="3997354" y="1010450"/>
                </a:moveTo>
                <a:cubicBezTo>
                  <a:pt x="4040268" y="1010450"/>
                  <a:pt x="4075062" y="1045253"/>
                  <a:pt x="4075062" y="1088187"/>
                </a:cubicBezTo>
                <a:cubicBezTo>
                  <a:pt x="4075062" y="1131085"/>
                  <a:pt x="4040268" y="1165888"/>
                  <a:pt x="3997354" y="1165888"/>
                </a:cubicBezTo>
                <a:cubicBezTo>
                  <a:pt x="3954440" y="1165888"/>
                  <a:pt x="3919622" y="1131085"/>
                  <a:pt x="3919622" y="1088187"/>
                </a:cubicBezTo>
                <a:cubicBezTo>
                  <a:pt x="3919622" y="1045253"/>
                  <a:pt x="3954440" y="1010450"/>
                  <a:pt x="3997354" y="1010450"/>
                </a:cubicBezTo>
                <a:close/>
                <a:moveTo>
                  <a:pt x="3813851" y="1010450"/>
                </a:moveTo>
                <a:cubicBezTo>
                  <a:pt x="3856791" y="1010450"/>
                  <a:pt x="3891567" y="1045253"/>
                  <a:pt x="3891567" y="1088187"/>
                </a:cubicBezTo>
                <a:cubicBezTo>
                  <a:pt x="3891567" y="1131085"/>
                  <a:pt x="3856791" y="1165888"/>
                  <a:pt x="3813851" y="1165888"/>
                </a:cubicBezTo>
                <a:cubicBezTo>
                  <a:pt x="3770914" y="1165888"/>
                  <a:pt x="3736077" y="1131085"/>
                  <a:pt x="3736077" y="1088187"/>
                </a:cubicBezTo>
                <a:cubicBezTo>
                  <a:pt x="3736077" y="1045253"/>
                  <a:pt x="3770914" y="1010450"/>
                  <a:pt x="3813851" y="1010450"/>
                </a:cubicBezTo>
                <a:close/>
                <a:moveTo>
                  <a:pt x="3625629" y="1010450"/>
                </a:moveTo>
                <a:cubicBezTo>
                  <a:pt x="3668547" y="1010450"/>
                  <a:pt x="3703372" y="1045253"/>
                  <a:pt x="3703372" y="1088187"/>
                </a:cubicBezTo>
                <a:cubicBezTo>
                  <a:pt x="3703372" y="1131085"/>
                  <a:pt x="3668547" y="1165888"/>
                  <a:pt x="3625629" y="1165888"/>
                </a:cubicBezTo>
                <a:cubicBezTo>
                  <a:pt x="3582685" y="1165888"/>
                  <a:pt x="3547906" y="1131085"/>
                  <a:pt x="3547906" y="1088187"/>
                </a:cubicBezTo>
                <a:cubicBezTo>
                  <a:pt x="3547906" y="1045253"/>
                  <a:pt x="3582685" y="1010450"/>
                  <a:pt x="3625629" y="1010450"/>
                </a:cubicBezTo>
                <a:close/>
                <a:moveTo>
                  <a:pt x="3442100" y="1010450"/>
                </a:moveTo>
                <a:cubicBezTo>
                  <a:pt x="3485038" y="1010450"/>
                  <a:pt x="3519851" y="1045253"/>
                  <a:pt x="3519851" y="1088187"/>
                </a:cubicBezTo>
                <a:cubicBezTo>
                  <a:pt x="3519851" y="1131085"/>
                  <a:pt x="3485038" y="1165888"/>
                  <a:pt x="3442100" y="1165888"/>
                </a:cubicBezTo>
                <a:cubicBezTo>
                  <a:pt x="3399329" y="1165888"/>
                  <a:pt x="3364528" y="1131085"/>
                  <a:pt x="3364528" y="1088187"/>
                </a:cubicBezTo>
                <a:cubicBezTo>
                  <a:pt x="3364528" y="1045253"/>
                  <a:pt x="3399329" y="1010450"/>
                  <a:pt x="3442100" y="1010450"/>
                </a:cubicBezTo>
                <a:close/>
                <a:moveTo>
                  <a:pt x="2689397" y="1010450"/>
                </a:moveTo>
                <a:cubicBezTo>
                  <a:pt x="2732328" y="1010450"/>
                  <a:pt x="2767106" y="1045253"/>
                  <a:pt x="2767106" y="1088187"/>
                </a:cubicBezTo>
                <a:cubicBezTo>
                  <a:pt x="2767106" y="1131085"/>
                  <a:pt x="2732328" y="1165888"/>
                  <a:pt x="2689397" y="1165888"/>
                </a:cubicBezTo>
                <a:cubicBezTo>
                  <a:pt x="2646455" y="1165888"/>
                  <a:pt x="2611665" y="1131085"/>
                  <a:pt x="2611665" y="1088187"/>
                </a:cubicBezTo>
                <a:cubicBezTo>
                  <a:pt x="2611665" y="1045253"/>
                  <a:pt x="2646455" y="1010450"/>
                  <a:pt x="2689397" y="1010450"/>
                </a:cubicBezTo>
                <a:close/>
                <a:moveTo>
                  <a:pt x="2510576" y="1010450"/>
                </a:moveTo>
                <a:cubicBezTo>
                  <a:pt x="2553520" y="1010450"/>
                  <a:pt x="2588319" y="1045253"/>
                  <a:pt x="2588319" y="1088187"/>
                </a:cubicBezTo>
                <a:cubicBezTo>
                  <a:pt x="2588319" y="1131085"/>
                  <a:pt x="2553520" y="1165888"/>
                  <a:pt x="2510576" y="1165888"/>
                </a:cubicBezTo>
                <a:cubicBezTo>
                  <a:pt x="2467630" y="1165888"/>
                  <a:pt x="2432814" y="1131085"/>
                  <a:pt x="2432814" y="1088187"/>
                </a:cubicBezTo>
                <a:cubicBezTo>
                  <a:pt x="2432814" y="1045253"/>
                  <a:pt x="2467630" y="1010450"/>
                  <a:pt x="2510576" y="1010450"/>
                </a:cubicBezTo>
                <a:close/>
                <a:moveTo>
                  <a:pt x="2317606" y="1010450"/>
                </a:moveTo>
                <a:cubicBezTo>
                  <a:pt x="2360536" y="1010450"/>
                  <a:pt x="2395351" y="1045253"/>
                  <a:pt x="2395351" y="1088187"/>
                </a:cubicBezTo>
                <a:cubicBezTo>
                  <a:pt x="2395351" y="1131085"/>
                  <a:pt x="2360536" y="1165888"/>
                  <a:pt x="2317606" y="1165888"/>
                </a:cubicBezTo>
                <a:cubicBezTo>
                  <a:pt x="2274681" y="1165888"/>
                  <a:pt x="2239883" y="1131085"/>
                  <a:pt x="2239883" y="1088187"/>
                </a:cubicBezTo>
                <a:cubicBezTo>
                  <a:pt x="2239883" y="1045253"/>
                  <a:pt x="2274681" y="1010450"/>
                  <a:pt x="2317606" y="1010450"/>
                </a:cubicBezTo>
                <a:close/>
                <a:moveTo>
                  <a:pt x="2129421" y="1010450"/>
                </a:moveTo>
                <a:cubicBezTo>
                  <a:pt x="2172341" y="1010450"/>
                  <a:pt x="2207140" y="1045253"/>
                  <a:pt x="2207140" y="1088187"/>
                </a:cubicBezTo>
                <a:cubicBezTo>
                  <a:pt x="2207140" y="1131085"/>
                  <a:pt x="2172341" y="1165888"/>
                  <a:pt x="2129421" y="1165888"/>
                </a:cubicBezTo>
                <a:cubicBezTo>
                  <a:pt x="2086492" y="1165888"/>
                  <a:pt x="2051692" y="1131085"/>
                  <a:pt x="2051692" y="1088187"/>
                </a:cubicBezTo>
                <a:cubicBezTo>
                  <a:pt x="2051692" y="1045253"/>
                  <a:pt x="2086492" y="1010450"/>
                  <a:pt x="2129421" y="1010450"/>
                </a:cubicBezTo>
                <a:close/>
                <a:moveTo>
                  <a:pt x="1941229" y="1010450"/>
                </a:moveTo>
                <a:cubicBezTo>
                  <a:pt x="1984155" y="1010450"/>
                  <a:pt x="2018951" y="1045253"/>
                  <a:pt x="2018951" y="1088187"/>
                </a:cubicBezTo>
                <a:cubicBezTo>
                  <a:pt x="2018951" y="1131085"/>
                  <a:pt x="1984155" y="1165888"/>
                  <a:pt x="1941229" y="1165888"/>
                </a:cubicBezTo>
                <a:cubicBezTo>
                  <a:pt x="1898304" y="1165888"/>
                  <a:pt x="1863506" y="1131085"/>
                  <a:pt x="1863506" y="1088187"/>
                </a:cubicBezTo>
                <a:cubicBezTo>
                  <a:pt x="1863506" y="1045253"/>
                  <a:pt x="1898304" y="1010450"/>
                  <a:pt x="1941229" y="1010450"/>
                </a:cubicBezTo>
                <a:close/>
                <a:moveTo>
                  <a:pt x="1757744" y="1010450"/>
                </a:moveTo>
                <a:cubicBezTo>
                  <a:pt x="1800668" y="1010450"/>
                  <a:pt x="1835468" y="1045253"/>
                  <a:pt x="1835468" y="1088187"/>
                </a:cubicBezTo>
                <a:cubicBezTo>
                  <a:pt x="1835468" y="1131085"/>
                  <a:pt x="1800668" y="1165888"/>
                  <a:pt x="1757744" y="1165888"/>
                </a:cubicBezTo>
                <a:cubicBezTo>
                  <a:pt x="1714799" y="1165888"/>
                  <a:pt x="1680016" y="1131085"/>
                  <a:pt x="1680016" y="1088187"/>
                </a:cubicBezTo>
                <a:cubicBezTo>
                  <a:pt x="1680016" y="1045253"/>
                  <a:pt x="1714799" y="1010450"/>
                  <a:pt x="1757744" y="1010450"/>
                </a:cubicBezTo>
                <a:close/>
                <a:moveTo>
                  <a:pt x="1569502" y="1010450"/>
                </a:moveTo>
                <a:cubicBezTo>
                  <a:pt x="1612477" y="1010450"/>
                  <a:pt x="1647277" y="1045253"/>
                  <a:pt x="1647277" y="1088187"/>
                </a:cubicBezTo>
                <a:cubicBezTo>
                  <a:pt x="1647277" y="1131085"/>
                  <a:pt x="1612477" y="1165888"/>
                  <a:pt x="1569502" y="1165888"/>
                </a:cubicBezTo>
                <a:cubicBezTo>
                  <a:pt x="1526610" y="1165888"/>
                  <a:pt x="1491796" y="1131085"/>
                  <a:pt x="1491796" y="1088187"/>
                </a:cubicBezTo>
                <a:cubicBezTo>
                  <a:pt x="1491796" y="1045253"/>
                  <a:pt x="1526610" y="1010450"/>
                  <a:pt x="1569502" y="1010450"/>
                </a:cubicBezTo>
                <a:close/>
                <a:moveTo>
                  <a:pt x="1385980" y="1010450"/>
                </a:moveTo>
                <a:cubicBezTo>
                  <a:pt x="1428926" y="1010450"/>
                  <a:pt x="1463744" y="1045253"/>
                  <a:pt x="1463744" y="1088187"/>
                </a:cubicBezTo>
                <a:cubicBezTo>
                  <a:pt x="1463744" y="1131085"/>
                  <a:pt x="1428926" y="1165888"/>
                  <a:pt x="1385980" y="1165888"/>
                </a:cubicBezTo>
                <a:cubicBezTo>
                  <a:pt x="1343036" y="1165888"/>
                  <a:pt x="1308218" y="1131085"/>
                  <a:pt x="1308218" y="1088187"/>
                </a:cubicBezTo>
                <a:cubicBezTo>
                  <a:pt x="1308218" y="1045253"/>
                  <a:pt x="1343036" y="1010450"/>
                  <a:pt x="1385980" y="1010450"/>
                </a:cubicBezTo>
                <a:close/>
                <a:moveTo>
                  <a:pt x="8853421" y="1010449"/>
                </a:moveTo>
                <a:cubicBezTo>
                  <a:pt x="8896354" y="1010449"/>
                  <a:pt x="8931158" y="1045253"/>
                  <a:pt x="8931158" y="1088185"/>
                </a:cubicBezTo>
                <a:cubicBezTo>
                  <a:pt x="8931158" y="1131085"/>
                  <a:pt x="8896354" y="1165888"/>
                  <a:pt x="8853421" y="1165888"/>
                </a:cubicBezTo>
                <a:cubicBezTo>
                  <a:pt x="8810489" y="1165888"/>
                  <a:pt x="8775685" y="1131085"/>
                  <a:pt x="8775685" y="1088185"/>
                </a:cubicBezTo>
                <a:cubicBezTo>
                  <a:pt x="8775685" y="1045253"/>
                  <a:pt x="8810489" y="1010449"/>
                  <a:pt x="8853421" y="1010449"/>
                </a:cubicBezTo>
                <a:close/>
                <a:moveTo>
                  <a:pt x="8669908" y="1010449"/>
                </a:moveTo>
                <a:cubicBezTo>
                  <a:pt x="8712841" y="1010449"/>
                  <a:pt x="8747645" y="1045253"/>
                  <a:pt x="8747645" y="1088185"/>
                </a:cubicBezTo>
                <a:cubicBezTo>
                  <a:pt x="8747645" y="1131085"/>
                  <a:pt x="8712841" y="1165888"/>
                  <a:pt x="8669908" y="1165888"/>
                </a:cubicBezTo>
                <a:cubicBezTo>
                  <a:pt x="8626975" y="1165888"/>
                  <a:pt x="8592171" y="1131085"/>
                  <a:pt x="8592171" y="1088185"/>
                </a:cubicBezTo>
                <a:cubicBezTo>
                  <a:pt x="8592171" y="1045253"/>
                  <a:pt x="8626975" y="1010449"/>
                  <a:pt x="8669908" y="1010449"/>
                </a:cubicBezTo>
                <a:close/>
                <a:moveTo>
                  <a:pt x="8481684" y="1010449"/>
                </a:moveTo>
                <a:cubicBezTo>
                  <a:pt x="8524617" y="1010449"/>
                  <a:pt x="8559421" y="1045253"/>
                  <a:pt x="8559421" y="1088185"/>
                </a:cubicBezTo>
                <a:cubicBezTo>
                  <a:pt x="8559421" y="1131085"/>
                  <a:pt x="8524617" y="1165888"/>
                  <a:pt x="8481684" y="1165888"/>
                </a:cubicBezTo>
                <a:cubicBezTo>
                  <a:pt x="8438752" y="1165888"/>
                  <a:pt x="8403948" y="1131085"/>
                  <a:pt x="8403948" y="1088185"/>
                </a:cubicBezTo>
                <a:cubicBezTo>
                  <a:pt x="8403948" y="1045253"/>
                  <a:pt x="8438752" y="1010449"/>
                  <a:pt x="8481684" y="1010449"/>
                </a:cubicBezTo>
                <a:close/>
                <a:moveTo>
                  <a:pt x="8298167" y="1010449"/>
                </a:moveTo>
                <a:cubicBezTo>
                  <a:pt x="8341100" y="1010449"/>
                  <a:pt x="8375904" y="1045253"/>
                  <a:pt x="8375904" y="1088185"/>
                </a:cubicBezTo>
                <a:cubicBezTo>
                  <a:pt x="8375904" y="1131085"/>
                  <a:pt x="8341100" y="1165888"/>
                  <a:pt x="8298167" y="1165888"/>
                </a:cubicBezTo>
                <a:cubicBezTo>
                  <a:pt x="8255235" y="1165888"/>
                  <a:pt x="8220430" y="1131085"/>
                  <a:pt x="8220430" y="1088185"/>
                </a:cubicBezTo>
                <a:cubicBezTo>
                  <a:pt x="8220430" y="1045253"/>
                  <a:pt x="8255235" y="1010449"/>
                  <a:pt x="8298167" y="1010449"/>
                </a:cubicBezTo>
                <a:close/>
                <a:moveTo>
                  <a:pt x="8109949" y="1010449"/>
                </a:moveTo>
                <a:cubicBezTo>
                  <a:pt x="8152882" y="1010449"/>
                  <a:pt x="8187686" y="1045253"/>
                  <a:pt x="8187686" y="1088185"/>
                </a:cubicBezTo>
                <a:cubicBezTo>
                  <a:pt x="8187686" y="1131085"/>
                  <a:pt x="8152882" y="1165888"/>
                  <a:pt x="8109949" y="1165888"/>
                </a:cubicBezTo>
                <a:cubicBezTo>
                  <a:pt x="8067016" y="1165888"/>
                  <a:pt x="8032212" y="1131085"/>
                  <a:pt x="8032212" y="1088185"/>
                </a:cubicBezTo>
                <a:cubicBezTo>
                  <a:pt x="8032212" y="1045253"/>
                  <a:pt x="8067016" y="1010449"/>
                  <a:pt x="8109949" y="1010449"/>
                </a:cubicBezTo>
                <a:close/>
                <a:moveTo>
                  <a:pt x="1462147" y="915542"/>
                </a:moveTo>
                <a:lnTo>
                  <a:pt x="1463752" y="923488"/>
                </a:lnTo>
                <a:cubicBezTo>
                  <a:pt x="1463752" y="966420"/>
                  <a:pt x="1428936" y="1001228"/>
                  <a:pt x="1385988" y="1001228"/>
                </a:cubicBezTo>
                <a:cubicBezTo>
                  <a:pt x="1375252" y="1001228"/>
                  <a:pt x="1365024" y="999052"/>
                  <a:pt x="1355721" y="995118"/>
                </a:cubicBezTo>
                <a:lnTo>
                  <a:pt x="1336670" y="982277"/>
                </a:lnTo>
                <a:close/>
                <a:moveTo>
                  <a:pt x="8786740" y="885896"/>
                </a:moveTo>
                <a:lnTo>
                  <a:pt x="8922217" y="957949"/>
                </a:lnTo>
                <a:lnTo>
                  <a:pt x="8908389" y="978459"/>
                </a:lnTo>
                <a:cubicBezTo>
                  <a:pt x="8894322" y="992527"/>
                  <a:pt x="8874888" y="1001229"/>
                  <a:pt x="8853421" y="1001229"/>
                </a:cubicBezTo>
                <a:cubicBezTo>
                  <a:pt x="8810489" y="1001229"/>
                  <a:pt x="8775685" y="966421"/>
                  <a:pt x="8775685" y="923490"/>
                </a:cubicBezTo>
                <a:cubicBezTo>
                  <a:pt x="8775685" y="912758"/>
                  <a:pt x="8777860" y="902533"/>
                  <a:pt x="8781794" y="893233"/>
                </a:cubicBezTo>
                <a:close/>
                <a:moveTo>
                  <a:pt x="1586811" y="849240"/>
                </a:moveTo>
                <a:lnTo>
                  <a:pt x="1599802" y="851861"/>
                </a:lnTo>
                <a:cubicBezTo>
                  <a:pt x="1627713" y="863664"/>
                  <a:pt x="1647285" y="891292"/>
                  <a:pt x="1647285" y="923487"/>
                </a:cubicBezTo>
                <a:cubicBezTo>
                  <a:pt x="1647285" y="966420"/>
                  <a:pt x="1612490" y="1001228"/>
                  <a:pt x="1569527" y="1001228"/>
                </a:cubicBezTo>
                <a:cubicBezTo>
                  <a:pt x="1526619" y="1001228"/>
                  <a:pt x="1491803" y="966420"/>
                  <a:pt x="1491803" y="923487"/>
                </a:cubicBezTo>
                <a:lnTo>
                  <a:pt x="1497170" y="896915"/>
                </a:lnTo>
                <a:close/>
                <a:moveTo>
                  <a:pt x="8669908" y="845754"/>
                </a:moveTo>
                <a:cubicBezTo>
                  <a:pt x="8712841" y="845754"/>
                  <a:pt x="8747645" y="880560"/>
                  <a:pt x="8747645" y="923490"/>
                </a:cubicBezTo>
                <a:cubicBezTo>
                  <a:pt x="8747645" y="966421"/>
                  <a:pt x="8712841" y="1001229"/>
                  <a:pt x="8669908" y="1001229"/>
                </a:cubicBezTo>
                <a:cubicBezTo>
                  <a:pt x="8626975" y="1001229"/>
                  <a:pt x="8592171" y="966421"/>
                  <a:pt x="8592171" y="923490"/>
                </a:cubicBezTo>
                <a:cubicBezTo>
                  <a:pt x="8592171" y="880560"/>
                  <a:pt x="8626975" y="845754"/>
                  <a:pt x="8669908" y="845754"/>
                </a:cubicBezTo>
                <a:close/>
                <a:moveTo>
                  <a:pt x="8481684" y="845754"/>
                </a:moveTo>
                <a:cubicBezTo>
                  <a:pt x="8524617" y="845754"/>
                  <a:pt x="8559421" y="880560"/>
                  <a:pt x="8559421" y="923490"/>
                </a:cubicBezTo>
                <a:cubicBezTo>
                  <a:pt x="8559421" y="966421"/>
                  <a:pt x="8524617" y="1001229"/>
                  <a:pt x="8481684" y="1001229"/>
                </a:cubicBezTo>
                <a:cubicBezTo>
                  <a:pt x="8438752" y="1001229"/>
                  <a:pt x="8403948" y="966421"/>
                  <a:pt x="8403948" y="923490"/>
                </a:cubicBezTo>
                <a:cubicBezTo>
                  <a:pt x="8403948" y="880560"/>
                  <a:pt x="8438752" y="845754"/>
                  <a:pt x="8481684" y="845754"/>
                </a:cubicBezTo>
                <a:close/>
                <a:moveTo>
                  <a:pt x="8298167" y="845754"/>
                </a:moveTo>
                <a:cubicBezTo>
                  <a:pt x="8341100" y="845754"/>
                  <a:pt x="8375904" y="880560"/>
                  <a:pt x="8375904" y="923490"/>
                </a:cubicBezTo>
                <a:cubicBezTo>
                  <a:pt x="8375904" y="966421"/>
                  <a:pt x="8341100" y="1001229"/>
                  <a:pt x="8298167" y="1001229"/>
                </a:cubicBezTo>
                <a:cubicBezTo>
                  <a:pt x="8255235" y="1001229"/>
                  <a:pt x="8220430" y="966421"/>
                  <a:pt x="8220430" y="923490"/>
                </a:cubicBezTo>
                <a:cubicBezTo>
                  <a:pt x="8220430" y="880560"/>
                  <a:pt x="8255235" y="845754"/>
                  <a:pt x="8298167" y="845754"/>
                </a:cubicBezTo>
                <a:close/>
                <a:moveTo>
                  <a:pt x="8109949" y="845754"/>
                </a:moveTo>
                <a:cubicBezTo>
                  <a:pt x="8152882" y="845754"/>
                  <a:pt x="8187686" y="880560"/>
                  <a:pt x="8187686" y="923490"/>
                </a:cubicBezTo>
                <a:cubicBezTo>
                  <a:pt x="8187686" y="966421"/>
                  <a:pt x="8152882" y="1001229"/>
                  <a:pt x="8109949" y="1001229"/>
                </a:cubicBezTo>
                <a:cubicBezTo>
                  <a:pt x="8067016" y="1001229"/>
                  <a:pt x="8032212" y="966421"/>
                  <a:pt x="8032212" y="923490"/>
                </a:cubicBezTo>
                <a:cubicBezTo>
                  <a:pt x="8032212" y="880560"/>
                  <a:pt x="8067016" y="845754"/>
                  <a:pt x="8109949" y="845754"/>
                </a:cubicBezTo>
                <a:close/>
                <a:moveTo>
                  <a:pt x="7366472" y="845754"/>
                </a:moveTo>
                <a:cubicBezTo>
                  <a:pt x="7409405" y="845754"/>
                  <a:pt x="7444209" y="880560"/>
                  <a:pt x="7444209" y="923490"/>
                </a:cubicBezTo>
                <a:cubicBezTo>
                  <a:pt x="7444209" y="966421"/>
                  <a:pt x="7409405" y="1001229"/>
                  <a:pt x="7366472" y="1001229"/>
                </a:cubicBezTo>
                <a:cubicBezTo>
                  <a:pt x="7323540" y="1001229"/>
                  <a:pt x="7288736" y="966421"/>
                  <a:pt x="7288736" y="923490"/>
                </a:cubicBezTo>
                <a:cubicBezTo>
                  <a:pt x="7288736" y="880560"/>
                  <a:pt x="7323540" y="845754"/>
                  <a:pt x="7366472" y="845754"/>
                </a:cubicBezTo>
                <a:close/>
                <a:moveTo>
                  <a:pt x="6425365" y="845754"/>
                </a:moveTo>
                <a:cubicBezTo>
                  <a:pt x="6468298" y="845754"/>
                  <a:pt x="6503102" y="880560"/>
                  <a:pt x="6503102" y="923490"/>
                </a:cubicBezTo>
                <a:cubicBezTo>
                  <a:pt x="6503102" y="966421"/>
                  <a:pt x="6468298" y="1001230"/>
                  <a:pt x="6425365" y="1001230"/>
                </a:cubicBezTo>
                <a:cubicBezTo>
                  <a:pt x="6382432" y="1001230"/>
                  <a:pt x="6347628" y="966421"/>
                  <a:pt x="6347628" y="923490"/>
                </a:cubicBezTo>
                <a:cubicBezTo>
                  <a:pt x="6347628" y="880560"/>
                  <a:pt x="6382432" y="845754"/>
                  <a:pt x="6425365" y="845754"/>
                </a:cubicBezTo>
                <a:close/>
                <a:moveTo>
                  <a:pt x="6241850" y="845754"/>
                </a:moveTo>
                <a:cubicBezTo>
                  <a:pt x="6284783" y="845754"/>
                  <a:pt x="6319587" y="880560"/>
                  <a:pt x="6319587" y="923490"/>
                </a:cubicBezTo>
                <a:cubicBezTo>
                  <a:pt x="6319587" y="966421"/>
                  <a:pt x="6284783" y="1001230"/>
                  <a:pt x="6241850" y="1001230"/>
                </a:cubicBezTo>
                <a:cubicBezTo>
                  <a:pt x="6198917" y="1001230"/>
                  <a:pt x="6164113" y="966421"/>
                  <a:pt x="6164113" y="923490"/>
                </a:cubicBezTo>
                <a:cubicBezTo>
                  <a:pt x="6164113" y="880560"/>
                  <a:pt x="6198917" y="845754"/>
                  <a:pt x="6241850" y="845754"/>
                </a:cubicBezTo>
                <a:close/>
                <a:moveTo>
                  <a:pt x="6053630" y="845752"/>
                </a:moveTo>
                <a:cubicBezTo>
                  <a:pt x="6096563" y="845752"/>
                  <a:pt x="6131367" y="880558"/>
                  <a:pt x="6131367" y="923487"/>
                </a:cubicBezTo>
                <a:cubicBezTo>
                  <a:pt x="6131367" y="966420"/>
                  <a:pt x="6096563" y="1001228"/>
                  <a:pt x="6053630" y="1001228"/>
                </a:cubicBezTo>
                <a:cubicBezTo>
                  <a:pt x="6010698" y="1001228"/>
                  <a:pt x="5975894" y="966420"/>
                  <a:pt x="5975894" y="923487"/>
                </a:cubicBezTo>
                <a:cubicBezTo>
                  <a:pt x="5975894" y="880558"/>
                  <a:pt x="6010698" y="845752"/>
                  <a:pt x="6053630" y="845752"/>
                </a:cubicBezTo>
                <a:close/>
                <a:moveTo>
                  <a:pt x="4373793" y="845752"/>
                </a:moveTo>
                <a:cubicBezTo>
                  <a:pt x="4416737" y="845752"/>
                  <a:pt x="4451526" y="880558"/>
                  <a:pt x="4451526" y="923487"/>
                </a:cubicBezTo>
                <a:cubicBezTo>
                  <a:pt x="4451526" y="966420"/>
                  <a:pt x="4416737" y="1001228"/>
                  <a:pt x="4373793" y="1001228"/>
                </a:cubicBezTo>
                <a:cubicBezTo>
                  <a:pt x="4330869" y="1001228"/>
                  <a:pt x="4296066" y="966420"/>
                  <a:pt x="4296066" y="923487"/>
                </a:cubicBezTo>
                <a:cubicBezTo>
                  <a:pt x="4296066" y="880558"/>
                  <a:pt x="4330869" y="845752"/>
                  <a:pt x="4373793" y="845752"/>
                </a:cubicBezTo>
                <a:close/>
                <a:moveTo>
                  <a:pt x="4185559" y="845752"/>
                </a:moveTo>
                <a:cubicBezTo>
                  <a:pt x="4228500" y="845752"/>
                  <a:pt x="4263314" y="880558"/>
                  <a:pt x="4263314" y="923487"/>
                </a:cubicBezTo>
                <a:cubicBezTo>
                  <a:pt x="4263314" y="966420"/>
                  <a:pt x="4228500" y="1001228"/>
                  <a:pt x="4185559" y="1001228"/>
                </a:cubicBezTo>
                <a:cubicBezTo>
                  <a:pt x="4142611" y="1001228"/>
                  <a:pt x="4107799" y="966420"/>
                  <a:pt x="4107799" y="923487"/>
                </a:cubicBezTo>
                <a:cubicBezTo>
                  <a:pt x="4107799" y="880558"/>
                  <a:pt x="4142611" y="845752"/>
                  <a:pt x="4185559" y="845752"/>
                </a:cubicBezTo>
                <a:close/>
                <a:moveTo>
                  <a:pt x="3997354" y="845752"/>
                </a:moveTo>
                <a:cubicBezTo>
                  <a:pt x="4040268" y="845752"/>
                  <a:pt x="4075062" y="880558"/>
                  <a:pt x="4075062" y="923487"/>
                </a:cubicBezTo>
                <a:cubicBezTo>
                  <a:pt x="4075062" y="966420"/>
                  <a:pt x="4040268" y="1001228"/>
                  <a:pt x="3997354" y="1001228"/>
                </a:cubicBezTo>
                <a:cubicBezTo>
                  <a:pt x="3954440" y="1001228"/>
                  <a:pt x="3919622" y="966420"/>
                  <a:pt x="3919622" y="923487"/>
                </a:cubicBezTo>
                <a:cubicBezTo>
                  <a:pt x="3919622" y="880558"/>
                  <a:pt x="3954440" y="845752"/>
                  <a:pt x="3997354" y="845752"/>
                </a:cubicBezTo>
                <a:close/>
                <a:moveTo>
                  <a:pt x="3813851" y="845752"/>
                </a:moveTo>
                <a:cubicBezTo>
                  <a:pt x="3856791" y="845752"/>
                  <a:pt x="3891567" y="880558"/>
                  <a:pt x="3891567" y="923487"/>
                </a:cubicBezTo>
                <a:cubicBezTo>
                  <a:pt x="3891567" y="966420"/>
                  <a:pt x="3856791" y="1001228"/>
                  <a:pt x="3813851" y="1001228"/>
                </a:cubicBezTo>
                <a:cubicBezTo>
                  <a:pt x="3770914" y="1001228"/>
                  <a:pt x="3736077" y="966420"/>
                  <a:pt x="3736077" y="923487"/>
                </a:cubicBezTo>
                <a:cubicBezTo>
                  <a:pt x="3736077" y="880558"/>
                  <a:pt x="3770914" y="845752"/>
                  <a:pt x="3813851" y="845752"/>
                </a:cubicBezTo>
                <a:close/>
                <a:moveTo>
                  <a:pt x="3625636" y="845752"/>
                </a:moveTo>
                <a:cubicBezTo>
                  <a:pt x="3668555" y="845752"/>
                  <a:pt x="3703376" y="880558"/>
                  <a:pt x="3703376" y="923487"/>
                </a:cubicBezTo>
                <a:cubicBezTo>
                  <a:pt x="3703376" y="966420"/>
                  <a:pt x="3668555" y="1001228"/>
                  <a:pt x="3625636" y="1001228"/>
                </a:cubicBezTo>
                <a:cubicBezTo>
                  <a:pt x="3582688" y="1001228"/>
                  <a:pt x="3547906" y="966420"/>
                  <a:pt x="3547906" y="923487"/>
                </a:cubicBezTo>
                <a:cubicBezTo>
                  <a:pt x="3547906" y="880558"/>
                  <a:pt x="3582688" y="845752"/>
                  <a:pt x="3625636" y="845752"/>
                </a:cubicBezTo>
                <a:close/>
                <a:moveTo>
                  <a:pt x="3442100" y="845752"/>
                </a:moveTo>
                <a:cubicBezTo>
                  <a:pt x="3485038" y="845752"/>
                  <a:pt x="3519851" y="880558"/>
                  <a:pt x="3519851" y="923487"/>
                </a:cubicBezTo>
                <a:cubicBezTo>
                  <a:pt x="3519851" y="966420"/>
                  <a:pt x="3485038" y="1001228"/>
                  <a:pt x="3442100" y="1001228"/>
                </a:cubicBezTo>
                <a:cubicBezTo>
                  <a:pt x="3399338" y="1001228"/>
                  <a:pt x="3364537" y="966420"/>
                  <a:pt x="3364537" y="923487"/>
                </a:cubicBezTo>
                <a:cubicBezTo>
                  <a:pt x="3364537" y="880558"/>
                  <a:pt x="3399338" y="845752"/>
                  <a:pt x="3442100" y="845752"/>
                </a:cubicBezTo>
                <a:close/>
                <a:moveTo>
                  <a:pt x="3254053" y="845752"/>
                </a:moveTo>
                <a:cubicBezTo>
                  <a:pt x="3296982" y="845752"/>
                  <a:pt x="3331793" y="880558"/>
                  <a:pt x="3331793" y="923487"/>
                </a:cubicBezTo>
                <a:cubicBezTo>
                  <a:pt x="3331793" y="966420"/>
                  <a:pt x="3296982" y="1001228"/>
                  <a:pt x="3254053" y="1001228"/>
                </a:cubicBezTo>
                <a:cubicBezTo>
                  <a:pt x="3211113" y="1001228"/>
                  <a:pt x="3176307" y="966420"/>
                  <a:pt x="3176307" y="923487"/>
                </a:cubicBezTo>
                <a:cubicBezTo>
                  <a:pt x="3176307" y="880558"/>
                  <a:pt x="3211113" y="845752"/>
                  <a:pt x="3254053" y="845752"/>
                </a:cubicBezTo>
                <a:close/>
                <a:moveTo>
                  <a:pt x="2317622" y="845752"/>
                </a:moveTo>
                <a:cubicBezTo>
                  <a:pt x="2360549" y="845752"/>
                  <a:pt x="2395360" y="880558"/>
                  <a:pt x="2395360" y="923487"/>
                </a:cubicBezTo>
                <a:cubicBezTo>
                  <a:pt x="2395360" y="966420"/>
                  <a:pt x="2360549" y="1001228"/>
                  <a:pt x="2317622" y="1001228"/>
                </a:cubicBezTo>
                <a:cubicBezTo>
                  <a:pt x="2274693" y="1001228"/>
                  <a:pt x="2239894" y="966420"/>
                  <a:pt x="2239894" y="923487"/>
                </a:cubicBezTo>
                <a:cubicBezTo>
                  <a:pt x="2239894" y="880558"/>
                  <a:pt x="2274693" y="845752"/>
                  <a:pt x="2317622" y="845752"/>
                </a:cubicBezTo>
                <a:close/>
                <a:moveTo>
                  <a:pt x="2129431" y="845752"/>
                </a:moveTo>
                <a:cubicBezTo>
                  <a:pt x="2172351" y="845752"/>
                  <a:pt x="2207150" y="880558"/>
                  <a:pt x="2207150" y="923487"/>
                </a:cubicBezTo>
                <a:cubicBezTo>
                  <a:pt x="2207150" y="966420"/>
                  <a:pt x="2172351" y="1001228"/>
                  <a:pt x="2129431" y="1001228"/>
                </a:cubicBezTo>
                <a:cubicBezTo>
                  <a:pt x="2086505" y="1001228"/>
                  <a:pt x="2051703" y="966420"/>
                  <a:pt x="2051703" y="923487"/>
                </a:cubicBezTo>
                <a:cubicBezTo>
                  <a:pt x="2051703" y="880558"/>
                  <a:pt x="2086505" y="845752"/>
                  <a:pt x="2129431" y="845752"/>
                </a:cubicBezTo>
                <a:close/>
                <a:moveTo>
                  <a:pt x="1941239" y="845752"/>
                </a:moveTo>
                <a:cubicBezTo>
                  <a:pt x="1984164" y="845752"/>
                  <a:pt x="2018960" y="880560"/>
                  <a:pt x="2018960" y="923487"/>
                </a:cubicBezTo>
                <a:cubicBezTo>
                  <a:pt x="2018960" y="966420"/>
                  <a:pt x="1984164" y="1001228"/>
                  <a:pt x="1941239" y="1001228"/>
                </a:cubicBezTo>
                <a:cubicBezTo>
                  <a:pt x="1898313" y="1001228"/>
                  <a:pt x="1863515" y="966420"/>
                  <a:pt x="1863515" y="923487"/>
                </a:cubicBezTo>
                <a:cubicBezTo>
                  <a:pt x="1863515" y="880560"/>
                  <a:pt x="1898313" y="845752"/>
                  <a:pt x="1941239" y="845752"/>
                </a:cubicBezTo>
                <a:close/>
                <a:moveTo>
                  <a:pt x="1757753" y="845752"/>
                </a:moveTo>
                <a:cubicBezTo>
                  <a:pt x="1800680" y="845752"/>
                  <a:pt x="1835478" y="880560"/>
                  <a:pt x="1835478" y="923487"/>
                </a:cubicBezTo>
                <a:cubicBezTo>
                  <a:pt x="1835478" y="966420"/>
                  <a:pt x="1800680" y="1001228"/>
                  <a:pt x="1757753" y="1001228"/>
                </a:cubicBezTo>
                <a:cubicBezTo>
                  <a:pt x="1714807" y="1001228"/>
                  <a:pt x="1680025" y="966420"/>
                  <a:pt x="1680025" y="923487"/>
                </a:cubicBezTo>
                <a:cubicBezTo>
                  <a:pt x="1680025" y="880560"/>
                  <a:pt x="1714807" y="845752"/>
                  <a:pt x="1757753" y="845752"/>
                </a:cubicBezTo>
                <a:close/>
                <a:moveTo>
                  <a:pt x="8596457" y="784733"/>
                </a:moveTo>
                <a:lnTo>
                  <a:pt x="8597001" y="784984"/>
                </a:lnTo>
                <a:lnTo>
                  <a:pt x="8693733" y="836430"/>
                </a:lnTo>
                <a:lnTo>
                  <a:pt x="8669908" y="841240"/>
                </a:lnTo>
                <a:cubicBezTo>
                  <a:pt x="8637708" y="841240"/>
                  <a:pt x="8610081" y="821663"/>
                  <a:pt x="8598280" y="793763"/>
                </a:cubicBezTo>
                <a:close/>
                <a:moveTo>
                  <a:pt x="1827167" y="729971"/>
                </a:moveTo>
                <a:lnTo>
                  <a:pt x="1829376" y="733247"/>
                </a:lnTo>
                <a:cubicBezTo>
                  <a:pt x="1833309" y="742547"/>
                  <a:pt x="1835484" y="752772"/>
                  <a:pt x="1835484" y="763506"/>
                </a:cubicBezTo>
                <a:cubicBezTo>
                  <a:pt x="1835484" y="806436"/>
                  <a:pt x="1800685" y="841242"/>
                  <a:pt x="1757760" y="841242"/>
                </a:cubicBezTo>
                <a:cubicBezTo>
                  <a:pt x="1736288" y="841242"/>
                  <a:pt x="1716856" y="832541"/>
                  <a:pt x="1702792" y="818473"/>
                </a:cubicBezTo>
                <a:lnTo>
                  <a:pt x="1687452" y="795714"/>
                </a:lnTo>
                <a:lnTo>
                  <a:pt x="1707627" y="784984"/>
                </a:lnTo>
                <a:close/>
                <a:moveTo>
                  <a:pt x="8428408" y="707396"/>
                </a:moveTo>
                <a:lnTo>
                  <a:pt x="8558648" y="767333"/>
                </a:lnTo>
                <a:lnTo>
                  <a:pt x="8553312" y="793763"/>
                </a:lnTo>
                <a:cubicBezTo>
                  <a:pt x="8541511" y="821663"/>
                  <a:pt x="8513884" y="841240"/>
                  <a:pt x="8481684" y="841240"/>
                </a:cubicBezTo>
                <a:cubicBezTo>
                  <a:pt x="8438752" y="841240"/>
                  <a:pt x="8403948" y="806436"/>
                  <a:pt x="8403948" y="763506"/>
                </a:cubicBezTo>
                <a:cubicBezTo>
                  <a:pt x="8403948" y="742038"/>
                  <a:pt x="8412649" y="722604"/>
                  <a:pt x="8426717" y="708537"/>
                </a:cubicBezTo>
                <a:close/>
                <a:moveTo>
                  <a:pt x="7554693" y="685769"/>
                </a:moveTo>
                <a:cubicBezTo>
                  <a:pt x="7597626" y="685769"/>
                  <a:pt x="7632430" y="720570"/>
                  <a:pt x="7632430" y="763506"/>
                </a:cubicBezTo>
                <a:cubicBezTo>
                  <a:pt x="7632430" y="806436"/>
                  <a:pt x="7597626" y="841242"/>
                  <a:pt x="7554693" y="841242"/>
                </a:cubicBezTo>
                <a:cubicBezTo>
                  <a:pt x="7511761" y="841242"/>
                  <a:pt x="7476957" y="806436"/>
                  <a:pt x="7476957" y="763506"/>
                </a:cubicBezTo>
                <a:cubicBezTo>
                  <a:pt x="7476957" y="720570"/>
                  <a:pt x="7511761" y="685769"/>
                  <a:pt x="7554693" y="685769"/>
                </a:cubicBezTo>
                <a:close/>
                <a:moveTo>
                  <a:pt x="4373793" y="685769"/>
                </a:moveTo>
                <a:cubicBezTo>
                  <a:pt x="4416737" y="685769"/>
                  <a:pt x="4451526" y="720570"/>
                  <a:pt x="4451526" y="763506"/>
                </a:cubicBezTo>
                <a:cubicBezTo>
                  <a:pt x="4451526" y="806436"/>
                  <a:pt x="4416737" y="841242"/>
                  <a:pt x="4373793" y="841242"/>
                </a:cubicBezTo>
                <a:cubicBezTo>
                  <a:pt x="4330869" y="841242"/>
                  <a:pt x="4296066" y="806436"/>
                  <a:pt x="4296066" y="763506"/>
                </a:cubicBezTo>
                <a:cubicBezTo>
                  <a:pt x="4296066" y="720570"/>
                  <a:pt x="4330869" y="685769"/>
                  <a:pt x="4373793" y="685769"/>
                </a:cubicBezTo>
                <a:close/>
                <a:moveTo>
                  <a:pt x="4185559" y="685769"/>
                </a:moveTo>
                <a:cubicBezTo>
                  <a:pt x="4228500" y="685769"/>
                  <a:pt x="4263314" y="720570"/>
                  <a:pt x="4263314" y="763506"/>
                </a:cubicBezTo>
                <a:cubicBezTo>
                  <a:pt x="4263314" y="806436"/>
                  <a:pt x="4228500" y="841242"/>
                  <a:pt x="4185559" y="841242"/>
                </a:cubicBezTo>
                <a:cubicBezTo>
                  <a:pt x="4142611" y="841242"/>
                  <a:pt x="4107799" y="806436"/>
                  <a:pt x="4107799" y="763506"/>
                </a:cubicBezTo>
                <a:cubicBezTo>
                  <a:pt x="4107799" y="720570"/>
                  <a:pt x="4142611" y="685769"/>
                  <a:pt x="4185559" y="685769"/>
                </a:cubicBezTo>
                <a:close/>
                <a:moveTo>
                  <a:pt x="3997354" y="685769"/>
                </a:moveTo>
                <a:cubicBezTo>
                  <a:pt x="4040268" y="685769"/>
                  <a:pt x="4075062" y="720570"/>
                  <a:pt x="4075062" y="763506"/>
                </a:cubicBezTo>
                <a:cubicBezTo>
                  <a:pt x="4075062" y="806436"/>
                  <a:pt x="4040268" y="841242"/>
                  <a:pt x="3997354" y="841242"/>
                </a:cubicBezTo>
                <a:cubicBezTo>
                  <a:pt x="3954440" y="841242"/>
                  <a:pt x="3919622" y="806436"/>
                  <a:pt x="3919622" y="763506"/>
                </a:cubicBezTo>
                <a:cubicBezTo>
                  <a:pt x="3919622" y="720570"/>
                  <a:pt x="3954440" y="685769"/>
                  <a:pt x="3997354" y="685769"/>
                </a:cubicBezTo>
                <a:close/>
                <a:moveTo>
                  <a:pt x="3813851" y="685769"/>
                </a:moveTo>
                <a:cubicBezTo>
                  <a:pt x="3856791" y="685769"/>
                  <a:pt x="3891567" y="720570"/>
                  <a:pt x="3891567" y="763506"/>
                </a:cubicBezTo>
                <a:cubicBezTo>
                  <a:pt x="3891567" y="806436"/>
                  <a:pt x="3856791" y="841242"/>
                  <a:pt x="3813851" y="841242"/>
                </a:cubicBezTo>
                <a:cubicBezTo>
                  <a:pt x="3770914" y="841242"/>
                  <a:pt x="3736077" y="806436"/>
                  <a:pt x="3736077" y="763506"/>
                </a:cubicBezTo>
                <a:cubicBezTo>
                  <a:pt x="3736077" y="720570"/>
                  <a:pt x="3770914" y="685769"/>
                  <a:pt x="3813851" y="685769"/>
                </a:cubicBezTo>
                <a:close/>
                <a:moveTo>
                  <a:pt x="3625636" y="685769"/>
                </a:moveTo>
                <a:cubicBezTo>
                  <a:pt x="3668555" y="685769"/>
                  <a:pt x="3703376" y="720570"/>
                  <a:pt x="3703376" y="763506"/>
                </a:cubicBezTo>
                <a:cubicBezTo>
                  <a:pt x="3703376" y="806436"/>
                  <a:pt x="3668555" y="841242"/>
                  <a:pt x="3625636" y="841242"/>
                </a:cubicBezTo>
                <a:cubicBezTo>
                  <a:pt x="3582688" y="841242"/>
                  <a:pt x="3547906" y="806436"/>
                  <a:pt x="3547906" y="763506"/>
                </a:cubicBezTo>
                <a:cubicBezTo>
                  <a:pt x="3547906" y="720570"/>
                  <a:pt x="3582688" y="685769"/>
                  <a:pt x="3625636" y="685769"/>
                </a:cubicBezTo>
                <a:close/>
                <a:moveTo>
                  <a:pt x="3442100" y="685769"/>
                </a:moveTo>
                <a:cubicBezTo>
                  <a:pt x="3485038" y="685769"/>
                  <a:pt x="3519851" y="720570"/>
                  <a:pt x="3519851" y="763506"/>
                </a:cubicBezTo>
                <a:cubicBezTo>
                  <a:pt x="3519851" y="806436"/>
                  <a:pt x="3485038" y="841242"/>
                  <a:pt x="3442100" y="841242"/>
                </a:cubicBezTo>
                <a:cubicBezTo>
                  <a:pt x="3399343" y="841242"/>
                  <a:pt x="3364543" y="806436"/>
                  <a:pt x="3364543" y="763506"/>
                </a:cubicBezTo>
                <a:cubicBezTo>
                  <a:pt x="3364543" y="720570"/>
                  <a:pt x="3399343" y="685769"/>
                  <a:pt x="3442100" y="685769"/>
                </a:cubicBezTo>
                <a:close/>
                <a:moveTo>
                  <a:pt x="3254060" y="685769"/>
                </a:moveTo>
                <a:cubicBezTo>
                  <a:pt x="3296985" y="685769"/>
                  <a:pt x="3331797" y="720570"/>
                  <a:pt x="3331797" y="763506"/>
                </a:cubicBezTo>
                <a:cubicBezTo>
                  <a:pt x="3331797" y="806436"/>
                  <a:pt x="3296985" y="841242"/>
                  <a:pt x="3254060" y="841242"/>
                </a:cubicBezTo>
                <a:cubicBezTo>
                  <a:pt x="3211118" y="841242"/>
                  <a:pt x="3176313" y="806436"/>
                  <a:pt x="3176313" y="763506"/>
                </a:cubicBezTo>
                <a:cubicBezTo>
                  <a:pt x="3176313" y="720570"/>
                  <a:pt x="3211118" y="685769"/>
                  <a:pt x="3254060" y="685769"/>
                </a:cubicBezTo>
                <a:close/>
                <a:moveTo>
                  <a:pt x="2129431" y="685769"/>
                </a:moveTo>
                <a:cubicBezTo>
                  <a:pt x="2172358" y="685769"/>
                  <a:pt x="2207154" y="720570"/>
                  <a:pt x="2207154" y="763506"/>
                </a:cubicBezTo>
                <a:cubicBezTo>
                  <a:pt x="2207154" y="806436"/>
                  <a:pt x="2172358" y="841242"/>
                  <a:pt x="2129431" y="841242"/>
                </a:cubicBezTo>
                <a:cubicBezTo>
                  <a:pt x="2086510" y="841242"/>
                  <a:pt x="2051705" y="806436"/>
                  <a:pt x="2051705" y="763506"/>
                </a:cubicBezTo>
                <a:cubicBezTo>
                  <a:pt x="2051705" y="720570"/>
                  <a:pt x="2086510" y="685769"/>
                  <a:pt x="2129431" y="685769"/>
                </a:cubicBezTo>
                <a:close/>
                <a:moveTo>
                  <a:pt x="1941244" y="685769"/>
                </a:moveTo>
                <a:cubicBezTo>
                  <a:pt x="1984169" y="685769"/>
                  <a:pt x="2018966" y="720570"/>
                  <a:pt x="2018966" y="763506"/>
                </a:cubicBezTo>
                <a:cubicBezTo>
                  <a:pt x="2018966" y="806436"/>
                  <a:pt x="1984169" y="841242"/>
                  <a:pt x="1941244" y="841242"/>
                </a:cubicBezTo>
                <a:cubicBezTo>
                  <a:pt x="1898319" y="841242"/>
                  <a:pt x="1863520" y="806436"/>
                  <a:pt x="1863520" y="763506"/>
                </a:cubicBezTo>
                <a:cubicBezTo>
                  <a:pt x="1863520" y="720570"/>
                  <a:pt x="1898319" y="685769"/>
                  <a:pt x="1941244" y="685769"/>
                </a:cubicBezTo>
                <a:close/>
                <a:moveTo>
                  <a:pt x="2203878" y="563755"/>
                </a:moveTo>
                <a:lnTo>
                  <a:pt x="2207156" y="579991"/>
                </a:lnTo>
                <a:cubicBezTo>
                  <a:pt x="2207156" y="622921"/>
                  <a:pt x="2172358" y="657724"/>
                  <a:pt x="2129440" y="657724"/>
                </a:cubicBezTo>
                <a:cubicBezTo>
                  <a:pt x="2107975" y="657724"/>
                  <a:pt x="2088543" y="649024"/>
                  <a:pt x="2074476" y="634957"/>
                </a:cubicBezTo>
                <a:lnTo>
                  <a:pt x="2064804" y="620609"/>
                </a:lnTo>
                <a:lnTo>
                  <a:pt x="2098478" y="605112"/>
                </a:lnTo>
                <a:close/>
                <a:moveTo>
                  <a:pt x="7926434" y="502255"/>
                </a:moveTo>
                <a:cubicBezTo>
                  <a:pt x="7969367" y="502255"/>
                  <a:pt x="8004171" y="537058"/>
                  <a:pt x="8004171" y="579989"/>
                </a:cubicBezTo>
                <a:cubicBezTo>
                  <a:pt x="8004171" y="622921"/>
                  <a:pt x="7969367" y="657724"/>
                  <a:pt x="7926434" y="657724"/>
                </a:cubicBezTo>
                <a:cubicBezTo>
                  <a:pt x="7883501" y="657724"/>
                  <a:pt x="7848697" y="622921"/>
                  <a:pt x="7848697" y="579989"/>
                </a:cubicBezTo>
                <a:cubicBezTo>
                  <a:pt x="7848697" y="537058"/>
                  <a:pt x="7883501" y="502255"/>
                  <a:pt x="7926434" y="502255"/>
                </a:cubicBezTo>
                <a:close/>
                <a:moveTo>
                  <a:pt x="7738213" y="502255"/>
                </a:moveTo>
                <a:cubicBezTo>
                  <a:pt x="7781146" y="502255"/>
                  <a:pt x="7815950" y="537058"/>
                  <a:pt x="7815950" y="579989"/>
                </a:cubicBezTo>
                <a:cubicBezTo>
                  <a:pt x="7815950" y="622921"/>
                  <a:pt x="7781146" y="657724"/>
                  <a:pt x="7738213" y="657724"/>
                </a:cubicBezTo>
                <a:cubicBezTo>
                  <a:pt x="7695280" y="657724"/>
                  <a:pt x="7660476" y="622921"/>
                  <a:pt x="7660476" y="579989"/>
                </a:cubicBezTo>
                <a:cubicBezTo>
                  <a:pt x="7660476" y="537058"/>
                  <a:pt x="7695280" y="502255"/>
                  <a:pt x="7738213" y="502255"/>
                </a:cubicBezTo>
                <a:close/>
                <a:moveTo>
                  <a:pt x="4373793" y="502255"/>
                </a:moveTo>
                <a:cubicBezTo>
                  <a:pt x="4416737" y="502255"/>
                  <a:pt x="4451526" y="537059"/>
                  <a:pt x="4451526" y="579989"/>
                </a:cubicBezTo>
                <a:cubicBezTo>
                  <a:pt x="4451526" y="622921"/>
                  <a:pt x="4416737" y="657724"/>
                  <a:pt x="4373793" y="657724"/>
                </a:cubicBezTo>
                <a:cubicBezTo>
                  <a:pt x="4330869" y="657724"/>
                  <a:pt x="4296066" y="622921"/>
                  <a:pt x="4296066" y="579989"/>
                </a:cubicBezTo>
                <a:cubicBezTo>
                  <a:pt x="4296066" y="537059"/>
                  <a:pt x="4330869" y="502255"/>
                  <a:pt x="4373793" y="502255"/>
                </a:cubicBezTo>
                <a:close/>
                <a:moveTo>
                  <a:pt x="4185559" y="502255"/>
                </a:moveTo>
                <a:cubicBezTo>
                  <a:pt x="4228500" y="502255"/>
                  <a:pt x="4263314" y="537059"/>
                  <a:pt x="4263314" y="579989"/>
                </a:cubicBezTo>
                <a:cubicBezTo>
                  <a:pt x="4263314" y="622921"/>
                  <a:pt x="4228500" y="657724"/>
                  <a:pt x="4185559" y="657724"/>
                </a:cubicBezTo>
                <a:cubicBezTo>
                  <a:pt x="4142611" y="657724"/>
                  <a:pt x="4107799" y="622921"/>
                  <a:pt x="4107799" y="579989"/>
                </a:cubicBezTo>
                <a:cubicBezTo>
                  <a:pt x="4107799" y="537059"/>
                  <a:pt x="4142611" y="502255"/>
                  <a:pt x="4185559" y="502255"/>
                </a:cubicBezTo>
                <a:close/>
                <a:moveTo>
                  <a:pt x="3997354" y="502255"/>
                </a:moveTo>
                <a:cubicBezTo>
                  <a:pt x="4040268" y="502255"/>
                  <a:pt x="4075062" y="537059"/>
                  <a:pt x="4075062" y="579989"/>
                </a:cubicBezTo>
                <a:cubicBezTo>
                  <a:pt x="4075062" y="622921"/>
                  <a:pt x="4040268" y="657724"/>
                  <a:pt x="3997354" y="657724"/>
                </a:cubicBezTo>
                <a:cubicBezTo>
                  <a:pt x="3954440" y="657724"/>
                  <a:pt x="3919622" y="622921"/>
                  <a:pt x="3919622" y="579989"/>
                </a:cubicBezTo>
                <a:cubicBezTo>
                  <a:pt x="3919622" y="537059"/>
                  <a:pt x="3954440" y="502255"/>
                  <a:pt x="3997354" y="502255"/>
                </a:cubicBezTo>
                <a:close/>
                <a:moveTo>
                  <a:pt x="3813851" y="502255"/>
                </a:moveTo>
                <a:cubicBezTo>
                  <a:pt x="3856791" y="502255"/>
                  <a:pt x="3891567" y="537059"/>
                  <a:pt x="3891567" y="579989"/>
                </a:cubicBezTo>
                <a:cubicBezTo>
                  <a:pt x="3891567" y="622921"/>
                  <a:pt x="3856791" y="657724"/>
                  <a:pt x="3813851" y="657724"/>
                </a:cubicBezTo>
                <a:cubicBezTo>
                  <a:pt x="3770914" y="657724"/>
                  <a:pt x="3736077" y="622921"/>
                  <a:pt x="3736077" y="579989"/>
                </a:cubicBezTo>
                <a:cubicBezTo>
                  <a:pt x="3736077" y="537059"/>
                  <a:pt x="3770914" y="502255"/>
                  <a:pt x="3813851" y="502255"/>
                </a:cubicBezTo>
                <a:close/>
                <a:moveTo>
                  <a:pt x="3625636" y="502255"/>
                </a:moveTo>
                <a:cubicBezTo>
                  <a:pt x="3668555" y="502255"/>
                  <a:pt x="3703376" y="537059"/>
                  <a:pt x="3703376" y="579989"/>
                </a:cubicBezTo>
                <a:cubicBezTo>
                  <a:pt x="3703376" y="622921"/>
                  <a:pt x="3668555" y="657724"/>
                  <a:pt x="3625636" y="657724"/>
                </a:cubicBezTo>
                <a:cubicBezTo>
                  <a:pt x="3582688" y="657724"/>
                  <a:pt x="3547906" y="622921"/>
                  <a:pt x="3547906" y="579989"/>
                </a:cubicBezTo>
                <a:cubicBezTo>
                  <a:pt x="3547906" y="537059"/>
                  <a:pt x="3582688" y="502255"/>
                  <a:pt x="3625636" y="502255"/>
                </a:cubicBezTo>
                <a:close/>
                <a:moveTo>
                  <a:pt x="3442100" y="502255"/>
                </a:moveTo>
                <a:cubicBezTo>
                  <a:pt x="3485038" y="502255"/>
                  <a:pt x="3519851" y="537059"/>
                  <a:pt x="3519851" y="579989"/>
                </a:cubicBezTo>
                <a:cubicBezTo>
                  <a:pt x="3519851" y="622921"/>
                  <a:pt x="3485038" y="657724"/>
                  <a:pt x="3442100" y="657724"/>
                </a:cubicBezTo>
                <a:cubicBezTo>
                  <a:pt x="3399347" y="657724"/>
                  <a:pt x="3364545" y="622921"/>
                  <a:pt x="3364545" y="579989"/>
                </a:cubicBezTo>
                <a:cubicBezTo>
                  <a:pt x="3364545" y="537059"/>
                  <a:pt x="3399347" y="502255"/>
                  <a:pt x="3442100" y="502255"/>
                </a:cubicBezTo>
                <a:close/>
                <a:moveTo>
                  <a:pt x="3254065" y="502255"/>
                </a:moveTo>
                <a:cubicBezTo>
                  <a:pt x="3296990" y="502255"/>
                  <a:pt x="3331797" y="537059"/>
                  <a:pt x="3331797" y="579989"/>
                </a:cubicBezTo>
                <a:cubicBezTo>
                  <a:pt x="3331797" y="622921"/>
                  <a:pt x="3296990" y="657724"/>
                  <a:pt x="3254065" y="657724"/>
                </a:cubicBezTo>
                <a:cubicBezTo>
                  <a:pt x="3211124" y="657724"/>
                  <a:pt x="3176318" y="622921"/>
                  <a:pt x="3176318" y="579989"/>
                </a:cubicBezTo>
                <a:cubicBezTo>
                  <a:pt x="3176318" y="537059"/>
                  <a:pt x="3211124" y="502255"/>
                  <a:pt x="3254065" y="502255"/>
                </a:cubicBezTo>
                <a:close/>
                <a:moveTo>
                  <a:pt x="3061136" y="502255"/>
                </a:moveTo>
                <a:cubicBezTo>
                  <a:pt x="3104066" y="502255"/>
                  <a:pt x="3138881" y="537059"/>
                  <a:pt x="3138881" y="579989"/>
                </a:cubicBezTo>
                <a:cubicBezTo>
                  <a:pt x="3138881" y="622921"/>
                  <a:pt x="3104066" y="657724"/>
                  <a:pt x="3061136" y="657724"/>
                </a:cubicBezTo>
                <a:cubicBezTo>
                  <a:pt x="3018189" y="657724"/>
                  <a:pt x="2983381" y="622921"/>
                  <a:pt x="2983381" y="579989"/>
                </a:cubicBezTo>
                <a:cubicBezTo>
                  <a:pt x="2983381" y="537059"/>
                  <a:pt x="3018189" y="502255"/>
                  <a:pt x="3061136" y="502255"/>
                </a:cubicBezTo>
                <a:close/>
                <a:moveTo>
                  <a:pt x="2882313" y="502255"/>
                </a:moveTo>
                <a:cubicBezTo>
                  <a:pt x="2925249" y="502255"/>
                  <a:pt x="2960060" y="537059"/>
                  <a:pt x="2960060" y="579989"/>
                </a:cubicBezTo>
                <a:cubicBezTo>
                  <a:pt x="2960060" y="622921"/>
                  <a:pt x="2925249" y="657724"/>
                  <a:pt x="2882313" y="657724"/>
                </a:cubicBezTo>
                <a:cubicBezTo>
                  <a:pt x="2839390" y="657724"/>
                  <a:pt x="2804586" y="622921"/>
                  <a:pt x="2804586" y="579989"/>
                </a:cubicBezTo>
                <a:cubicBezTo>
                  <a:pt x="2804586" y="537059"/>
                  <a:pt x="2839390" y="502255"/>
                  <a:pt x="2882313" y="502255"/>
                </a:cubicBezTo>
                <a:close/>
                <a:moveTo>
                  <a:pt x="2689413" y="502255"/>
                </a:moveTo>
                <a:cubicBezTo>
                  <a:pt x="2732346" y="502255"/>
                  <a:pt x="2767122" y="537059"/>
                  <a:pt x="2767122" y="579991"/>
                </a:cubicBezTo>
                <a:cubicBezTo>
                  <a:pt x="2767122" y="622921"/>
                  <a:pt x="2732346" y="657724"/>
                  <a:pt x="2689413" y="657724"/>
                </a:cubicBezTo>
                <a:cubicBezTo>
                  <a:pt x="2646472" y="657724"/>
                  <a:pt x="2611683" y="622921"/>
                  <a:pt x="2611683" y="579991"/>
                </a:cubicBezTo>
                <a:cubicBezTo>
                  <a:pt x="2611683" y="537059"/>
                  <a:pt x="2646472" y="502255"/>
                  <a:pt x="2689413" y="502255"/>
                </a:cubicBezTo>
                <a:close/>
                <a:moveTo>
                  <a:pt x="2748247" y="366081"/>
                </a:moveTo>
                <a:lnTo>
                  <a:pt x="2761018" y="385032"/>
                </a:lnTo>
                <a:cubicBezTo>
                  <a:pt x="2764949" y="394332"/>
                  <a:pt x="2767122" y="404556"/>
                  <a:pt x="2767122" y="415288"/>
                </a:cubicBezTo>
                <a:cubicBezTo>
                  <a:pt x="2767122" y="458223"/>
                  <a:pt x="2732346" y="493040"/>
                  <a:pt x="2689413" y="493040"/>
                </a:cubicBezTo>
                <a:cubicBezTo>
                  <a:pt x="2646472" y="493040"/>
                  <a:pt x="2611683" y="458223"/>
                  <a:pt x="2611683" y="415288"/>
                </a:cubicBezTo>
                <a:lnTo>
                  <a:pt x="2612650" y="410501"/>
                </a:lnTo>
                <a:close/>
                <a:moveTo>
                  <a:pt x="3254065" y="337555"/>
                </a:moveTo>
                <a:cubicBezTo>
                  <a:pt x="3296990" y="337555"/>
                  <a:pt x="3331797" y="372359"/>
                  <a:pt x="3331797" y="415288"/>
                </a:cubicBezTo>
                <a:cubicBezTo>
                  <a:pt x="3331797" y="458223"/>
                  <a:pt x="3296990" y="493040"/>
                  <a:pt x="3254065" y="493040"/>
                </a:cubicBezTo>
                <a:cubicBezTo>
                  <a:pt x="3211124" y="493040"/>
                  <a:pt x="3176318" y="458223"/>
                  <a:pt x="3176318" y="415288"/>
                </a:cubicBezTo>
                <a:cubicBezTo>
                  <a:pt x="3176318" y="372359"/>
                  <a:pt x="3211124" y="337555"/>
                  <a:pt x="3254065" y="337555"/>
                </a:cubicBezTo>
                <a:close/>
                <a:moveTo>
                  <a:pt x="3061140" y="337555"/>
                </a:moveTo>
                <a:cubicBezTo>
                  <a:pt x="3104066" y="337555"/>
                  <a:pt x="3138881" y="372359"/>
                  <a:pt x="3138881" y="415288"/>
                </a:cubicBezTo>
                <a:cubicBezTo>
                  <a:pt x="3138881" y="458223"/>
                  <a:pt x="3104066" y="493040"/>
                  <a:pt x="3061140" y="493040"/>
                </a:cubicBezTo>
                <a:cubicBezTo>
                  <a:pt x="3018189" y="493040"/>
                  <a:pt x="2983383" y="458223"/>
                  <a:pt x="2983383" y="415288"/>
                </a:cubicBezTo>
                <a:cubicBezTo>
                  <a:pt x="2983383" y="372359"/>
                  <a:pt x="3018189" y="337555"/>
                  <a:pt x="3061140" y="337555"/>
                </a:cubicBezTo>
                <a:close/>
                <a:moveTo>
                  <a:pt x="2882313" y="337555"/>
                </a:moveTo>
                <a:cubicBezTo>
                  <a:pt x="2925249" y="337555"/>
                  <a:pt x="2960060" y="372359"/>
                  <a:pt x="2960060" y="415288"/>
                </a:cubicBezTo>
                <a:cubicBezTo>
                  <a:pt x="2960060" y="458223"/>
                  <a:pt x="2925249" y="493040"/>
                  <a:pt x="2882313" y="493040"/>
                </a:cubicBezTo>
                <a:cubicBezTo>
                  <a:pt x="2839390" y="493040"/>
                  <a:pt x="2804586" y="458223"/>
                  <a:pt x="2804586" y="415288"/>
                </a:cubicBezTo>
                <a:cubicBezTo>
                  <a:pt x="2804586" y="372359"/>
                  <a:pt x="2839390" y="337555"/>
                  <a:pt x="2882313" y="337555"/>
                </a:cubicBezTo>
                <a:close/>
                <a:moveTo>
                  <a:pt x="5870113" y="337554"/>
                </a:moveTo>
                <a:cubicBezTo>
                  <a:pt x="5913046" y="337554"/>
                  <a:pt x="5947850" y="372359"/>
                  <a:pt x="5947850" y="415288"/>
                </a:cubicBezTo>
                <a:cubicBezTo>
                  <a:pt x="5947850" y="458223"/>
                  <a:pt x="5913046" y="493040"/>
                  <a:pt x="5870113" y="493040"/>
                </a:cubicBezTo>
                <a:cubicBezTo>
                  <a:pt x="5827181" y="493040"/>
                  <a:pt x="5792376" y="458223"/>
                  <a:pt x="5792376" y="415288"/>
                </a:cubicBezTo>
                <a:cubicBezTo>
                  <a:pt x="5792376" y="372359"/>
                  <a:pt x="5827181" y="337554"/>
                  <a:pt x="5870113" y="337554"/>
                </a:cubicBezTo>
                <a:close/>
                <a:moveTo>
                  <a:pt x="4373793" y="337554"/>
                </a:moveTo>
                <a:cubicBezTo>
                  <a:pt x="4416737" y="337554"/>
                  <a:pt x="4451526" y="372359"/>
                  <a:pt x="4451526" y="415288"/>
                </a:cubicBezTo>
                <a:cubicBezTo>
                  <a:pt x="4451526" y="458223"/>
                  <a:pt x="4416737" y="493040"/>
                  <a:pt x="4373793" y="493040"/>
                </a:cubicBezTo>
                <a:cubicBezTo>
                  <a:pt x="4330869" y="493040"/>
                  <a:pt x="4296066" y="458223"/>
                  <a:pt x="4296066" y="415288"/>
                </a:cubicBezTo>
                <a:cubicBezTo>
                  <a:pt x="4296066" y="372359"/>
                  <a:pt x="4330869" y="337554"/>
                  <a:pt x="4373793" y="337554"/>
                </a:cubicBezTo>
                <a:close/>
                <a:moveTo>
                  <a:pt x="4185562" y="337554"/>
                </a:moveTo>
                <a:cubicBezTo>
                  <a:pt x="4228504" y="337554"/>
                  <a:pt x="4263323" y="372359"/>
                  <a:pt x="4263323" y="415288"/>
                </a:cubicBezTo>
                <a:cubicBezTo>
                  <a:pt x="4263323" y="458223"/>
                  <a:pt x="4228504" y="493040"/>
                  <a:pt x="4185562" y="493040"/>
                </a:cubicBezTo>
                <a:cubicBezTo>
                  <a:pt x="4142612" y="493040"/>
                  <a:pt x="4107803" y="458223"/>
                  <a:pt x="4107803" y="415288"/>
                </a:cubicBezTo>
                <a:cubicBezTo>
                  <a:pt x="4107803" y="372359"/>
                  <a:pt x="4142612" y="337554"/>
                  <a:pt x="4185562" y="337554"/>
                </a:cubicBezTo>
                <a:close/>
                <a:moveTo>
                  <a:pt x="3997354" y="337554"/>
                </a:moveTo>
                <a:cubicBezTo>
                  <a:pt x="4040268" y="337554"/>
                  <a:pt x="4075062" y="372359"/>
                  <a:pt x="4075062" y="415288"/>
                </a:cubicBezTo>
                <a:cubicBezTo>
                  <a:pt x="4075062" y="458223"/>
                  <a:pt x="4040268" y="493040"/>
                  <a:pt x="3997354" y="493040"/>
                </a:cubicBezTo>
                <a:cubicBezTo>
                  <a:pt x="3954440" y="493040"/>
                  <a:pt x="3919622" y="458223"/>
                  <a:pt x="3919622" y="415288"/>
                </a:cubicBezTo>
                <a:cubicBezTo>
                  <a:pt x="3919622" y="372359"/>
                  <a:pt x="3954440" y="337554"/>
                  <a:pt x="3997354" y="337554"/>
                </a:cubicBezTo>
                <a:close/>
                <a:moveTo>
                  <a:pt x="3813851" y="337554"/>
                </a:moveTo>
                <a:cubicBezTo>
                  <a:pt x="3856791" y="337554"/>
                  <a:pt x="3891567" y="372359"/>
                  <a:pt x="3891567" y="415288"/>
                </a:cubicBezTo>
                <a:cubicBezTo>
                  <a:pt x="3891567" y="458223"/>
                  <a:pt x="3856791" y="493040"/>
                  <a:pt x="3813851" y="493040"/>
                </a:cubicBezTo>
                <a:cubicBezTo>
                  <a:pt x="3770914" y="493040"/>
                  <a:pt x="3736077" y="458223"/>
                  <a:pt x="3736077" y="415288"/>
                </a:cubicBezTo>
                <a:cubicBezTo>
                  <a:pt x="3736077" y="372359"/>
                  <a:pt x="3770914" y="337554"/>
                  <a:pt x="3813851" y="337554"/>
                </a:cubicBezTo>
                <a:close/>
                <a:moveTo>
                  <a:pt x="3625636" y="337554"/>
                </a:moveTo>
                <a:cubicBezTo>
                  <a:pt x="3668555" y="337554"/>
                  <a:pt x="3703376" y="372359"/>
                  <a:pt x="3703376" y="415288"/>
                </a:cubicBezTo>
                <a:cubicBezTo>
                  <a:pt x="3703376" y="458223"/>
                  <a:pt x="3668555" y="493040"/>
                  <a:pt x="3625636" y="493040"/>
                </a:cubicBezTo>
                <a:cubicBezTo>
                  <a:pt x="3582688" y="493040"/>
                  <a:pt x="3547906" y="458223"/>
                  <a:pt x="3547906" y="415288"/>
                </a:cubicBezTo>
                <a:cubicBezTo>
                  <a:pt x="3547906" y="372359"/>
                  <a:pt x="3582688" y="337554"/>
                  <a:pt x="3625636" y="337554"/>
                </a:cubicBezTo>
                <a:close/>
                <a:moveTo>
                  <a:pt x="3442100" y="337554"/>
                </a:moveTo>
                <a:cubicBezTo>
                  <a:pt x="3485038" y="337554"/>
                  <a:pt x="3519851" y="372359"/>
                  <a:pt x="3519851" y="415288"/>
                </a:cubicBezTo>
                <a:cubicBezTo>
                  <a:pt x="3519851" y="458223"/>
                  <a:pt x="3485038" y="493040"/>
                  <a:pt x="3442100" y="493040"/>
                </a:cubicBezTo>
                <a:cubicBezTo>
                  <a:pt x="3399350" y="493040"/>
                  <a:pt x="3364551" y="458223"/>
                  <a:pt x="3364551" y="415288"/>
                </a:cubicBezTo>
                <a:cubicBezTo>
                  <a:pt x="3364551" y="372359"/>
                  <a:pt x="3399350" y="337554"/>
                  <a:pt x="3442100" y="337554"/>
                </a:cubicBezTo>
                <a:close/>
                <a:moveTo>
                  <a:pt x="3135600" y="252734"/>
                </a:moveTo>
                <a:lnTo>
                  <a:pt x="3132770" y="266748"/>
                </a:lnTo>
                <a:cubicBezTo>
                  <a:pt x="3120966" y="294647"/>
                  <a:pt x="3093334" y="314222"/>
                  <a:pt x="3061140" y="314222"/>
                </a:cubicBezTo>
                <a:cubicBezTo>
                  <a:pt x="3039665" y="314222"/>
                  <a:pt x="3020226" y="305522"/>
                  <a:pt x="3006157" y="291456"/>
                </a:cubicBezTo>
                <a:lnTo>
                  <a:pt x="3003640" y="287723"/>
                </a:lnTo>
                <a:close/>
                <a:moveTo>
                  <a:pt x="3323461" y="202923"/>
                </a:moveTo>
                <a:lnTo>
                  <a:pt x="3325693" y="206233"/>
                </a:lnTo>
                <a:cubicBezTo>
                  <a:pt x="3329628" y="215533"/>
                  <a:pt x="3331804" y="225758"/>
                  <a:pt x="3331804" y="236490"/>
                </a:cubicBezTo>
                <a:cubicBezTo>
                  <a:pt x="3331804" y="279423"/>
                  <a:pt x="3296990" y="314222"/>
                  <a:pt x="3254069" y="314222"/>
                </a:cubicBezTo>
                <a:cubicBezTo>
                  <a:pt x="3221861" y="314222"/>
                  <a:pt x="3194230" y="294647"/>
                  <a:pt x="3182428" y="266748"/>
                </a:cubicBezTo>
                <a:lnTo>
                  <a:pt x="3177362" y="241661"/>
                </a:lnTo>
                <a:close/>
                <a:moveTo>
                  <a:pt x="3479450" y="169640"/>
                </a:moveTo>
                <a:lnTo>
                  <a:pt x="3497078" y="181523"/>
                </a:lnTo>
                <a:cubicBezTo>
                  <a:pt x="3511148" y="195591"/>
                  <a:pt x="3519851" y="215025"/>
                  <a:pt x="3519851" y="236490"/>
                </a:cubicBezTo>
                <a:cubicBezTo>
                  <a:pt x="3519851" y="279423"/>
                  <a:pt x="3485038" y="314222"/>
                  <a:pt x="3442100" y="314222"/>
                </a:cubicBezTo>
                <a:cubicBezTo>
                  <a:pt x="3399351" y="314222"/>
                  <a:pt x="3364554" y="279423"/>
                  <a:pt x="3364554" y="236490"/>
                </a:cubicBezTo>
                <a:cubicBezTo>
                  <a:pt x="3364554" y="225758"/>
                  <a:pt x="3366729" y="215533"/>
                  <a:pt x="3370660" y="206233"/>
                </a:cubicBezTo>
                <a:lnTo>
                  <a:pt x="3381860" y="189598"/>
                </a:lnTo>
                <a:close/>
                <a:moveTo>
                  <a:pt x="6053633" y="158753"/>
                </a:moveTo>
                <a:cubicBezTo>
                  <a:pt x="6096566" y="158753"/>
                  <a:pt x="6131370" y="193559"/>
                  <a:pt x="6131370" y="236488"/>
                </a:cubicBezTo>
                <a:cubicBezTo>
                  <a:pt x="6131370" y="279422"/>
                  <a:pt x="6096566" y="314222"/>
                  <a:pt x="6053633" y="314222"/>
                </a:cubicBezTo>
                <a:cubicBezTo>
                  <a:pt x="6010700" y="314222"/>
                  <a:pt x="5975896" y="279422"/>
                  <a:pt x="5975896" y="236488"/>
                </a:cubicBezTo>
                <a:cubicBezTo>
                  <a:pt x="5975896" y="193559"/>
                  <a:pt x="6010700" y="158753"/>
                  <a:pt x="6053633" y="158753"/>
                </a:cubicBezTo>
                <a:close/>
                <a:moveTo>
                  <a:pt x="5870113" y="158753"/>
                </a:moveTo>
                <a:cubicBezTo>
                  <a:pt x="5913046" y="158753"/>
                  <a:pt x="5947850" y="193559"/>
                  <a:pt x="5947850" y="236488"/>
                </a:cubicBezTo>
                <a:cubicBezTo>
                  <a:pt x="5947850" y="279423"/>
                  <a:pt x="5913046" y="314222"/>
                  <a:pt x="5870113" y="314222"/>
                </a:cubicBezTo>
                <a:cubicBezTo>
                  <a:pt x="5827181" y="314222"/>
                  <a:pt x="5792376" y="279423"/>
                  <a:pt x="5792376" y="236488"/>
                </a:cubicBezTo>
                <a:cubicBezTo>
                  <a:pt x="5792376" y="193559"/>
                  <a:pt x="5827181" y="158753"/>
                  <a:pt x="5870113" y="158753"/>
                </a:cubicBezTo>
                <a:close/>
                <a:moveTo>
                  <a:pt x="4557299" y="158753"/>
                </a:moveTo>
                <a:cubicBezTo>
                  <a:pt x="4600237" y="158753"/>
                  <a:pt x="4635049" y="193559"/>
                  <a:pt x="4635049" y="236488"/>
                </a:cubicBezTo>
                <a:cubicBezTo>
                  <a:pt x="4635049" y="279423"/>
                  <a:pt x="4600237" y="314222"/>
                  <a:pt x="4557299" y="314222"/>
                </a:cubicBezTo>
                <a:cubicBezTo>
                  <a:pt x="4514356" y="314222"/>
                  <a:pt x="4479562" y="279423"/>
                  <a:pt x="4479562" y="236488"/>
                </a:cubicBezTo>
                <a:cubicBezTo>
                  <a:pt x="4479562" y="193559"/>
                  <a:pt x="4514356" y="158753"/>
                  <a:pt x="4557299" y="158753"/>
                </a:cubicBezTo>
                <a:close/>
                <a:moveTo>
                  <a:pt x="4373793" y="158753"/>
                </a:moveTo>
                <a:cubicBezTo>
                  <a:pt x="4416737" y="158753"/>
                  <a:pt x="4451526" y="193559"/>
                  <a:pt x="4451526" y="236488"/>
                </a:cubicBezTo>
                <a:cubicBezTo>
                  <a:pt x="4451526" y="279423"/>
                  <a:pt x="4416737" y="314222"/>
                  <a:pt x="4373793" y="314222"/>
                </a:cubicBezTo>
                <a:cubicBezTo>
                  <a:pt x="4330869" y="314222"/>
                  <a:pt x="4296066" y="279423"/>
                  <a:pt x="4296066" y="236488"/>
                </a:cubicBezTo>
                <a:cubicBezTo>
                  <a:pt x="4296066" y="193559"/>
                  <a:pt x="4330869" y="158753"/>
                  <a:pt x="4373793" y="158753"/>
                </a:cubicBezTo>
                <a:close/>
                <a:moveTo>
                  <a:pt x="4185562" y="158753"/>
                </a:moveTo>
                <a:cubicBezTo>
                  <a:pt x="4228504" y="158753"/>
                  <a:pt x="4263323" y="193559"/>
                  <a:pt x="4263323" y="236490"/>
                </a:cubicBezTo>
                <a:cubicBezTo>
                  <a:pt x="4263323" y="279423"/>
                  <a:pt x="4228504" y="314222"/>
                  <a:pt x="4185562" y="314222"/>
                </a:cubicBezTo>
                <a:cubicBezTo>
                  <a:pt x="4142612" y="314222"/>
                  <a:pt x="4107803" y="279423"/>
                  <a:pt x="4107803" y="236490"/>
                </a:cubicBezTo>
                <a:cubicBezTo>
                  <a:pt x="4107803" y="193559"/>
                  <a:pt x="4142612" y="158753"/>
                  <a:pt x="4185562" y="158753"/>
                </a:cubicBezTo>
                <a:close/>
                <a:moveTo>
                  <a:pt x="3997354" y="158753"/>
                </a:moveTo>
                <a:cubicBezTo>
                  <a:pt x="4040268" y="158753"/>
                  <a:pt x="4075062" y="193559"/>
                  <a:pt x="4075062" y="236490"/>
                </a:cubicBezTo>
                <a:cubicBezTo>
                  <a:pt x="4075062" y="279423"/>
                  <a:pt x="4040268" y="314222"/>
                  <a:pt x="3997354" y="314222"/>
                </a:cubicBezTo>
                <a:cubicBezTo>
                  <a:pt x="3954440" y="314222"/>
                  <a:pt x="3919622" y="279423"/>
                  <a:pt x="3919622" y="236490"/>
                </a:cubicBezTo>
                <a:cubicBezTo>
                  <a:pt x="3919622" y="193559"/>
                  <a:pt x="3954440" y="158753"/>
                  <a:pt x="3997354" y="158753"/>
                </a:cubicBezTo>
                <a:close/>
                <a:moveTo>
                  <a:pt x="3813851" y="158753"/>
                </a:moveTo>
                <a:cubicBezTo>
                  <a:pt x="3856791" y="158753"/>
                  <a:pt x="3891567" y="193559"/>
                  <a:pt x="3891567" y="236490"/>
                </a:cubicBezTo>
                <a:cubicBezTo>
                  <a:pt x="3891567" y="279423"/>
                  <a:pt x="3856791" y="314222"/>
                  <a:pt x="3813851" y="314222"/>
                </a:cubicBezTo>
                <a:cubicBezTo>
                  <a:pt x="3770914" y="314222"/>
                  <a:pt x="3736077" y="279423"/>
                  <a:pt x="3736077" y="236490"/>
                </a:cubicBezTo>
                <a:cubicBezTo>
                  <a:pt x="3736077" y="193559"/>
                  <a:pt x="3770914" y="158753"/>
                  <a:pt x="3813851" y="158753"/>
                </a:cubicBezTo>
                <a:close/>
                <a:moveTo>
                  <a:pt x="3625636" y="158753"/>
                </a:moveTo>
                <a:cubicBezTo>
                  <a:pt x="3668555" y="158753"/>
                  <a:pt x="3703376" y="193559"/>
                  <a:pt x="3703376" y="236490"/>
                </a:cubicBezTo>
                <a:cubicBezTo>
                  <a:pt x="3703376" y="279423"/>
                  <a:pt x="3668555" y="314222"/>
                  <a:pt x="3625636" y="314222"/>
                </a:cubicBezTo>
                <a:cubicBezTo>
                  <a:pt x="3582688" y="314222"/>
                  <a:pt x="3547906" y="279423"/>
                  <a:pt x="3547906" y="236490"/>
                </a:cubicBezTo>
                <a:cubicBezTo>
                  <a:pt x="3547906" y="193559"/>
                  <a:pt x="3582688" y="158753"/>
                  <a:pt x="3625636" y="158753"/>
                </a:cubicBezTo>
                <a:close/>
                <a:moveTo>
                  <a:pt x="3666858" y="131312"/>
                </a:moveTo>
                <a:lnTo>
                  <a:pt x="3655889" y="138707"/>
                </a:lnTo>
                <a:cubicBezTo>
                  <a:pt x="3646590" y="142640"/>
                  <a:pt x="3636366" y="144816"/>
                  <a:pt x="3625636" y="144816"/>
                </a:cubicBezTo>
                <a:lnTo>
                  <a:pt x="3613152" y="142296"/>
                </a:lnTo>
                <a:close/>
                <a:moveTo>
                  <a:pt x="3886446" y="92463"/>
                </a:moveTo>
                <a:lnTo>
                  <a:pt x="3885462" y="97338"/>
                </a:lnTo>
                <a:cubicBezTo>
                  <a:pt x="3873669" y="125238"/>
                  <a:pt x="3846056" y="144816"/>
                  <a:pt x="3813851" y="144816"/>
                </a:cubicBezTo>
                <a:cubicBezTo>
                  <a:pt x="3792383" y="144816"/>
                  <a:pt x="3772939" y="136115"/>
                  <a:pt x="3758862" y="122047"/>
                </a:cubicBezTo>
                <a:lnTo>
                  <a:pt x="3753199" y="113654"/>
                </a:lnTo>
                <a:lnTo>
                  <a:pt x="3784279" y="107297"/>
                </a:lnTo>
                <a:close/>
                <a:moveTo>
                  <a:pt x="4074670" y="65135"/>
                </a:moveTo>
                <a:lnTo>
                  <a:pt x="4075062" y="67080"/>
                </a:lnTo>
                <a:cubicBezTo>
                  <a:pt x="4075062" y="110011"/>
                  <a:pt x="4040268" y="144814"/>
                  <a:pt x="3997354" y="144814"/>
                </a:cubicBezTo>
                <a:cubicBezTo>
                  <a:pt x="3965168" y="144814"/>
                  <a:pt x="3937537" y="125238"/>
                  <a:pt x="3925733" y="97338"/>
                </a:cubicBezTo>
                <a:lnTo>
                  <a:pt x="3923657" y="87061"/>
                </a:lnTo>
                <a:close/>
                <a:moveTo>
                  <a:pt x="4257864" y="40054"/>
                </a:moveTo>
                <a:lnTo>
                  <a:pt x="4263323" y="67080"/>
                </a:lnTo>
                <a:cubicBezTo>
                  <a:pt x="4263323" y="110011"/>
                  <a:pt x="4228504" y="144814"/>
                  <a:pt x="4185562" y="144814"/>
                </a:cubicBezTo>
                <a:cubicBezTo>
                  <a:pt x="4142612" y="144814"/>
                  <a:pt x="4107803" y="110011"/>
                  <a:pt x="4107803" y="67080"/>
                </a:cubicBezTo>
                <a:lnTo>
                  <a:pt x="4109209" y="60120"/>
                </a:lnTo>
                <a:lnTo>
                  <a:pt x="4231894" y="42307"/>
                </a:lnTo>
                <a:close/>
                <a:moveTo>
                  <a:pt x="4437115" y="24502"/>
                </a:moveTo>
                <a:lnTo>
                  <a:pt x="4445419" y="36821"/>
                </a:lnTo>
                <a:cubicBezTo>
                  <a:pt x="4449352" y="46122"/>
                  <a:pt x="4451526" y="56347"/>
                  <a:pt x="4451526" y="67080"/>
                </a:cubicBezTo>
                <a:cubicBezTo>
                  <a:pt x="4451526" y="110011"/>
                  <a:pt x="4416737" y="144814"/>
                  <a:pt x="4373793" y="144814"/>
                </a:cubicBezTo>
                <a:cubicBezTo>
                  <a:pt x="4330869" y="144814"/>
                  <a:pt x="4296066" y="110011"/>
                  <a:pt x="4296066" y="67080"/>
                </a:cubicBezTo>
                <a:cubicBezTo>
                  <a:pt x="4296066" y="56347"/>
                  <a:pt x="4298242" y="46122"/>
                  <a:pt x="4302175" y="36821"/>
                </a:cubicBezTo>
                <a:lnTo>
                  <a:pt x="4302613" y="36171"/>
                </a:lnTo>
                <a:close/>
                <a:moveTo>
                  <a:pt x="4608587" y="9626"/>
                </a:moveTo>
                <a:lnTo>
                  <a:pt x="4612276" y="12112"/>
                </a:lnTo>
                <a:cubicBezTo>
                  <a:pt x="4626346" y="26180"/>
                  <a:pt x="4635049" y="45614"/>
                  <a:pt x="4635049" y="67080"/>
                </a:cubicBezTo>
                <a:cubicBezTo>
                  <a:pt x="4635049" y="110011"/>
                  <a:pt x="4600237" y="144814"/>
                  <a:pt x="4557299" y="144814"/>
                </a:cubicBezTo>
                <a:cubicBezTo>
                  <a:pt x="4514356" y="144814"/>
                  <a:pt x="4479562" y="110011"/>
                  <a:pt x="4479562" y="67080"/>
                </a:cubicBezTo>
                <a:cubicBezTo>
                  <a:pt x="4479562" y="56347"/>
                  <a:pt x="4481737" y="46122"/>
                  <a:pt x="4485670" y="36821"/>
                </a:cubicBezTo>
                <a:lnTo>
                  <a:pt x="4497506" y="19263"/>
                </a:lnTo>
                <a:close/>
                <a:moveTo>
                  <a:pt x="4782535" y="0"/>
                </a:moveTo>
                <a:lnTo>
                  <a:pt x="4800498" y="12112"/>
                </a:lnTo>
                <a:cubicBezTo>
                  <a:pt x="4814565" y="26180"/>
                  <a:pt x="4823266" y="45614"/>
                  <a:pt x="4823266" y="67080"/>
                </a:cubicBezTo>
                <a:cubicBezTo>
                  <a:pt x="4823266" y="110011"/>
                  <a:pt x="4788459" y="144814"/>
                  <a:pt x="4745539" y="144814"/>
                </a:cubicBezTo>
                <a:cubicBezTo>
                  <a:pt x="4702579" y="144814"/>
                  <a:pt x="4667788" y="110011"/>
                  <a:pt x="4667788" y="67080"/>
                </a:cubicBezTo>
                <a:cubicBezTo>
                  <a:pt x="4667788" y="45614"/>
                  <a:pt x="4676486" y="26180"/>
                  <a:pt x="4690554" y="12112"/>
                </a:cubicBezTo>
                <a:lnTo>
                  <a:pt x="4705216" y="22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FFFFFF"/>
              </a:solidFill>
            </a:endParaRPr>
          </a:p>
        </p:txBody>
      </p:sp>
      <p:sp>
        <p:nvSpPr>
          <p:cNvPr id="681" name="Rectangle 680"/>
          <p:cNvSpPr/>
          <p:nvPr/>
        </p:nvSpPr>
        <p:spPr>
          <a:xfrm>
            <a:off x="882" y="3823673"/>
            <a:ext cx="12434711" cy="3170852"/>
          </a:xfrm>
          <a:prstGeom prst="rect">
            <a:avLst/>
          </a:prstGeom>
          <a:solidFill>
            <a:srgbClr val="3999C6">
              <a:alpha val="15000"/>
            </a:srgbClr>
          </a:solidFill>
          <a:ln w="12700" cap="flat" cmpd="sng" algn="ctr">
            <a:noFill/>
            <a:prstDash val="solid"/>
            <a:miter lim="800000"/>
          </a:ln>
          <a:effectLst/>
        </p:spPr>
        <p:txBody>
          <a:bodyPr rtlCol="0" anchor="ctr"/>
          <a:lstStyle/>
          <a:p>
            <a:pPr algn="ctr">
              <a:defRPr/>
            </a:pPr>
            <a:endParaRPr lang="en-US" sz="1836" kern="0" dirty="0">
              <a:solidFill>
                <a:srgbClr val="FFFFFF"/>
              </a:solidFill>
              <a:latin typeface="Calibri" panose="020F0502020204030204"/>
            </a:endParaRPr>
          </a:p>
        </p:txBody>
      </p:sp>
      <p:grpSp>
        <p:nvGrpSpPr>
          <p:cNvPr id="5" name="Group 4"/>
          <p:cNvGrpSpPr/>
          <p:nvPr/>
        </p:nvGrpSpPr>
        <p:grpSpPr>
          <a:xfrm>
            <a:off x="1017132" y="4615687"/>
            <a:ext cx="1591576" cy="1591576"/>
            <a:chOff x="-4594157" y="2516834"/>
            <a:chExt cx="1070585" cy="1070585"/>
          </a:xfrm>
        </p:grpSpPr>
        <p:sp>
          <p:nvSpPr>
            <p:cNvPr id="693" name="Freeform: Shape 411"/>
            <p:cNvSpPr/>
            <p:nvPr/>
          </p:nvSpPr>
          <p:spPr>
            <a:xfrm>
              <a:off x="-4158003" y="3347238"/>
              <a:ext cx="192372" cy="192372"/>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grpSp>
          <p:nvGrpSpPr>
            <p:cNvPr id="694" name="Group 693"/>
            <p:cNvGrpSpPr/>
            <p:nvPr/>
          </p:nvGrpSpPr>
          <p:grpSpPr>
            <a:xfrm>
              <a:off x="-4594157" y="2516834"/>
              <a:ext cx="1070585" cy="1070585"/>
              <a:chOff x="10232415" y="2527090"/>
              <a:chExt cx="1070585" cy="1070585"/>
            </a:xfrm>
          </p:grpSpPr>
          <p:sp>
            <p:nvSpPr>
              <p:cNvPr id="703" name="Oval 702"/>
              <p:cNvSpPr/>
              <p:nvPr/>
            </p:nvSpPr>
            <p:spPr>
              <a:xfrm>
                <a:off x="10627604" y="2770027"/>
                <a:ext cx="274303" cy="27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pic>
            <p:nvPicPr>
              <p:cNvPr id="704" name="Graphic 703" descr="Mark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708" name="Group 707"/>
          <p:cNvGrpSpPr/>
          <p:nvPr/>
        </p:nvGrpSpPr>
        <p:grpSpPr>
          <a:xfrm>
            <a:off x="5781888" y="4781005"/>
            <a:ext cx="1591576" cy="1591576"/>
            <a:chOff x="-4594157" y="2516834"/>
            <a:chExt cx="1070585" cy="1070585"/>
          </a:xfrm>
        </p:grpSpPr>
        <p:sp>
          <p:nvSpPr>
            <p:cNvPr id="709" name="Freeform: Shape 411"/>
            <p:cNvSpPr/>
            <p:nvPr/>
          </p:nvSpPr>
          <p:spPr>
            <a:xfrm>
              <a:off x="-4158003" y="3347238"/>
              <a:ext cx="192372" cy="192372"/>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grpSp>
          <p:nvGrpSpPr>
            <p:cNvPr id="710" name="Group 709"/>
            <p:cNvGrpSpPr/>
            <p:nvPr/>
          </p:nvGrpSpPr>
          <p:grpSpPr>
            <a:xfrm>
              <a:off x="-4594157" y="2516834"/>
              <a:ext cx="1070585" cy="1070585"/>
              <a:chOff x="10232415" y="2527090"/>
              <a:chExt cx="1070585" cy="1070585"/>
            </a:xfrm>
          </p:grpSpPr>
          <p:sp>
            <p:nvSpPr>
              <p:cNvPr id="711" name="Oval 710"/>
              <p:cNvSpPr/>
              <p:nvPr/>
            </p:nvSpPr>
            <p:spPr>
              <a:xfrm>
                <a:off x="10627604" y="2770027"/>
                <a:ext cx="274303" cy="27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pic>
            <p:nvPicPr>
              <p:cNvPr id="712" name="Graphic 711" descr="Mark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713" name="Group 712"/>
          <p:cNvGrpSpPr/>
          <p:nvPr/>
        </p:nvGrpSpPr>
        <p:grpSpPr>
          <a:xfrm>
            <a:off x="8249048" y="3907749"/>
            <a:ext cx="1591576" cy="1591576"/>
            <a:chOff x="-4594157" y="2516834"/>
            <a:chExt cx="1070585" cy="1070585"/>
          </a:xfrm>
        </p:grpSpPr>
        <p:sp>
          <p:nvSpPr>
            <p:cNvPr id="714" name="Freeform: Shape 411"/>
            <p:cNvSpPr/>
            <p:nvPr/>
          </p:nvSpPr>
          <p:spPr>
            <a:xfrm>
              <a:off x="-4158003" y="3347238"/>
              <a:ext cx="192372" cy="192372"/>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grpSp>
          <p:nvGrpSpPr>
            <p:cNvPr id="715" name="Group 714"/>
            <p:cNvGrpSpPr/>
            <p:nvPr/>
          </p:nvGrpSpPr>
          <p:grpSpPr>
            <a:xfrm>
              <a:off x="-4594157" y="2516834"/>
              <a:ext cx="1070585" cy="1070585"/>
              <a:chOff x="10232415" y="2527090"/>
              <a:chExt cx="1070585" cy="1070585"/>
            </a:xfrm>
          </p:grpSpPr>
          <p:sp>
            <p:nvSpPr>
              <p:cNvPr id="716" name="Oval 715"/>
              <p:cNvSpPr/>
              <p:nvPr/>
            </p:nvSpPr>
            <p:spPr>
              <a:xfrm>
                <a:off x="10627604" y="2770027"/>
                <a:ext cx="274303" cy="27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pic>
            <p:nvPicPr>
              <p:cNvPr id="717" name="Graphic 716" descr="Mark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718" name="Group 717"/>
          <p:cNvGrpSpPr/>
          <p:nvPr/>
        </p:nvGrpSpPr>
        <p:grpSpPr>
          <a:xfrm>
            <a:off x="2551398" y="5299951"/>
            <a:ext cx="1591576" cy="1591576"/>
            <a:chOff x="-4594157" y="2516834"/>
            <a:chExt cx="1070585" cy="1070585"/>
          </a:xfrm>
        </p:grpSpPr>
        <p:sp>
          <p:nvSpPr>
            <p:cNvPr id="719" name="Freeform: Shape 411"/>
            <p:cNvSpPr/>
            <p:nvPr/>
          </p:nvSpPr>
          <p:spPr>
            <a:xfrm>
              <a:off x="-4158003" y="3347238"/>
              <a:ext cx="192372" cy="192372"/>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grpSp>
          <p:nvGrpSpPr>
            <p:cNvPr id="720" name="Group 719"/>
            <p:cNvGrpSpPr/>
            <p:nvPr/>
          </p:nvGrpSpPr>
          <p:grpSpPr>
            <a:xfrm>
              <a:off x="-4594157" y="2516834"/>
              <a:ext cx="1070585" cy="1070585"/>
              <a:chOff x="10232415" y="2527090"/>
              <a:chExt cx="1070585" cy="1070585"/>
            </a:xfrm>
          </p:grpSpPr>
          <p:sp>
            <p:nvSpPr>
              <p:cNvPr id="721" name="Oval 720"/>
              <p:cNvSpPr/>
              <p:nvPr/>
            </p:nvSpPr>
            <p:spPr>
              <a:xfrm>
                <a:off x="10627604" y="2770027"/>
                <a:ext cx="274303" cy="27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pic>
            <p:nvPicPr>
              <p:cNvPr id="722" name="Graphic 721" descr="Marke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Tree>
    <p:extLst>
      <p:ext uri="{BB962C8B-B14F-4D97-AF65-F5344CB8AC3E}">
        <p14:creationId xmlns:p14="http://schemas.microsoft.com/office/powerpoint/2010/main" val="576616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6695" y="2035444"/>
            <a:ext cx="5177464" cy="2923636"/>
          </a:xfrm>
        </p:spPr>
        <p:txBody>
          <a:bodyPr>
            <a:normAutofit/>
          </a:bodyPr>
          <a:lstStyle/>
          <a:p>
            <a:r>
              <a:rPr lang="en-US" sz="3264" dirty="0"/>
              <a:t>Developing planet-scale apps comes with </a:t>
            </a:r>
            <a:br>
              <a:rPr lang="en-US" sz="3264" dirty="0"/>
            </a:br>
            <a:r>
              <a:rPr lang="en-US" sz="3264" dirty="0"/>
              <a:t>planet-scale challenges</a:t>
            </a:r>
          </a:p>
        </p:txBody>
      </p:sp>
      <p:sp>
        <p:nvSpPr>
          <p:cNvPr id="17" name="Rectangle 16"/>
          <p:cNvSpPr/>
          <p:nvPr/>
        </p:nvSpPr>
        <p:spPr>
          <a:xfrm>
            <a:off x="6729214" y="3043134"/>
            <a:ext cx="5565986" cy="318286"/>
          </a:xfrm>
          <a:prstGeom prst="rect">
            <a:avLst/>
          </a:prstGeom>
        </p:spPr>
        <p:txBody>
          <a:bodyPr wrap="square">
            <a:spAutoFit/>
          </a:bodyPr>
          <a:lstStyle/>
          <a:p>
            <a:r>
              <a:rPr lang="en-US" sz="1428" b="1" dirty="0">
                <a:ea typeface="Segoe UI Semilight" charset="0"/>
                <a:cs typeface="Segoe UI Semilight" charset="0"/>
              </a:rPr>
              <a:t>Scaling both throughput and storage based on global demand</a:t>
            </a:r>
          </a:p>
        </p:txBody>
      </p:sp>
      <p:sp>
        <p:nvSpPr>
          <p:cNvPr id="18" name="Rectangle 17"/>
          <p:cNvSpPr/>
          <p:nvPr/>
        </p:nvSpPr>
        <p:spPr>
          <a:xfrm>
            <a:off x="6729214" y="4535424"/>
            <a:ext cx="5565987" cy="318286"/>
          </a:xfrm>
          <a:prstGeom prst="rect">
            <a:avLst/>
          </a:prstGeom>
        </p:spPr>
        <p:txBody>
          <a:bodyPr wrap="square">
            <a:spAutoFit/>
          </a:bodyPr>
          <a:lstStyle/>
          <a:p>
            <a:r>
              <a:rPr lang="en-US" sz="1428" b="1" dirty="0">
                <a:ea typeface="Segoe UI Semilight" charset="0"/>
                <a:cs typeface="Segoe UI Semilight" charset="0"/>
              </a:rPr>
              <a:t>Delivering highly-responsive experiences</a:t>
            </a:r>
          </a:p>
        </p:txBody>
      </p:sp>
      <p:sp>
        <p:nvSpPr>
          <p:cNvPr id="19" name="Rectangle 18"/>
          <p:cNvSpPr/>
          <p:nvPr/>
        </p:nvSpPr>
        <p:spPr>
          <a:xfrm>
            <a:off x="6729214" y="5281571"/>
            <a:ext cx="3129179" cy="318286"/>
          </a:xfrm>
          <a:prstGeom prst="rect">
            <a:avLst/>
          </a:prstGeom>
        </p:spPr>
        <p:txBody>
          <a:bodyPr wrap="square">
            <a:spAutoFit/>
          </a:bodyPr>
          <a:lstStyle/>
          <a:p>
            <a:r>
              <a:rPr lang="en-US" sz="1428" b="1" dirty="0">
                <a:ea typeface="Segoe UI Semilight" charset="0"/>
                <a:cs typeface="Segoe UI Semilight" charset="0"/>
              </a:rPr>
              <a:t>Ensuring an always-on system</a:t>
            </a:r>
          </a:p>
        </p:txBody>
      </p:sp>
      <p:sp>
        <p:nvSpPr>
          <p:cNvPr id="20" name="Rectangle 19"/>
          <p:cNvSpPr/>
          <p:nvPr/>
        </p:nvSpPr>
        <p:spPr>
          <a:xfrm>
            <a:off x="6729214" y="1550844"/>
            <a:ext cx="5565987" cy="318286"/>
          </a:xfrm>
          <a:prstGeom prst="rect">
            <a:avLst/>
          </a:prstGeom>
        </p:spPr>
        <p:txBody>
          <a:bodyPr wrap="square">
            <a:spAutoFit/>
          </a:bodyPr>
          <a:lstStyle/>
          <a:p>
            <a:r>
              <a:rPr lang="en-US" sz="1428" b="1" dirty="0">
                <a:ea typeface="Segoe UI Semilight" charset="0"/>
                <a:cs typeface="Segoe UI Semilight" charset="0"/>
              </a:rPr>
              <a:t>Write accurate, globally distributed apps</a:t>
            </a:r>
          </a:p>
        </p:txBody>
      </p:sp>
      <p:sp>
        <p:nvSpPr>
          <p:cNvPr id="21" name="Rectangle 20"/>
          <p:cNvSpPr/>
          <p:nvPr/>
        </p:nvSpPr>
        <p:spPr>
          <a:xfrm>
            <a:off x="6729214" y="2296989"/>
            <a:ext cx="5565987" cy="318286"/>
          </a:xfrm>
          <a:prstGeom prst="rect">
            <a:avLst/>
          </a:prstGeom>
        </p:spPr>
        <p:txBody>
          <a:bodyPr wrap="square">
            <a:spAutoFit/>
          </a:bodyPr>
          <a:lstStyle/>
          <a:p>
            <a:r>
              <a:rPr lang="en-US" sz="1428" b="1" dirty="0">
                <a:ea typeface="Segoe UI Semilight" charset="0"/>
                <a:cs typeface="Segoe UI Semilight" charset="0"/>
              </a:rPr>
              <a:t>Managing and versioning complex schemas</a:t>
            </a:r>
          </a:p>
        </p:txBody>
      </p:sp>
      <p:sp>
        <p:nvSpPr>
          <p:cNvPr id="22" name="Rectangle 21"/>
          <p:cNvSpPr/>
          <p:nvPr/>
        </p:nvSpPr>
        <p:spPr>
          <a:xfrm>
            <a:off x="6729214" y="3789279"/>
            <a:ext cx="5565987" cy="318286"/>
          </a:xfrm>
          <a:prstGeom prst="rect">
            <a:avLst/>
          </a:prstGeom>
        </p:spPr>
        <p:txBody>
          <a:bodyPr wrap="square">
            <a:spAutoFit/>
          </a:bodyPr>
          <a:lstStyle/>
          <a:p>
            <a:r>
              <a:rPr lang="en-US" sz="1428" b="1" dirty="0">
                <a:ea typeface="Segoe UI Semilight" charset="0"/>
                <a:cs typeface="Segoe UI Semilight" charset="0"/>
              </a:rPr>
              <a:t>Balancing the needs for strong and eventual consistency</a:t>
            </a:r>
          </a:p>
        </p:txBody>
      </p:sp>
      <p:sp>
        <p:nvSpPr>
          <p:cNvPr id="23" name="Freeform 5"/>
          <p:cNvSpPr>
            <a:spLocks noEditPoints="1"/>
          </p:cNvSpPr>
          <p:nvPr/>
        </p:nvSpPr>
        <p:spPr bwMode="auto">
          <a:xfrm>
            <a:off x="6398737" y="1583455"/>
            <a:ext cx="300394" cy="248681"/>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4" name="Freeform 5"/>
          <p:cNvSpPr>
            <a:spLocks noEditPoints="1"/>
          </p:cNvSpPr>
          <p:nvPr/>
        </p:nvSpPr>
        <p:spPr bwMode="auto">
          <a:xfrm>
            <a:off x="6398737" y="2329600"/>
            <a:ext cx="300394" cy="248681"/>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5" name="Freeform 5"/>
          <p:cNvSpPr>
            <a:spLocks noEditPoints="1"/>
          </p:cNvSpPr>
          <p:nvPr/>
        </p:nvSpPr>
        <p:spPr bwMode="auto">
          <a:xfrm>
            <a:off x="6398737" y="3075745"/>
            <a:ext cx="300394" cy="248681"/>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6" name="Freeform 5"/>
          <p:cNvSpPr>
            <a:spLocks noEditPoints="1"/>
          </p:cNvSpPr>
          <p:nvPr/>
        </p:nvSpPr>
        <p:spPr bwMode="auto">
          <a:xfrm>
            <a:off x="6398736" y="3818904"/>
            <a:ext cx="300394" cy="248681"/>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7" name="Freeform 5"/>
          <p:cNvSpPr>
            <a:spLocks noEditPoints="1"/>
          </p:cNvSpPr>
          <p:nvPr/>
        </p:nvSpPr>
        <p:spPr bwMode="auto">
          <a:xfrm>
            <a:off x="6398735" y="4562062"/>
            <a:ext cx="300394" cy="248681"/>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28" name="Freeform 5"/>
          <p:cNvSpPr>
            <a:spLocks noEditPoints="1"/>
          </p:cNvSpPr>
          <p:nvPr/>
        </p:nvSpPr>
        <p:spPr bwMode="auto">
          <a:xfrm>
            <a:off x="6398282" y="5314182"/>
            <a:ext cx="300394" cy="248681"/>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2908943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txBox="1">
            <a:spLocks/>
          </p:cNvSpPr>
          <p:nvPr/>
        </p:nvSpPr>
        <p:spPr>
          <a:xfrm>
            <a:off x="275481" y="295274"/>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spc="-102" dirty="0">
                <a:gradFill>
                  <a:gsLst>
                    <a:gs pos="1250">
                      <a:srgbClr val="505050"/>
                    </a:gs>
                    <a:gs pos="100000">
                      <a:srgbClr val="505050"/>
                    </a:gs>
                  </a:gsLst>
                  <a:lin ang="5400000" scaled="0"/>
                </a:gradFill>
                <a:latin typeface="Segoe UI Light"/>
              </a:rPr>
              <a:t>Think differently</a:t>
            </a:r>
          </a:p>
        </p:txBody>
      </p:sp>
      <p:pic>
        <p:nvPicPr>
          <p:cNvPr id="3" name="Picture 2">
            <a:extLst>
              <a:ext uri="{FF2B5EF4-FFF2-40B4-BE49-F238E27FC236}">
                <a16:creationId xmlns:a16="http://schemas.microsoft.com/office/drawing/2014/main" id="{FA6CEFBB-D2F4-4836-A5C3-4289B1D0DF1B}"/>
              </a:ext>
            </a:extLst>
          </p:cNvPr>
          <p:cNvPicPr>
            <a:picLocks noChangeAspect="1"/>
          </p:cNvPicPr>
          <p:nvPr/>
        </p:nvPicPr>
        <p:blipFill>
          <a:blip r:embed="rId3"/>
          <a:stretch>
            <a:fillRect/>
          </a:stretch>
        </p:blipFill>
        <p:spPr>
          <a:xfrm>
            <a:off x="561633" y="1598783"/>
            <a:ext cx="5183306" cy="1839018"/>
          </a:xfrm>
          <a:prstGeom prst="rect">
            <a:avLst/>
          </a:prstGeom>
        </p:spPr>
      </p:pic>
      <p:pic>
        <p:nvPicPr>
          <p:cNvPr id="7200" name="Picture 7199">
            <a:extLst>
              <a:ext uri="{FF2B5EF4-FFF2-40B4-BE49-F238E27FC236}">
                <a16:creationId xmlns:a16="http://schemas.microsoft.com/office/drawing/2014/main" id="{CE957743-0E50-499B-8BFA-3B7D3F57ED07}"/>
              </a:ext>
            </a:extLst>
          </p:cNvPr>
          <p:cNvPicPr>
            <a:picLocks noChangeAspect="1"/>
          </p:cNvPicPr>
          <p:nvPr/>
        </p:nvPicPr>
        <p:blipFill>
          <a:blip r:embed="rId4"/>
          <a:stretch>
            <a:fillRect/>
          </a:stretch>
        </p:blipFill>
        <p:spPr>
          <a:xfrm>
            <a:off x="6379224" y="4635632"/>
            <a:ext cx="4981935" cy="1500288"/>
          </a:xfrm>
          <a:prstGeom prst="rect">
            <a:avLst/>
          </a:prstGeom>
        </p:spPr>
      </p:pic>
      <p:pic>
        <p:nvPicPr>
          <p:cNvPr id="7204" name="Picture 7203">
            <a:extLst>
              <a:ext uri="{FF2B5EF4-FFF2-40B4-BE49-F238E27FC236}">
                <a16:creationId xmlns:a16="http://schemas.microsoft.com/office/drawing/2014/main" id="{AA560E65-50AF-4B27-A311-D461CFCE2E64}"/>
              </a:ext>
            </a:extLst>
          </p:cNvPr>
          <p:cNvPicPr>
            <a:picLocks noChangeAspect="1"/>
          </p:cNvPicPr>
          <p:nvPr/>
        </p:nvPicPr>
        <p:blipFill>
          <a:blip r:embed="rId5"/>
          <a:stretch>
            <a:fillRect/>
          </a:stretch>
        </p:blipFill>
        <p:spPr>
          <a:xfrm>
            <a:off x="6831795" y="1898772"/>
            <a:ext cx="4366385" cy="1539029"/>
          </a:xfrm>
          <a:prstGeom prst="rect">
            <a:avLst/>
          </a:prstGeom>
        </p:spPr>
      </p:pic>
      <p:pic>
        <p:nvPicPr>
          <p:cNvPr id="7210" name="Picture 7209">
            <a:extLst>
              <a:ext uri="{FF2B5EF4-FFF2-40B4-BE49-F238E27FC236}">
                <a16:creationId xmlns:a16="http://schemas.microsoft.com/office/drawing/2014/main" id="{26F02045-3659-4D0C-BB26-F711307EBACC}"/>
              </a:ext>
            </a:extLst>
          </p:cNvPr>
          <p:cNvPicPr>
            <a:picLocks noChangeAspect="1"/>
          </p:cNvPicPr>
          <p:nvPr/>
        </p:nvPicPr>
        <p:blipFill>
          <a:blip r:embed="rId6"/>
          <a:stretch>
            <a:fillRect/>
          </a:stretch>
        </p:blipFill>
        <p:spPr>
          <a:xfrm>
            <a:off x="641172" y="4125383"/>
            <a:ext cx="5103767" cy="2732617"/>
          </a:xfrm>
          <a:prstGeom prst="rect">
            <a:avLst/>
          </a:prstGeom>
        </p:spPr>
      </p:pic>
    </p:spTree>
    <p:extLst>
      <p:ext uri="{BB962C8B-B14F-4D97-AF65-F5344CB8AC3E}">
        <p14:creationId xmlns:p14="http://schemas.microsoft.com/office/powerpoint/2010/main" val="27001959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txBox="1">
            <a:spLocks/>
          </p:cNvSpPr>
          <p:nvPr/>
        </p:nvSpPr>
        <p:spPr>
          <a:xfrm>
            <a:off x="275481" y="295274"/>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spc="-102" dirty="0">
                <a:gradFill>
                  <a:gsLst>
                    <a:gs pos="1250">
                      <a:srgbClr val="505050"/>
                    </a:gs>
                    <a:gs pos="100000">
                      <a:srgbClr val="505050"/>
                    </a:gs>
                  </a:gsLst>
                  <a:lin ang="5400000" scaled="0"/>
                </a:gradFill>
                <a:latin typeface="Segoe UI Light"/>
              </a:rPr>
              <a:t>Think differently</a:t>
            </a:r>
          </a:p>
        </p:txBody>
      </p:sp>
      <p:pic>
        <p:nvPicPr>
          <p:cNvPr id="4" name="Picture 3">
            <a:extLst>
              <a:ext uri="{FF2B5EF4-FFF2-40B4-BE49-F238E27FC236}">
                <a16:creationId xmlns:a16="http://schemas.microsoft.com/office/drawing/2014/main" id="{3790DB9B-BD34-4437-B536-755E8CD44A43}"/>
              </a:ext>
            </a:extLst>
          </p:cNvPr>
          <p:cNvPicPr>
            <a:picLocks noChangeAspect="1"/>
          </p:cNvPicPr>
          <p:nvPr/>
        </p:nvPicPr>
        <p:blipFill>
          <a:blip r:embed="rId3"/>
          <a:stretch>
            <a:fillRect/>
          </a:stretch>
        </p:blipFill>
        <p:spPr>
          <a:xfrm>
            <a:off x="4913735" y="430504"/>
            <a:ext cx="5227773" cy="5951736"/>
          </a:xfrm>
          <a:prstGeom prst="rect">
            <a:avLst/>
          </a:prstGeom>
        </p:spPr>
      </p:pic>
    </p:spTree>
    <p:extLst>
      <p:ext uri="{BB962C8B-B14F-4D97-AF65-F5344CB8AC3E}">
        <p14:creationId xmlns:p14="http://schemas.microsoft.com/office/powerpoint/2010/main" val="6902286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1764" y="993"/>
            <a:ext cx="12432948" cy="707116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38"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Light"/>
              <a:ea typeface="+mn-ea"/>
              <a:cs typeface="+mn-cs"/>
            </a:endParaRPr>
          </a:p>
        </p:txBody>
      </p:sp>
      <p:sp>
        <p:nvSpPr>
          <p:cNvPr id="78" name="Rectangle 77"/>
          <p:cNvSpPr/>
          <p:nvPr/>
        </p:nvSpPr>
        <p:spPr bwMode="auto">
          <a:xfrm>
            <a:off x="129002" y="93434"/>
            <a:ext cx="12112230" cy="4464043"/>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ts val="0"/>
              </a:spcBef>
              <a:spcAft>
                <a:spcPts val="0"/>
              </a:spcAft>
              <a:buClrTx/>
              <a:buSzTx/>
              <a:buFontTx/>
              <a:buNone/>
              <a:tabLst/>
              <a:defRPr/>
            </a:pPr>
            <a:r>
              <a:rPr kumimoji="0" lang="en-US" sz="1399" b="1" i="0" u="none" strike="noStrike" kern="0" cap="none" spc="0" normalizeH="0" baseline="0" noProof="0" dirty="0">
                <a:ln>
                  <a:noFill/>
                </a:ln>
                <a:solidFill>
                  <a:srgbClr val="FFFF00"/>
                </a:solidFill>
                <a:effectLst/>
                <a:uLnTx/>
                <a:uFillTx/>
                <a:latin typeface="Segoe UI Light"/>
                <a:ea typeface="Segoe UI" pitchFamily="34" charset="0"/>
                <a:cs typeface="Segoe UI" pitchFamily="34" charset="0"/>
              </a:rPr>
              <a:t>Platform Services</a:t>
            </a:r>
          </a:p>
        </p:txBody>
      </p:sp>
      <p:sp>
        <p:nvSpPr>
          <p:cNvPr id="75" name="Rectangle 74"/>
          <p:cNvSpPr/>
          <p:nvPr/>
        </p:nvSpPr>
        <p:spPr bwMode="auto">
          <a:xfrm>
            <a:off x="356789" y="533200"/>
            <a:ext cx="1547274" cy="397398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ts val="0"/>
              </a:spcBef>
              <a:spcAft>
                <a:spcPts val="0"/>
              </a:spcAft>
              <a:buClrTx/>
              <a:buSzTx/>
              <a:buFontTx/>
              <a:buNone/>
              <a:tabLst/>
              <a:defRPr/>
            </a:pPr>
            <a:r>
              <a:rPr kumimoji="0" lang="en-US" sz="1399"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Security &amp; Management</a:t>
            </a:r>
          </a:p>
        </p:txBody>
      </p:sp>
      <p:sp>
        <p:nvSpPr>
          <p:cNvPr id="87" name="Rectangle 86"/>
          <p:cNvSpPr/>
          <p:nvPr/>
        </p:nvSpPr>
        <p:spPr bwMode="auto">
          <a:xfrm>
            <a:off x="1764" y="4557479"/>
            <a:ext cx="12432948" cy="2452360"/>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91413" rIns="179234" bIns="143388"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ts val="0"/>
              </a:spcBef>
              <a:spcAft>
                <a:spcPts val="0"/>
              </a:spcAft>
              <a:buClrTx/>
              <a:buSzTx/>
              <a:buFontTx/>
              <a:buNone/>
              <a:tabLst/>
              <a:defRPr/>
            </a:pPr>
            <a:r>
              <a:rPr kumimoji="0" lang="en-US" sz="1399" b="1" i="0" u="none" strike="noStrike" kern="0" cap="none" spc="0" normalizeH="0" baseline="0" noProof="0" dirty="0">
                <a:ln>
                  <a:noFill/>
                </a:ln>
                <a:solidFill>
                  <a:srgbClr val="FFFF00"/>
                </a:solidFill>
                <a:effectLst/>
                <a:uLnTx/>
                <a:uFillTx/>
                <a:latin typeface="Segoe UI Light"/>
                <a:ea typeface="Segoe UI" pitchFamily="34" charset="0"/>
                <a:cs typeface="Segoe UI" pitchFamily="34" charset="0"/>
              </a:rPr>
              <a:t>Infrastructure Services</a:t>
            </a:r>
          </a:p>
        </p:txBody>
      </p:sp>
      <p:sp>
        <p:nvSpPr>
          <p:cNvPr id="31" name="Rectangle 30"/>
          <p:cNvSpPr/>
          <p:nvPr/>
        </p:nvSpPr>
        <p:spPr bwMode="auto">
          <a:xfrm>
            <a:off x="129002" y="4930616"/>
            <a:ext cx="2628425" cy="78917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3" tIns="45706" rIns="91413" bIns="143388"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ts val="0"/>
              </a:spcBef>
              <a:spcAft>
                <a:spcPts val="0"/>
              </a:spcAft>
              <a:buClrTx/>
              <a:buSzTx/>
              <a:buFontTx/>
              <a:buNone/>
              <a:tabLst/>
              <a:defRPr/>
            </a:pPr>
            <a:r>
              <a:rPr kumimoji="0" lang="en-US" sz="1199"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Compute</a:t>
            </a:r>
          </a:p>
        </p:txBody>
      </p:sp>
      <p:sp>
        <p:nvSpPr>
          <p:cNvPr id="32" name="Rectangle 31"/>
          <p:cNvSpPr/>
          <p:nvPr/>
        </p:nvSpPr>
        <p:spPr bwMode="auto">
          <a:xfrm>
            <a:off x="2938592" y="4930616"/>
            <a:ext cx="2891302" cy="78958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3" tIns="45706" rIns="91413" bIns="143388"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ts val="0"/>
              </a:spcBef>
              <a:spcAft>
                <a:spcPts val="0"/>
              </a:spcAft>
              <a:buClrTx/>
              <a:buSzTx/>
              <a:buFontTx/>
              <a:buNone/>
              <a:tabLst/>
              <a:defRPr/>
            </a:pPr>
            <a:r>
              <a:rPr kumimoji="0" lang="en-US" sz="1199"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Storage</a:t>
            </a:r>
          </a:p>
        </p:txBody>
      </p:sp>
      <p:sp>
        <p:nvSpPr>
          <p:cNvPr id="56" name="Rectangle 55"/>
          <p:cNvSpPr/>
          <p:nvPr/>
        </p:nvSpPr>
        <p:spPr bwMode="auto">
          <a:xfrm>
            <a:off x="-141410" y="5848894"/>
            <a:ext cx="12638335" cy="1097104"/>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91413" rIns="179234" bIns="143388"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ts val="0"/>
              </a:spcBef>
              <a:spcAft>
                <a:spcPts val="0"/>
              </a:spcAft>
              <a:buClrTx/>
              <a:buSzTx/>
              <a:buFontTx/>
              <a:buNone/>
              <a:tabLst/>
              <a:defRPr/>
            </a:pPr>
            <a:r>
              <a:rPr kumimoji="0" lang="en-US" sz="1399"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Datacenter Infrastructure (36 Regions, 6 coming up soon, 6 US Gov/DoD regions)</a:t>
            </a:r>
          </a:p>
        </p:txBody>
      </p:sp>
      <p:grpSp>
        <p:nvGrpSpPr>
          <p:cNvPr id="5" name="Group 4"/>
          <p:cNvGrpSpPr/>
          <p:nvPr/>
        </p:nvGrpSpPr>
        <p:grpSpPr>
          <a:xfrm>
            <a:off x="-249532" y="6292093"/>
            <a:ext cx="12851617" cy="780068"/>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269907" y="534741"/>
            <a:ext cx="3685342" cy="1431039"/>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ts val="0"/>
                </a:spcBef>
                <a:spcAft>
                  <a:spcPts val="0"/>
                </a:spcAft>
                <a:buClrTx/>
                <a:buSzTx/>
                <a:buFontTx/>
                <a:buNone/>
                <a:tabLst/>
                <a:defRPr/>
              </a:pPr>
              <a:r>
                <a:rPr kumimoji="0" lang="en-US" sz="1199"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963" rIns="0" bIns="0" rtlCol="0" anchor="t">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963" rIns="0" bIns="0" rtlCol="0" anchor="t">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963" rIns="0" bIns="0" rtlCol="0" anchor="t">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963" rIns="0" bIns="0" rtlCol="0" anchor="t">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963" rIns="0" bIns="0" rtlCol="0" anchor="t">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963" rIns="0" bIns="0" rtlCol="0" anchor="t">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grpSp>
        <p:nvGrpSpPr>
          <p:cNvPr id="395" name="Group 394"/>
          <p:cNvGrpSpPr/>
          <p:nvPr/>
        </p:nvGrpSpPr>
        <p:grpSpPr>
          <a:xfrm>
            <a:off x="2016274" y="3603633"/>
            <a:ext cx="2405169" cy="840246"/>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3" tIns="143388" rIns="91413" bIns="143388"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ts val="0"/>
                </a:spcBef>
                <a:spcAft>
                  <a:spcPts val="0"/>
                </a:spcAft>
                <a:buClrTx/>
                <a:buSzTx/>
                <a:buFontTx/>
                <a:buNone/>
                <a:tabLst/>
                <a:defRPr/>
              </a:pPr>
              <a:r>
                <a:rPr kumimoji="0" lang="en-US" sz="1199"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Delivery</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grpSp>
      <p:grpSp>
        <p:nvGrpSpPr>
          <p:cNvPr id="387" name="Group 386"/>
          <p:cNvGrpSpPr/>
          <p:nvPr/>
        </p:nvGrpSpPr>
        <p:grpSpPr>
          <a:xfrm>
            <a:off x="4632663" y="2108622"/>
            <a:ext cx="2794957" cy="2335256"/>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ts val="0"/>
                </a:spcBef>
                <a:spcAft>
                  <a:spcPts val="0"/>
                </a:spcAft>
                <a:buClrTx/>
                <a:buSzTx/>
                <a:buFontTx/>
                <a:buNone/>
                <a:tabLst/>
                <a:defRPr/>
              </a:pPr>
              <a:r>
                <a:rPr kumimoji="0" lang="en-US" sz="1199"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Analytics &amp; </a:t>
              </a:r>
              <a:r>
                <a:rPr kumimoji="0" lang="en-US" sz="1199"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IoT</a:t>
              </a:r>
              <a:endParaRPr kumimoji="0" lang="en-US" sz="1199"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34" name="Group 333"/>
          <p:cNvGrpSpPr/>
          <p:nvPr/>
        </p:nvGrpSpPr>
        <p:grpSpPr>
          <a:xfrm>
            <a:off x="561035" y="1638174"/>
            <a:ext cx="1012296" cy="321338"/>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Active</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61034" y="2172200"/>
            <a:ext cx="974296" cy="310933"/>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61036" y="2703891"/>
            <a:ext cx="1008212" cy="337045"/>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61036" y="1185924"/>
            <a:ext cx="999849" cy="347954"/>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61036" y="3195282"/>
            <a:ext cx="1006378" cy="360337"/>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80" name="Group 379"/>
          <p:cNvGrpSpPr/>
          <p:nvPr/>
        </p:nvGrpSpPr>
        <p:grpSpPr>
          <a:xfrm>
            <a:off x="1999101" y="2113252"/>
            <a:ext cx="2426469" cy="1350638"/>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ts val="0"/>
                </a:spcBef>
                <a:spcAft>
                  <a:spcPts val="0"/>
                </a:spcAft>
                <a:buClrTx/>
                <a:buSzTx/>
                <a:buFontTx/>
                <a:buNone/>
                <a:tabLst/>
                <a:defRPr/>
              </a:pPr>
              <a:r>
                <a:rPr kumimoji="0" lang="en-US" sz="1199"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Hybrid</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grpSp>
        <p:nvGrpSpPr>
          <p:cNvPr id="336" name="Group 335"/>
          <p:cNvGrpSpPr/>
          <p:nvPr/>
        </p:nvGrpSpPr>
        <p:grpSpPr>
          <a:xfrm>
            <a:off x="561035" y="3649105"/>
            <a:ext cx="1024359" cy="317183"/>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 /</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438154" y="542043"/>
            <a:ext cx="1569493" cy="3956293"/>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ts val="0"/>
              </a:spcBef>
              <a:spcAft>
                <a:spcPts val="0"/>
              </a:spcAft>
              <a:buClrTx/>
              <a:buSzTx/>
              <a:buFontTx/>
              <a:buNone/>
              <a:tabLst/>
              <a:defRPr/>
            </a:pPr>
            <a:r>
              <a:rPr kumimoji="0" lang="en-US" sz="1199"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Hybrid</a:t>
            </a:r>
          </a:p>
          <a:p>
            <a:pPr marL="0" marR="0" lvl="0" indent="0" algn="ctr" defTabSz="913672" rtl="0" eaLnBrk="1" fontAlgn="base" latinLnBrk="0" hangingPunct="1">
              <a:lnSpc>
                <a:spcPct val="90000"/>
              </a:lnSpc>
              <a:spcBef>
                <a:spcPts val="0"/>
              </a:spcBef>
              <a:spcAft>
                <a:spcPts val="0"/>
              </a:spcAft>
              <a:buClrTx/>
              <a:buSzTx/>
              <a:buFontTx/>
              <a:buNone/>
              <a:tabLst/>
              <a:defRPr/>
            </a:pPr>
            <a:r>
              <a:rPr kumimoji="0" lang="en-US" sz="1199"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Operations</a:t>
            </a:r>
            <a:endParaRPr kumimoji="0" lang="en-US" sz="1299"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grpSp>
        <p:nvGrpSpPr>
          <p:cNvPr id="338" name="Group 337"/>
          <p:cNvGrpSpPr/>
          <p:nvPr/>
        </p:nvGrpSpPr>
        <p:grpSpPr>
          <a:xfrm>
            <a:off x="10696169" y="2262590"/>
            <a:ext cx="1010965" cy="332135"/>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678967" y="4125466"/>
            <a:ext cx="1005459" cy="330935"/>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2056"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673494" y="3685099"/>
            <a:ext cx="1002994" cy="345465"/>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Site</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687734" y="3254746"/>
            <a:ext cx="996694" cy="321073"/>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6023369" y="4930616"/>
            <a:ext cx="6289963" cy="78958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3" tIns="45706" rIns="91413" bIns="143388"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ts val="0"/>
              </a:spcBef>
              <a:spcAft>
                <a:spcPts val="0"/>
              </a:spcAft>
              <a:buClrTx/>
              <a:buSzTx/>
              <a:buFontTx/>
              <a:buNone/>
              <a:tabLst/>
              <a:defRPr/>
            </a:pPr>
            <a:r>
              <a:rPr kumimoji="0" lang="en-US" sz="1199"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Networking</a:t>
            </a:r>
          </a:p>
        </p:txBody>
      </p:sp>
      <p:grpSp>
        <p:nvGrpSpPr>
          <p:cNvPr id="394" name="Group 393"/>
          <p:cNvGrpSpPr/>
          <p:nvPr/>
        </p:nvGrpSpPr>
        <p:grpSpPr>
          <a:xfrm>
            <a:off x="7595406" y="2111173"/>
            <a:ext cx="2738269" cy="2332706"/>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ts val="0"/>
                </a:spcBef>
                <a:spcAft>
                  <a:spcPts val="0"/>
                </a:spcAft>
                <a:buClrTx/>
                <a:buSzTx/>
                <a:buFontTx/>
                <a:buNone/>
                <a:tabLst/>
                <a:defRPr/>
              </a:pPr>
              <a:r>
                <a:rPr kumimoji="0" lang="en-US" sz="1199"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32056"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1184695" y="2720913"/>
            <a:ext cx="69037" cy="3871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337" name="Group 336"/>
          <p:cNvGrpSpPr/>
          <p:nvPr/>
        </p:nvGrpSpPr>
        <p:grpSpPr>
          <a:xfrm>
            <a:off x="10716085" y="1196871"/>
            <a:ext cx="1010992" cy="334224"/>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6071912" y="5230823"/>
            <a:ext cx="843322" cy="346082"/>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672"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Virtual Network</a:t>
              </a:r>
            </a:p>
          </p:txBody>
        </p:sp>
        <p:pic>
          <p:nvPicPr>
            <p:cNvPr id="227" name="Picture 226"/>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640293" y="5217380"/>
            <a:ext cx="812568" cy="359438"/>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672"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Express</a:t>
              </a:r>
            </a:p>
            <a:p>
              <a:pPr marL="0" marR="0" lvl="0" indent="0" algn="l" defTabSz="913672"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Route</a:t>
              </a:r>
            </a:p>
          </p:txBody>
        </p:sp>
        <p:pic>
          <p:nvPicPr>
            <p:cNvPr id="228" name="Picture 227"/>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3004266" y="5230823"/>
            <a:ext cx="915171" cy="363325"/>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672"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95675" y="5230822"/>
            <a:ext cx="834985" cy="363325"/>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672"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925958" y="5230821"/>
            <a:ext cx="835988" cy="363325"/>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672"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48897" y="5236841"/>
            <a:ext cx="807969" cy="355965"/>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672"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Virtual Machines</a:t>
              </a:r>
            </a:p>
          </p:txBody>
        </p:sp>
        <p:pic>
          <p:nvPicPr>
            <p:cNvPr id="235" name="Picture 23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746515" y="1671427"/>
            <a:ext cx="971887" cy="344047"/>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a:stretch>
              <a:fillRect/>
            </a:stretch>
          </p:blipFill>
          <p:spPr>
            <a:xfrm>
              <a:off x="11248838" y="2615973"/>
              <a:ext cx="245456" cy="317924"/>
            </a:xfrm>
            <a:prstGeom prst="rect">
              <a:avLst/>
            </a:prstGeom>
          </p:spPr>
        </p:pic>
      </p:grpSp>
      <p:grpSp>
        <p:nvGrpSpPr>
          <p:cNvPr id="238" name="Group 237"/>
          <p:cNvGrpSpPr/>
          <p:nvPr/>
        </p:nvGrpSpPr>
        <p:grpSpPr>
          <a:xfrm>
            <a:off x="9494264" y="5230490"/>
            <a:ext cx="921381" cy="346328"/>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672"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Traffic Manager</a:t>
              </a:r>
            </a:p>
          </p:txBody>
        </p:sp>
        <p:pic>
          <p:nvPicPr>
            <p:cNvPr id="89" name="Picture 8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371080" y="5230490"/>
            <a:ext cx="870151" cy="346328"/>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672"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grpSp>
      <p:grpSp>
        <p:nvGrpSpPr>
          <p:cNvPr id="339" name="Group 338"/>
          <p:cNvGrpSpPr/>
          <p:nvPr/>
        </p:nvGrpSpPr>
        <p:grpSpPr>
          <a:xfrm>
            <a:off x="10685563" y="2764931"/>
            <a:ext cx="1000633" cy="313881"/>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2001395" y="533199"/>
            <a:ext cx="2107561" cy="1432580"/>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ts val="0"/>
                </a:spcBef>
                <a:spcAft>
                  <a:spcPts val="0"/>
                </a:spcAft>
                <a:buClrTx/>
                <a:buSzTx/>
                <a:buFontTx/>
                <a:buNone/>
                <a:tabLst/>
                <a:defRPr/>
              </a:pPr>
              <a:r>
                <a:rPr kumimoji="0" lang="en-US" sz="1199"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963" rIns="0" bIns="0" rtlCol="0" anchor="t">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963" rIns="0" bIns="0" rtlCol="0" anchor="t">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963" rIns="0" bIns="0" rtlCol="0" anchor="t">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963" rIns="0" bIns="0" rtlCol="0" anchor="t">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grpSp>
      <p:grpSp>
        <p:nvGrpSpPr>
          <p:cNvPr id="375" name="Group 374"/>
          <p:cNvGrpSpPr/>
          <p:nvPr/>
        </p:nvGrpSpPr>
        <p:grpSpPr>
          <a:xfrm>
            <a:off x="8120274" y="533199"/>
            <a:ext cx="2246559" cy="1432580"/>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ts val="0"/>
                </a:spcBef>
                <a:spcAft>
                  <a:spcPts val="0"/>
                </a:spcAft>
                <a:buClrTx/>
                <a:buSzTx/>
                <a:buFontTx/>
                <a:buNone/>
                <a:tabLst/>
                <a:defRPr/>
              </a:pPr>
              <a:r>
                <a:rPr kumimoji="0" lang="en-US" sz="1199"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963" rIns="0" bIns="0" rtlCol="0" anchor="t">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963" rIns="0" bIns="0" rtlCol="0" anchor="t">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963" rIns="0" bIns="0" rtlCol="0" anchor="t">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963" rIns="0" bIns="0" rtlCol="0" anchor="t">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grpSp>
      </p:grpSp>
      <p:grpSp>
        <p:nvGrpSpPr>
          <p:cNvPr id="15" name="Group 14"/>
          <p:cNvGrpSpPr/>
          <p:nvPr/>
        </p:nvGrpSpPr>
        <p:grpSpPr>
          <a:xfrm>
            <a:off x="1527074" y="5236841"/>
            <a:ext cx="861502" cy="355965"/>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672"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grpSp>
        </p:grpSp>
      </p:grpSp>
      <p:grpSp>
        <p:nvGrpSpPr>
          <p:cNvPr id="417" name="Group 416"/>
          <p:cNvGrpSpPr/>
          <p:nvPr/>
        </p:nvGrpSpPr>
        <p:grpSpPr>
          <a:xfrm>
            <a:off x="561035" y="4127639"/>
            <a:ext cx="1008102" cy="309156"/>
            <a:chOff x="559429" y="4065187"/>
            <a:chExt cx="1008388" cy="309244"/>
          </a:xfrm>
        </p:grpSpPr>
        <p:pic>
          <p:nvPicPr>
            <p:cNvPr id="413" name="Picture 412"/>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963" rIns="0" bIns="0" rtlCol="0">
              <a:noAutofit/>
            </a:bodyPr>
            <a:lstStyle/>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32056"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810660" y="5230490"/>
            <a:ext cx="788231" cy="346328"/>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672"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DNS</a:t>
              </a:r>
            </a:p>
          </p:txBody>
        </p:sp>
        <p:pic>
          <p:nvPicPr>
            <p:cNvPr id="4" name="Picture 3"/>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457045" y="5230490"/>
            <a:ext cx="870151" cy="346328"/>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672"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VPN Gateway</a:t>
              </a:r>
            </a:p>
          </p:txBody>
        </p:sp>
        <p:pic>
          <p:nvPicPr>
            <p:cNvPr id="10" name="Picture 9"/>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948863" y="5230823"/>
            <a:ext cx="829385" cy="346082"/>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672"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Load Balancer</a:t>
              </a:r>
            </a:p>
          </p:txBody>
        </p:sp>
        <p:pic>
          <p:nvPicPr>
            <p:cNvPr id="12" name="Picture 11"/>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Tree>
    <p:extLst>
      <p:ext uri="{BB962C8B-B14F-4D97-AF65-F5344CB8AC3E}">
        <p14:creationId xmlns:p14="http://schemas.microsoft.com/office/powerpoint/2010/main" val="89081932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24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556576" y="1359234"/>
            <a:ext cx="7683602" cy="1154217"/>
            <a:chOff x="506550" y="884256"/>
            <a:chExt cx="8959664" cy="1358218"/>
          </a:xfrm>
        </p:grpSpPr>
        <p:cxnSp>
          <p:nvCxnSpPr>
            <p:cNvPr id="4" name="Straight Arrow Connector 3"/>
            <p:cNvCxnSpPr/>
            <p:nvPr/>
          </p:nvCxnSpPr>
          <p:spPr bwMode="auto">
            <a:xfrm rot="16200000" flipV="1">
              <a:off x="362488" y="1542925"/>
              <a:ext cx="1074328" cy="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899651" y="2067230"/>
              <a:ext cx="3784575" cy="112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4750416" y="1949197"/>
              <a:ext cx="1371353" cy="1615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985" eaLnBrk="0" fontAlgn="base" hangingPunct="0">
                <a:spcBef>
                  <a:spcPct val="20000"/>
                </a:spcBef>
                <a:spcAft>
                  <a:spcPct val="0"/>
                </a:spcAft>
                <a:buClr>
                  <a:srgbClr val="000000"/>
                </a:buClr>
              </a:pPr>
              <a:r>
                <a:rPr lang="en-US" sz="1445" i="1" kern="0" dirty="0">
                  <a:solidFill>
                    <a:srgbClr val="FFFFFF">
                      <a:alpha val="99000"/>
                    </a:srgbClr>
                  </a:solidFill>
                </a:rPr>
                <a:t>t</a:t>
              </a:r>
            </a:p>
          </p:txBody>
        </p:sp>
        <p:sp>
          <p:nvSpPr>
            <p:cNvPr id="7" name="Rectangle 6"/>
            <p:cNvSpPr/>
            <p:nvPr/>
          </p:nvSpPr>
          <p:spPr>
            <a:xfrm rot="16200000">
              <a:off x="19419" y="1497041"/>
              <a:ext cx="1232564" cy="258302"/>
            </a:xfrm>
            <a:prstGeom prst="rect">
              <a:avLst/>
            </a:prstGeom>
            <a:ln>
              <a:noFill/>
            </a:ln>
          </p:spPr>
          <p:txBody>
            <a:bodyPr wrap="square" lIns="77703" tIns="38851" rIns="77703" bIns="38851">
              <a:spAutoFit/>
            </a:bodyPr>
            <a:lstStyle/>
            <a:p>
              <a:pPr marL="310747" indent="-310747" algn="ctr" defTabSz="1242985" eaLnBrk="0" fontAlgn="base" hangingPunct="0">
                <a:lnSpc>
                  <a:spcPts val="1087"/>
                </a:lnSpc>
                <a:spcBef>
                  <a:spcPct val="20000"/>
                </a:spcBef>
                <a:spcAft>
                  <a:spcPct val="0"/>
                </a:spcAft>
                <a:buClr>
                  <a:srgbClr val="000000"/>
                </a:buClr>
              </a:pPr>
              <a:r>
                <a:rPr lang="en-US" sz="1190" kern="0" dirty="0">
                  <a:solidFill>
                    <a:srgbClr val="FFFFFF">
                      <a:alpha val="99000"/>
                    </a:srgbClr>
                  </a:solidFill>
                </a:rPr>
                <a:t>Compute </a:t>
              </a:r>
            </a:p>
          </p:txBody>
        </p:sp>
        <p:cxnSp>
          <p:nvCxnSpPr>
            <p:cNvPr id="9" name="Straight Arrow Connector 8"/>
            <p:cNvCxnSpPr/>
            <p:nvPr/>
          </p:nvCxnSpPr>
          <p:spPr bwMode="auto">
            <a:xfrm flipV="1">
              <a:off x="899651" y="1666832"/>
              <a:ext cx="1222772" cy="78440"/>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3329884" y="1641655"/>
              <a:ext cx="1281109" cy="10361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bwMode="auto">
            <a:xfrm rot="5400000" flipH="1" flipV="1">
              <a:off x="2819827" y="1556149"/>
              <a:ext cx="1023652" cy="1878"/>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2073595" y="1232935"/>
              <a:ext cx="1340773" cy="723360"/>
            </a:xfrm>
            <a:prstGeom prst="rect">
              <a:avLst/>
            </a:prstGeom>
            <a:ln>
              <a:noFill/>
            </a:ln>
          </p:spPr>
          <p:txBody>
            <a:bodyPr wrap="square" lIns="77703" tIns="38851" rIns="77703" bIns="38851">
              <a:spAutoFit/>
            </a:bodyPr>
            <a:lstStyle/>
            <a:p>
              <a:pPr marL="310747" indent="-310747" algn="ctr" defTabSz="1242985" eaLnBrk="0" fontAlgn="base" hangingPunct="0">
                <a:lnSpc>
                  <a:spcPts val="1087"/>
                </a:lnSpc>
                <a:spcBef>
                  <a:spcPct val="20000"/>
                </a:spcBef>
                <a:spcAft>
                  <a:spcPct val="0"/>
                </a:spcAft>
                <a:buClr>
                  <a:srgbClr val="000000"/>
                </a:buClr>
              </a:pPr>
              <a:endParaRPr lang="en-US" sz="1105" kern="0" dirty="0">
                <a:solidFill>
                  <a:srgbClr val="FFFFFF">
                    <a:alpha val="99000"/>
                  </a:srgbClr>
                </a:solidFill>
              </a:endParaRPr>
            </a:p>
            <a:p>
              <a:pPr marL="310747" indent="-310747" algn="ctr" defTabSz="1242985" eaLnBrk="0" fontAlgn="base" hangingPunct="0">
                <a:lnSpc>
                  <a:spcPts val="1087"/>
                </a:lnSpc>
                <a:spcAft>
                  <a:spcPts val="816"/>
                </a:spcAft>
                <a:buClr>
                  <a:srgbClr val="000000"/>
                </a:buClr>
              </a:pPr>
              <a:r>
                <a:rPr lang="en-US" sz="1105" kern="0" dirty="0">
                  <a:solidFill>
                    <a:srgbClr val="FFFFFF">
                      <a:alpha val="99000"/>
                    </a:srgbClr>
                  </a:solidFill>
                </a:rPr>
                <a:t>Inactivity</a:t>
              </a:r>
            </a:p>
            <a:p>
              <a:pPr marL="310747" indent="-310747" algn="ctr" defTabSz="1242985" eaLnBrk="0" fontAlgn="base" hangingPunct="0">
                <a:lnSpc>
                  <a:spcPts val="1087"/>
                </a:lnSpc>
                <a:spcAft>
                  <a:spcPts val="816"/>
                </a:spcAft>
                <a:buClr>
                  <a:srgbClr val="000000"/>
                </a:buClr>
              </a:pPr>
              <a:r>
                <a:rPr lang="en-US" sz="1105" kern="0" dirty="0">
                  <a:solidFill>
                    <a:srgbClr val="FFFFFF">
                      <a:alpha val="99000"/>
                    </a:srgbClr>
                  </a:solidFill>
                </a:rPr>
                <a:t>Period </a:t>
              </a:r>
            </a:p>
          </p:txBody>
        </p:sp>
        <p:cxnSp>
          <p:nvCxnSpPr>
            <p:cNvPr id="14" name="Straight Connector 13"/>
            <p:cNvCxnSpPr/>
            <p:nvPr/>
          </p:nvCxnSpPr>
          <p:spPr bwMode="auto">
            <a:xfrm rot="5400000" flipH="1" flipV="1">
              <a:off x="1636244" y="1556149"/>
              <a:ext cx="1023652" cy="1878"/>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nvGrpSpPr>
            <p:cNvPr id="57" name="Group 56"/>
            <p:cNvGrpSpPr/>
            <p:nvPr/>
          </p:nvGrpSpPr>
          <p:grpSpPr>
            <a:xfrm>
              <a:off x="5128636" y="884256"/>
              <a:ext cx="4337578" cy="1155798"/>
              <a:chOff x="342904" y="1278609"/>
              <a:chExt cx="3613707" cy="963165"/>
            </a:xfrm>
          </p:grpSpPr>
          <p:sp>
            <p:nvSpPr>
              <p:cNvPr id="15" name="TextBox 14"/>
              <p:cNvSpPr txBox="1"/>
              <p:nvPr/>
            </p:nvSpPr>
            <p:spPr>
              <a:xfrm>
                <a:off x="342904" y="1278609"/>
                <a:ext cx="3045807" cy="359494"/>
              </a:xfrm>
              <a:prstGeom prst="rect">
                <a:avLst/>
              </a:prstGeom>
              <a:noFill/>
              <a:ln>
                <a:noFill/>
              </a:ln>
            </p:spPr>
            <p:txBody>
              <a:bodyPr wrap="square" lIns="0" tIns="38851" rIns="0" bIns="38851" rtlCol="0">
                <a:spAutoFit/>
              </a:bodyPr>
              <a:lstStyle/>
              <a:p>
                <a:pPr defTabSz="1243037">
                  <a:lnSpc>
                    <a:spcPct val="90000"/>
                  </a:lnSpc>
                  <a:spcBef>
                    <a:spcPct val="20000"/>
                  </a:spcBef>
                </a:pPr>
                <a:r>
                  <a:rPr lang="en-US" sz="2040" kern="0" dirty="0">
                    <a:solidFill>
                      <a:srgbClr val="00AEEF">
                        <a:alpha val="99000"/>
                      </a:srgbClr>
                    </a:solidFill>
                    <a:ea typeface="Segoe UI" pitchFamily="34" charset="0"/>
                    <a:cs typeface="Segoe UI" pitchFamily="34" charset="0"/>
                  </a:rPr>
                  <a:t>On and Off</a:t>
                </a:r>
              </a:p>
            </p:txBody>
          </p:sp>
          <p:sp>
            <p:nvSpPr>
              <p:cNvPr id="16" name="Rectangle 15"/>
              <p:cNvSpPr/>
              <p:nvPr/>
            </p:nvSpPr>
            <p:spPr>
              <a:xfrm>
                <a:off x="342905" y="1692315"/>
                <a:ext cx="3613706" cy="549459"/>
              </a:xfrm>
              <a:prstGeom prst="rect">
                <a:avLst/>
              </a:prstGeom>
              <a:ln>
                <a:noFill/>
              </a:ln>
            </p:spPr>
            <p:txBody>
              <a:bodyPr wrap="square" lIns="0" tIns="0" rIns="0" bIns="0">
                <a:spAutoFit/>
              </a:bodyPr>
              <a:lstStyle/>
              <a:p>
                <a:pPr marL="0" lvl="1" defTabSz="1242883" fontAlgn="base">
                  <a:spcAft>
                    <a:spcPct val="0"/>
                  </a:spcAft>
                </a:pPr>
                <a:r>
                  <a:rPr lang="en-US" sz="1190" kern="0" dirty="0">
                    <a:solidFill>
                      <a:schemeClr val="tx1">
                        <a:alpha val="99000"/>
                      </a:schemeClr>
                    </a:solidFill>
                    <a:ea typeface="Kozuka Gothic Pro R" pitchFamily="34" charset="-128"/>
                  </a:rPr>
                  <a:t>On &amp; off workloads (e.g. batch job)</a:t>
                </a:r>
              </a:p>
              <a:p>
                <a:pPr marL="0" lvl="1" defTabSz="1242883" fontAlgn="base">
                  <a:spcAft>
                    <a:spcPct val="0"/>
                  </a:spcAft>
                </a:pPr>
                <a:r>
                  <a:rPr lang="en-US" sz="1190" kern="0" dirty="0">
                    <a:solidFill>
                      <a:schemeClr val="tx1">
                        <a:alpha val="99000"/>
                      </a:schemeClr>
                    </a:solidFill>
                    <a:ea typeface="Kozuka Gothic Pro R" pitchFamily="34" charset="-128"/>
                  </a:rPr>
                  <a:t>Over provisioned capacity is wasted </a:t>
                </a:r>
              </a:p>
              <a:p>
                <a:pPr marL="0" lvl="1" defTabSz="1242883" fontAlgn="base">
                  <a:spcAft>
                    <a:spcPct val="0"/>
                  </a:spcAft>
                </a:pPr>
                <a:r>
                  <a:rPr lang="en-US" sz="1190" kern="0" dirty="0">
                    <a:solidFill>
                      <a:schemeClr val="tx1">
                        <a:alpha val="99000"/>
                      </a:schemeClr>
                    </a:solidFill>
                    <a:ea typeface="Kozuka Gothic Pro R" pitchFamily="34" charset="-128"/>
                  </a:rPr>
                  <a:t>Time to market can be cumbersome </a:t>
                </a:r>
              </a:p>
            </p:txBody>
          </p:sp>
        </p:grpSp>
      </p:grpSp>
      <p:grpSp>
        <p:nvGrpSpPr>
          <p:cNvPr id="42" name="Group 41"/>
          <p:cNvGrpSpPr/>
          <p:nvPr/>
        </p:nvGrpSpPr>
        <p:grpSpPr>
          <a:xfrm>
            <a:off x="-218754" y="3834311"/>
            <a:ext cx="13178505" cy="1371262"/>
            <a:chOff x="-4420901" y="4078627"/>
            <a:chExt cx="15507730" cy="1613625"/>
          </a:xfrm>
        </p:grpSpPr>
        <p:grpSp>
          <p:nvGrpSpPr>
            <p:cNvPr id="32" name="Group 31"/>
            <p:cNvGrpSpPr/>
            <p:nvPr/>
          </p:nvGrpSpPr>
          <p:grpSpPr>
            <a:xfrm>
              <a:off x="516201" y="4340063"/>
              <a:ext cx="8268359" cy="1352189"/>
              <a:chOff x="516201" y="4340063"/>
              <a:chExt cx="8268359" cy="1352189"/>
            </a:xfrm>
          </p:grpSpPr>
          <p:sp>
            <p:nvSpPr>
              <p:cNvPr id="53" name="Text Placeholder 6"/>
              <p:cNvSpPr txBox="1">
                <a:spLocks/>
              </p:cNvSpPr>
              <p:nvPr/>
            </p:nvSpPr>
            <p:spPr bwMode="auto">
              <a:xfrm>
                <a:off x="4750416" y="5449824"/>
                <a:ext cx="1371353" cy="1615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985" eaLnBrk="0" fontAlgn="base" hangingPunct="0">
                  <a:spcBef>
                    <a:spcPct val="20000"/>
                  </a:spcBef>
                  <a:spcAft>
                    <a:spcPct val="0"/>
                  </a:spcAft>
                  <a:buClr>
                    <a:srgbClr val="000000"/>
                  </a:buClr>
                </a:pPr>
                <a:r>
                  <a:rPr lang="en-US" sz="1445" i="1" kern="0" dirty="0">
                    <a:solidFill>
                      <a:srgbClr val="FFFFFF">
                        <a:alpha val="99000"/>
                      </a:srgbClr>
                    </a:solidFill>
                  </a:rPr>
                  <a:t>t</a:t>
                </a:r>
              </a:p>
            </p:txBody>
          </p:sp>
          <p:grpSp>
            <p:nvGrpSpPr>
              <p:cNvPr id="11" name="Group 10"/>
              <p:cNvGrpSpPr/>
              <p:nvPr/>
            </p:nvGrpSpPr>
            <p:grpSpPr>
              <a:xfrm>
                <a:off x="516201" y="4340063"/>
                <a:ext cx="8268359" cy="1352189"/>
                <a:chOff x="516201" y="4340063"/>
                <a:chExt cx="8268359" cy="1352189"/>
              </a:xfrm>
            </p:grpSpPr>
            <p:grpSp>
              <p:nvGrpSpPr>
                <p:cNvPr id="59" name="Group 58"/>
                <p:cNvGrpSpPr/>
                <p:nvPr/>
              </p:nvGrpSpPr>
              <p:grpSpPr>
                <a:xfrm>
                  <a:off x="5128640" y="4340063"/>
                  <a:ext cx="3655920" cy="1222604"/>
                  <a:chOff x="342905" y="3922776"/>
                  <a:chExt cx="3045807" cy="1018837"/>
                </a:xfrm>
              </p:grpSpPr>
              <p:sp>
                <p:nvSpPr>
                  <p:cNvPr id="22" name="TextBox 21"/>
                  <p:cNvSpPr txBox="1"/>
                  <p:nvPr/>
                </p:nvSpPr>
                <p:spPr>
                  <a:xfrm>
                    <a:off x="342905" y="3922776"/>
                    <a:ext cx="3045807" cy="359494"/>
                  </a:xfrm>
                  <a:prstGeom prst="rect">
                    <a:avLst/>
                  </a:prstGeom>
                  <a:noFill/>
                  <a:ln>
                    <a:noFill/>
                  </a:ln>
                </p:spPr>
                <p:txBody>
                  <a:bodyPr wrap="square" lIns="0" tIns="38851" rIns="0" bIns="38851" rtlCol="0">
                    <a:spAutoFit/>
                  </a:bodyPr>
                  <a:lstStyle/>
                  <a:p>
                    <a:pPr defTabSz="1243037">
                      <a:lnSpc>
                        <a:spcPct val="90000"/>
                      </a:lnSpc>
                      <a:spcBef>
                        <a:spcPct val="20000"/>
                      </a:spcBef>
                    </a:pPr>
                    <a:r>
                      <a:rPr lang="en-US" sz="2040" kern="0" dirty="0">
                        <a:solidFill>
                          <a:srgbClr val="00AEEF">
                            <a:alpha val="99000"/>
                          </a:srgbClr>
                        </a:solidFill>
                        <a:ea typeface="Segoe UI" pitchFamily="34" charset="0"/>
                        <a:cs typeface="Segoe UI" pitchFamily="34" charset="0"/>
                      </a:rPr>
                      <a:t>Unpredictable Bursting</a:t>
                    </a:r>
                  </a:p>
                </p:txBody>
              </p:sp>
              <p:sp>
                <p:nvSpPr>
                  <p:cNvPr id="24" name="Rectangle 23"/>
                  <p:cNvSpPr/>
                  <p:nvPr/>
                </p:nvSpPr>
                <p:spPr>
                  <a:xfrm>
                    <a:off x="342905" y="4392154"/>
                    <a:ext cx="3045807" cy="549459"/>
                  </a:xfrm>
                  <a:prstGeom prst="rect">
                    <a:avLst/>
                  </a:prstGeom>
                  <a:ln>
                    <a:noFill/>
                  </a:ln>
                </p:spPr>
                <p:txBody>
                  <a:bodyPr wrap="square" lIns="0" tIns="0" rIns="0" bIns="0">
                    <a:spAutoFit/>
                  </a:bodyPr>
                  <a:lstStyle/>
                  <a:p>
                    <a:pPr marL="0" lvl="1" defTabSz="1242883" fontAlgn="base">
                      <a:spcAft>
                        <a:spcPct val="0"/>
                      </a:spcAft>
                    </a:pPr>
                    <a:r>
                      <a:rPr lang="en-US" sz="1190" kern="0" dirty="0">
                        <a:solidFill>
                          <a:schemeClr val="tx1">
                            <a:alpha val="99000"/>
                          </a:schemeClr>
                        </a:solidFill>
                        <a:ea typeface="Kozuka Gothic Pro R" pitchFamily="34" charset="-128"/>
                      </a:rPr>
                      <a:t>Unexpected/unplanned peak in demand  </a:t>
                    </a:r>
                  </a:p>
                  <a:p>
                    <a:pPr marL="0" lvl="1" defTabSz="1242883" fontAlgn="base">
                      <a:spcAft>
                        <a:spcPct val="0"/>
                      </a:spcAft>
                    </a:pPr>
                    <a:r>
                      <a:rPr lang="en-US" sz="1190" kern="0" dirty="0">
                        <a:solidFill>
                          <a:schemeClr val="tx1">
                            <a:alpha val="99000"/>
                          </a:schemeClr>
                        </a:solidFill>
                        <a:ea typeface="Kozuka Gothic Pro R" pitchFamily="34" charset="-128"/>
                      </a:rPr>
                      <a:t>Sudden spike impacts performance </a:t>
                    </a:r>
                  </a:p>
                  <a:p>
                    <a:pPr marL="0" lvl="1" defTabSz="1242883" fontAlgn="base">
                      <a:spcAft>
                        <a:spcPct val="0"/>
                      </a:spcAft>
                    </a:pPr>
                    <a:r>
                      <a:rPr lang="en-US" sz="1190" kern="0" dirty="0">
                        <a:solidFill>
                          <a:schemeClr val="tx1">
                            <a:alpha val="99000"/>
                          </a:schemeClr>
                        </a:solidFill>
                        <a:ea typeface="Kozuka Gothic Pro R" pitchFamily="34" charset="-128"/>
                      </a:rPr>
                      <a:t>Can’t over provision for extreme cases </a:t>
                    </a:r>
                  </a:p>
                </p:txBody>
              </p:sp>
            </p:grpSp>
            <p:grpSp>
              <p:nvGrpSpPr>
                <p:cNvPr id="43" name="Group 42"/>
                <p:cNvGrpSpPr/>
                <p:nvPr/>
              </p:nvGrpSpPr>
              <p:grpSpPr>
                <a:xfrm>
                  <a:off x="516201" y="4468822"/>
                  <a:ext cx="4179336" cy="1223430"/>
                  <a:chOff x="789102" y="4550305"/>
                  <a:chExt cx="3481873" cy="1019525"/>
                </a:xfrm>
              </p:grpSpPr>
              <p:cxnSp>
                <p:nvCxnSpPr>
                  <p:cNvPr id="18" name="Straight Arrow Connector 17"/>
                  <p:cNvCxnSpPr/>
                  <p:nvPr/>
                </p:nvCxnSpPr>
                <p:spPr bwMode="auto">
                  <a:xfrm flipH="1" flipV="1">
                    <a:off x="1117985" y="4556078"/>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1117984" y="5442732"/>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388323" y="4951084"/>
                    <a:ext cx="1019525" cy="217968"/>
                  </a:xfrm>
                  <a:prstGeom prst="rect">
                    <a:avLst/>
                  </a:prstGeom>
                  <a:ln>
                    <a:noFill/>
                  </a:ln>
                </p:spPr>
                <p:txBody>
                  <a:bodyPr wrap="square" lIns="77703" tIns="38851" rIns="77703" bIns="38851">
                    <a:spAutoFit/>
                  </a:bodyPr>
                  <a:lstStyle/>
                  <a:p>
                    <a:pPr marL="310747" indent="-310747" algn="ctr" defTabSz="1242985" eaLnBrk="0" fontAlgn="base" hangingPunct="0">
                      <a:lnSpc>
                        <a:spcPts val="1087"/>
                      </a:lnSpc>
                      <a:spcBef>
                        <a:spcPct val="20000"/>
                      </a:spcBef>
                      <a:spcAft>
                        <a:spcPct val="0"/>
                      </a:spcAft>
                      <a:buClr>
                        <a:srgbClr val="000000"/>
                      </a:buClr>
                    </a:pPr>
                    <a:r>
                      <a:rPr lang="en-US" sz="1190" kern="0" dirty="0">
                        <a:solidFill>
                          <a:srgbClr val="FFFFFF">
                            <a:alpha val="99000"/>
                          </a:srgbClr>
                        </a:solidFill>
                      </a:rPr>
                      <a:t>Compute </a:t>
                    </a:r>
                  </a:p>
                </p:txBody>
              </p:sp>
              <p:grpSp>
                <p:nvGrpSpPr>
                  <p:cNvPr id="25" name="Group 24"/>
                  <p:cNvGrpSpPr/>
                  <p:nvPr/>
                </p:nvGrpSpPr>
                <p:grpSpPr>
                  <a:xfrm>
                    <a:off x="1112038" y="4660000"/>
                    <a:ext cx="3152246" cy="492377"/>
                    <a:chOff x="5520892" y="5257417"/>
                    <a:chExt cx="3307216" cy="721360"/>
                  </a:xfrm>
                </p:grpSpPr>
                <p:cxnSp>
                  <p:nvCxnSpPr>
                    <p:cNvPr id="26" name="Straight Arrow Connector 25"/>
                    <p:cNvCxnSpPr/>
                    <p:nvPr/>
                  </p:nvCxnSpPr>
                  <p:spPr bwMode="auto">
                    <a:xfrm>
                      <a:off x="7600265" y="5975286"/>
                      <a:ext cx="1227843" cy="2508"/>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a:off x="5520892" y="5967876"/>
                      <a:ext cx="1168667"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defTabSz="1243037"/>
                      <a:endParaRPr lang="en-US" sz="2465" kern="0" dirty="0">
                        <a:solidFill>
                          <a:srgbClr val="292929"/>
                        </a:solidFill>
                      </a:endParaRPr>
                    </a:p>
                  </p:txBody>
                </p:sp>
              </p:grpSp>
            </p:grpSp>
          </p:grpSp>
        </p:grpSp>
        <p:cxnSp>
          <p:nvCxnSpPr>
            <p:cNvPr id="63" name="Straight Connector 62"/>
            <p:cNvCxnSpPr/>
            <p:nvPr/>
          </p:nvCxnSpPr>
          <p:spPr>
            <a:xfrm>
              <a:off x="-4420901" y="4078627"/>
              <a:ext cx="1550773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481274" y="5310723"/>
            <a:ext cx="13073500" cy="1340784"/>
            <a:chOff x="-6425742" y="5815987"/>
            <a:chExt cx="15384166" cy="1577760"/>
          </a:xfrm>
        </p:grpSpPr>
        <p:grpSp>
          <p:nvGrpSpPr>
            <p:cNvPr id="34" name="Group 33"/>
            <p:cNvGrpSpPr/>
            <p:nvPr/>
          </p:nvGrpSpPr>
          <p:grpSpPr>
            <a:xfrm>
              <a:off x="534117" y="5975363"/>
              <a:ext cx="8424307" cy="1418384"/>
              <a:chOff x="534117" y="5975363"/>
              <a:chExt cx="8424307" cy="1418384"/>
            </a:xfrm>
          </p:grpSpPr>
          <p:sp>
            <p:nvSpPr>
              <p:cNvPr id="54" name="Text Placeholder 6"/>
              <p:cNvSpPr txBox="1">
                <a:spLocks/>
              </p:cNvSpPr>
              <p:nvPr/>
            </p:nvSpPr>
            <p:spPr bwMode="auto">
              <a:xfrm>
                <a:off x="4750416" y="7178736"/>
                <a:ext cx="1371353" cy="21501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985" eaLnBrk="0" fontAlgn="base" hangingPunct="0">
                  <a:spcBef>
                    <a:spcPct val="20000"/>
                  </a:spcBef>
                  <a:spcAft>
                    <a:spcPct val="0"/>
                  </a:spcAft>
                  <a:buClr>
                    <a:srgbClr val="000000"/>
                  </a:buClr>
                </a:pPr>
                <a:r>
                  <a:rPr lang="en-US" sz="1445" i="1" kern="0" dirty="0">
                    <a:solidFill>
                      <a:srgbClr val="FFFFFF">
                        <a:alpha val="99000"/>
                      </a:srgbClr>
                    </a:solidFill>
                  </a:rPr>
                  <a:t>t</a:t>
                </a:r>
              </a:p>
            </p:txBody>
          </p:sp>
          <p:grpSp>
            <p:nvGrpSpPr>
              <p:cNvPr id="21" name="Group 20"/>
              <p:cNvGrpSpPr/>
              <p:nvPr/>
            </p:nvGrpSpPr>
            <p:grpSpPr>
              <a:xfrm>
                <a:off x="534117" y="5975363"/>
                <a:ext cx="8424307" cy="1340860"/>
                <a:chOff x="534117" y="5975363"/>
                <a:chExt cx="8424307" cy="1340860"/>
              </a:xfrm>
            </p:grpSpPr>
            <p:grpSp>
              <p:nvGrpSpPr>
                <p:cNvPr id="60" name="Group 59"/>
                <p:cNvGrpSpPr/>
                <p:nvPr/>
              </p:nvGrpSpPr>
              <p:grpSpPr>
                <a:xfrm>
                  <a:off x="5128639" y="6111111"/>
                  <a:ext cx="3829785" cy="1172655"/>
                  <a:chOff x="342905" y="5195334"/>
                  <a:chExt cx="3190656" cy="977213"/>
                </a:xfrm>
              </p:grpSpPr>
              <p:sp>
                <p:nvSpPr>
                  <p:cNvPr id="44" name="TextBox 43"/>
                  <p:cNvSpPr txBox="1"/>
                  <p:nvPr/>
                </p:nvSpPr>
                <p:spPr>
                  <a:xfrm>
                    <a:off x="342905" y="5195334"/>
                    <a:ext cx="3045807" cy="359494"/>
                  </a:xfrm>
                  <a:prstGeom prst="rect">
                    <a:avLst/>
                  </a:prstGeom>
                  <a:noFill/>
                  <a:ln>
                    <a:noFill/>
                  </a:ln>
                </p:spPr>
                <p:txBody>
                  <a:bodyPr wrap="square" lIns="0" tIns="38851" rIns="0" bIns="38851" rtlCol="0">
                    <a:spAutoFit/>
                  </a:bodyPr>
                  <a:lstStyle/>
                  <a:p>
                    <a:pPr defTabSz="1243037">
                      <a:lnSpc>
                        <a:spcPct val="90000"/>
                      </a:lnSpc>
                      <a:spcBef>
                        <a:spcPct val="20000"/>
                      </a:spcBef>
                    </a:pPr>
                    <a:r>
                      <a:rPr lang="en-US" sz="2040" kern="0" dirty="0">
                        <a:solidFill>
                          <a:srgbClr val="00AEEF">
                            <a:alpha val="99000"/>
                          </a:srgbClr>
                        </a:solidFill>
                        <a:ea typeface="Segoe UI" pitchFamily="34" charset="0"/>
                        <a:cs typeface="Segoe UI" pitchFamily="34" charset="0"/>
                      </a:rPr>
                      <a:t>Predictable Bursting</a:t>
                    </a:r>
                  </a:p>
                </p:txBody>
              </p:sp>
              <p:sp>
                <p:nvSpPr>
                  <p:cNvPr id="45" name="Rectangle 44"/>
                  <p:cNvSpPr/>
                  <p:nvPr/>
                </p:nvSpPr>
                <p:spPr>
                  <a:xfrm>
                    <a:off x="342905" y="5623088"/>
                    <a:ext cx="3190656" cy="549459"/>
                  </a:xfrm>
                  <a:prstGeom prst="rect">
                    <a:avLst/>
                  </a:prstGeom>
                  <a:ln>
                    <a:noFill/>
                  </a:ln>
                </p:spPr>
                <p:txBody>
                  <a:bodyPr wrap="square" lIns="0" tIns="0" rIns="0" bIns="0">
                    <a:spAutoFit/>
                  </a:bodyPr>
                  <a:lstStyle/>
                  <a:p>
                    <a:pPr marL="0" lvl="1" defTabSz="1242883" fontAlgn="base">
                      <a:spcAft>
                        <a:spcPct val="0"/>
                      </a:spcAft>
                    </a:pPr>
                    <a:r>
                      <a:rPr lang="en-US" sz="1190" kern="0" dirty="0">
                        <a:solidFill>
                          <a:schemeClr val="tx1">
                            <a:alpha val="99000"/>
                          </a:schemeClr>
                        </a:solidFill>
                        <a:ea typeface="Kozuka Gothic Pro R" pitchFamily="34" charset="-128"/>
                      </a:rPr>
                      <a:t>Services with micro seasonality trends   </a:t>
                    </a:r>
                  </a:p>
                  <a:p>
                    <a:pPr marL="0" lvl="1" defTabSz="1242883" fontAlgn="base">
                      <a:spcAft>
                        <a:spcPct val="0"/>
                      </a:spcAft>
                    </a:pPr>
                    <a:r>
                      <a:rPr lang="en-US" sz="1190" kern="0" dirty="0">
                        <a:solidFill>
                          <a:schemeClr val="tx1">
                            <a:alpha val="99000"/>
                          </a:schemeClr>
                        </a:solidFill>
                        <a:ea typeface="Kozuka Gothic Pro R" pitchFamily="34" charset="-128"/>
                      </a:rPr>
                      <a:t>Peaks due to periodic increased demand</a:t>
                    </a:r>
                  </a:p>
                  <a:p>
                    <a:pPr marL="0" lvl="1" defTabSz="1242883" fontAlgn="base">
                      <a:spcAft>
                        <a:spcPct val="0"/>
                      </a:spcAft>
                    </a:pPr>
                    <a:r>
                      <a:rPr lang="en-US" sz="1190" kern="0" dirty="0">
                        <a:solidFill>
                          <a:schemeClr val="tx1">
                            <a:alpha val="99000"/>
                          </a:schemeClr>
                        </a:solidFill>
                        <a:ea typeface="Kozuka Gothic Pro R" pitchFamily="34" charset="-128"/>
                      </a:rPr>
                      <a:t>IT complexity and wasted capacity</a:t>
                    </a:r>
                  </a:p>
                </p:txBody>
              </p:sp>
            </p:grpSp>
            <p:grpSp>
              <p:nvGrpSpPr>
                <p:cNvPr id="50" name="Group 49"/>
                <p:cNvGrpSpPr/>
                <p:nvPr/>
              </p:nvGrpSpPr>
              <p:grpSpPr>
                <a:xfrm>
                  <a:off x="534117" y="5975363"/>
                  <a:ext cx="4161046" cy="1340860"/>
                  <a:chOff x="671050" y="5615470"/>
                  <a:chExt cx="3466635" cy="1117383"/>
                </a:xfrm>
              </p:grpSpPr>
              <p:cxnSp>
                <p:nvCxnSpPr>
                  <p:cNvPr id="39" name="Straight Arrow Connector 38"/>
                  <p:cNvCxnSpPr/>
                  <p:nvPr/>
                </p:nvCxnSpPr>
                <p:spPr bwMode="auto">
                  <a:xfrm flipV="1">
                    <a:off x="999934" y="5835406"/>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984695" y="6720306"/>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267764" y="6018756"/>
                    <a:ext cx="1024540" cy="217968"/>
                  </a:xfrm>
                  <a:prstGeom prst="rect">
                    <a:avLst/>
                  </a:prstGeom>
                  <a:ln>
                    <a:noFill/>
                  </a:ln>
                </p:spPr>
                <p:txBody>
                  <a:bodyPr wrap="square" lIns="77703" tIns="38851" rIns="77703" bIns="38851">
                    <a:spAutoFit/>
                  </a:bodyPr>
                  <a:lstStyle/>
                  <a:p>
                    <a:pPr marL="310747" indent="-310747" algn="ctr" defTabSz="1242985" eaLnBrk="0" fontAlgn="base" hangingPunct="0">
                      <a:lnSpc>
                        <a:spcPts val="1087"/>
                      </a:lnSpc>
                      <a:spcBef>
                        <a:spcPct val="20000"/>
                      </a:spcBef>
                      <a:spcAft>
                        <a:spcPct val="0"/>
                      </a:spcAft>
                      <a:buClr>
                        <a:srgbClr val="000000"/>
                      </a:buClr>
                    </a:pPr>
                    <a:r>
                      <a:rPr lang="en-US" sz="1190" kern="0" dirty="0">
                        <a:solidFill>
                          <a:srgbClr val="FFFFFF">
                            <a:alpha val="99000"/>
                          </a:srgbClr>
                        </a:solidFill>
                      </a:rPr>
                      <a:t>Compute </a:t>
                    </a:r>
                  </a:p>
                </p:txBody>
              </p:sp>
              <p:sp>
                <p:nvSpPr>
                  <p:cNvPr id="48" name="Freeform 47"/>
                  <p:cNvSpPr/>
                  <p:nvPr/>
                </p:nvSpPr>
                <p:spPr>
                  <a:xfrm>
                    <a:off x="997841" y="5891755"/>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defTabSz="1243037"/>
                    <a:endParaRPr lang="en-US" sz="2465" kern="0" dirty="0">
                      <a:solidFill>
                        <a:srgbClr val="292929"/>
                      </a:solidFill>
                    </a:endParaRPr>
                  </a:p>
                </p:txBody>
              </p:sp>
              <p:cxnSp>
                <p:nvCxnSpPr>
                  <p:cNvPr id="49" name="Straight Connector 48"/>
                  <p:cNvCxnSpPr/>
                  <p:nvPr/>
                </p:nvCxnSpPr>
                <p:spPr bwMode="auto">
                  <a:xfrm>
                    <a:off x="1023975" y="6266416"/>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cxnSp>
          <p:nvCxnSpPr>
            <p:cNvPr id="64" name="Straight Connector 63"/>
            <p:cNvCxnSpPr/>
            <p:nvPr/>
          </p:nvCxnSpPr>
          <p:spPr>
            <a:xfrm>
              <a:off x="-6425742" y="5815987"/>
              <a:ext cx="1538416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481272" y="2377536"/>
            <a:ext cx="13189005" cy="1393803"/>
            <a:chOff x="-2945986" y="2364377"/>
            <a:chExt cx="15520087" cy="1640150"/>
          </a:xfrm>
        </p:grpSpPr>
        <p:sp>
          <p:nvSpPr>
            <p:cNvPr id="52" name="Text Placeholder 6"/>
            <p:cNvSpPr txBox="1">
              <a:spLocks/>
            </p:cNvSpPr>
            <p:nvPr/>
          </p:nvSpPr>
          <p:spPr bwMode="auto">
            <a:xfrm>
              <a:off x="4750416" y="3749040"/>
              <a:ext cx="1371353" cy="1615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2985" eaLnBrk="0" fontAlgn="base" hangingPunct="0">
                <a:spcBef>
                  <a:spcPct val="20000"/>
                </a:spcBef>
                <a:spcAft>
                  <a:spcPct val="0"/>
                </a:spcAft>
                <a:buClr>
                  <a:srgbClr val="000000"/>
                </a:buClr>
              </a:pPr>
              <a:r>
                <a:rPr lang="en-US" sz="1445" i="1" kern="0" dirty="0">
                  <a:solidFill>
                    <a:srgbClr val="FFFFFF">
                      <a:alpha val="99000"/>
                    </a:srgbClr>
                  </a:solidFill>
                </a:rPr>
                <a:t>t</a:t>
              </a:r>
            </a:p>
          </p:txBody>
        </p:sp>
        <p:grpSp>
          <p:nvGrpSpPr>
            <p:cNvPr id="8" name="Group 7"/>
            <p:cNvGrpSpPr/>
            <p:nvPr/>
          </p:nvGrpSpPr>
          <p:grpSpPr>
            <a:xfrm>
              <a:off x="504888" y="2635457"/>
              <a:ext cx="8367585" cy="1369070"/>
              <a:chOff x="504888" y="2635457"/>
              <a:chExt cx="8367585" cy="1369070"/>
            </a:xfrm>
          </p:grpSpPr>
          <p:grpSp>
            <p:nvGrpSpPr>
              <p:cNvPr id="58" name="Group 57"/>
              <p:cNvGrpSpPr/>
              <p:nvPr/>
            </p:nvGrpSpPr>
            <p:grpSpPr>
              <a:xfrm>
                <a:off x="5128637" y="2635457"/>
                <a:ext cx="3743836" cy="1165634"/>
                <a:chOff x="342905" y="2530549"/>
                <a:chExt cx="3119051" cy="971362"/>
              </a:xfrm>
            </p:grpSpPr>
            <p:sp>
              <p:nvSpPr>
                <p:cNvPr id="35" name="TextBox 34"/>
                <p:cNvSpPr txBox="1"/>
                <p:nvPr/>
              </p:nvSpPr>
              <p:spPr>
                <a:xfrm>
                  <a:off x="342905" y="2530549"/>
                  <a:ext cx="3119051" cy="359494"/>
                </a:xfrm>
                <a:prstGeom prst="rect">
                  <a:avLst/>
                </a:prstGeom>
                <a:noFill/>
                <a:ln>
                  <a:noFill/>
                </a:ln>
              </p:spPr>
              <p:txBody>
                <a:bodyPr wrap="square" lIns="0" tIns="38851" rIns="0" bIns="38851" rtlCol="0">
                  <a:spAutoFit/>
                </a:bodyPr>
                <a:lstStyle/>
                <a:p>
                  <a:pPr defTabSz="1243037">
                    <a:lnSpc>
                      <a:spcPct val="90000"/>
                    </a:lnSpc>
                    <a:spcBef>
                      <a:spcPct val="20000"/>
                    </a:spcBef>
                  </a:pPr>
                  <a:r>
                    <a:rPr lang="en-US" sz="2040" kern="0" dirty="0">
                      <a:solidFill>
                        <a:srgbClr val="00AEEF">
                          <a:alpha val="99000"/>
                        </a:srgbClr>
                      </a:solidFill>
                      <a:ea typeface="Segoe UI" pitchFamily="34" charset="0"/>
                      <a:cs typeface="Segoe UI" pitchFamily="34" charset="0"/>
                    </a:rPr>
                    <a:t>Growing Fast</a:t>
                  </a:r>
                </a:p>
              </p:txBody>
            </p:sp>
            <p:sp>
              <p:nvSpPr>
                <p:cNvPr id="36" name="Rectangle 35"/>
                <p:cNvSpPr/>
                <p:nvPr/>
              </p:nvSpPr>
              <p:spPr>
                <a:xfrm>
                  <a:off x="342905" y="2952452"/>
                  <a:ext cx="3119051" cy="549459"/>
                </a:xfrm>
                <a:prstGeom prst="rect">
                  <a:avLst/>
                </a:prstGeom>
                <a:ln>
                  <a:noFill/>
                </a:ln>
              </p:spPr>
              <p:txBody>
                <a:bodyPr wrap="square" lIns="0" tIns="0" rIns="0" bIns="0">
                  <a:spAutoFit/>
                </a:bodyPr>
                <a:lstStyle/>
                <a:p>
                  <a:pPr marL="0" lvl="1" defTabSz="1242883" fontAlgn="base">
                    <a:spcAft>
                      <a:spcPct val="0"/>
                    </a:spcAft>
                  </a:pPr>
                  <a:r>
                    <a:rPr lang="en-US" sz="1190" kern="0" dirty="0">
                      <a:solidFill>
                        <a:schemeClr val="tx1">
                          <a:alpha val="99000"/>
                        </a:schemeClr>
                      </a:solidFill>
                      <a:ea typeface="Kozuka Gothic Pro R" pitchFamily="34" charset="-128"/>
                    </a:rPr>
                    <a:t>Successful services needs to grow/scale   </a:t>
                  </a:r>
                </a:p>
                <a:p>
                  <a:pPr marL="0" lvl="1" defTabSz="1242883" fontAlgn="base">
                    <a:spcAft>
                      <a:spcPct val="0"/>
                    </a:spcAft>
                  </a:pPr>
                  <a:r>
                    <a:rPr lang="en-US" sz="1190" kern="0" dirty="0">
                      <a:solidFill>
                        <a:schemeClr val="tx1">
                          <a:alpha val="99000"/>
                        </a:schemeClr>
                      </a:solidFill>
                      <a:ea typeface="Kozuka Gothic Pro R" pitchFamily="34" charset="-128"/>
                    </a:rPr>
                    <a:t>Keeping up w/ growth is big IT challenge </a:t>
                  </a:r>
                </a:p>
                <a:p>
                  <a:pPr marL="0" lvl="1" defTabSz="1242883" fontAlgn="base">
                    <a:spcAft>
                      <a:spcPct val="0"/>
                    </a:spcAft>
                  </a:pPr>
                  <a:r>
                    <a:rPr lang="en-US" sz="1190" kern="0" dirty="0">
                      <a:solidFill>
                        <a:schemeClr val="tx1">
                          <a:alpha val="99000"/>
                        </a:schemeClr>
                      </a:solidFill>
                      <a:ea typeface="Kozuka Gothic Pro R" pitchFamily="34" charset="-128"/>
                    </a:rPr>
                    <a:t>Cannot provision hardware fast enough</a:t>
                  </a:r>
                </a:p>
              </p:txBody>
            </p:sp>
          </p:grpSp>
          <p:grpSp>
            <p:nvGrpSpPr>
              <p:cNvPr id="38" name="Group 37"/>
              <p:cNvGrpSpPr/>
              <p:nvPr/>
            </p:nvGrpSpPr>
            <p:grpSpPr>
              <a:xfrm>
                <a:off x="504888" y="2729084"/>
                <a:ext cx="4183512" cy="1275443"/>
                <a:chOff x="799002" y="3079921"/>
                <a:chExt cx="3485352" cy="1062869"/>
              </a:xfrm>
            </p:grpSpPr>
            <p:cxnSp>
              <p:nvCxnSpPr>
                <p:cNvPr id="30" name="Straight Arrow Connector 29"/>
                <p:cNvCxnSpPr/>
                <p:nvPr/>
              </p:nvCxnSpPr>
              <p:spPr bwMode="auto">
                <a:xfrm flipH="1" flipV="1">
                  <a:off x="1127885" y="3079921"/>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1131363" y="3996754"/>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3" name="Rectangle 32"/>
                <p:cNvSpPr/>
                <p:nvPr/>
              </p:nvSpPr>
              <p:spPr>
                <a:xfrm rot="16200000">
                  <a:off x="400511" y="3526332"/>
                  <a:ext cx="1014949" cy="217968"/>
                </a:xfrm>
                <a:prstGeom prst="rect">
                  <a:avLst/>
                </a:prstGeom>
                <a:ln>
                  <a:noFill/>
                </a:ln>
              </p:spPr>
              <p:txBody>
                <a:bodyPr wrap="square" lIns="77703" tIns="38851" rIns="77703" bIns="38851">
                  <a:spAutoFit/>
                </a:bodyPr>
                <a:lstStyle/>
                <a:p>
                  <a:pPr marL="310747" indent="-310747" algn="ctr" defTabSz="1242985" eaLnBrk="0" fontAlgn="base" hangingPunct="0">
                    <a:lnSpc>
                      <a:spcPts val="1087"/>
                    </a:lnSpc>
                    <a:spcBef>
                      <a:spcPct val="20000"/>
                    </a:spcBef>
                    <a:spcAft>
                      <a:spcPct val="0"/>
                    </a:spcAft>
                    <a:buClr>
                      <a:srgbClr val="000000"/>
                    </a:buClr>
                  </a:pPr>
                  <a:r>
                    <a:rPr lang="en-US" sz="1190" kern="0" dirty="0">
                      <a:solidFill>
                        <a:srgbClr val="FFFFFF">
                          <a:alpha val="99000"/>
                        </a:srgbClr>
                      </a:solidFill>
                    </a:rPr>
                    <a:t>Compute </a:t>
                  </a:r>
                </a:p>
              </p:txBody>
            </p:sp>
            <p:sp>
              <p:nvSpPr>
                <p:cNvPr id="37" name="Freeform 36"/>
                <p:cNvSpPr/>
                <p:nvPr/>
              </p:nvSpPr>
              <p:spPr>
                <a:xfrm>
                  <a:off x="1122045" y="3133426"/>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77703" tIns="38851" rIns="77703" bIns="38851" rtlCol="0" anchor="ctr"/>
                <a:lstStyle/>
                <a:p>
                  <a:pPr algn="ctr" defTabSz="1243037"/>
                  <a:endParaRPr lang="en-US" sz="2465" kern="0" dirty="0">
                    <a:solidFill>
                      <a:srgbClr val="292929"/>
                    </a:solidFill>
                  </a:endParaRPr>
                </a:p>
              </p:txBody>
            </p:sp>
          </p:grpSp>
        </p:grpSp>
        <p:cxnSp>
          <p:nvCxnSpPr>
            <p:cNvPr id="51" name="Straight Connector 50"/>
            <p:cNvCxnSpPr/>
            <p:nvPr/>
          </p:nvCxnSpPr>
          <p:spPr>
            <a:xfrm>
              <a:off x="-2945986" y="2364377"/>
              <a:ext cx="1552008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61" name="Rectangle 60"/>
          <p:cNvSpPr/>
          <p:nvPr/>
        </p:nvSpPr>
        <p:spPr bwMode="auto">
          <a:xfrm>
            <a:off x="12647" y="-48457"/>
            <a:ext cx="12432948" cy="109697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algn="ctr" defTabSz="932211" fontAlgn="base">
              <a:lnSpc>
                <a:spcPct val="90000"/>
              </a:lnSpc>
              <a:spcBef>
                <a:spcPct val="0"/>
              </a:spcBef>
              <a:spcAft>
                <a:spcPct val="0"/>
              </a:spcAft>
              <a:defRPr/>
            </a:pPr>
            <a:endParaRPr lang="en-US" sz="2400" kern="0" dirty="0" err="1">
              <a:solidFill>
                <a:srgbClr val="FFFFFF"/>
              </a:solidFill>
              <a:ea typeface="Segoe UI" pitchFamily="34" charset="0"/>
              <a:cs typeface="Segoe UI" pitchFamily="34" charset="0"/>
            </a:endParaRPr>
          </a:p>
        </p:txBody>
      </p:sp>
      <p:sp>
        <p:nvSpPr>
          <p:cNvPr id="62" name="Title 1"/>
          <p:cNvSpPr txBox="1">
            <a:spLocks/>
          </p:cNvSpPr>
          <p:nvPr/>
        </p:nvSpPr>
        <p:spPr>
          <a:xfrm>
            <a:off x="150950" y="7618"/>
            <a:ext cx="11372309" cy="94614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defTabSz="932754">
              <a:defRPr/>
            </a:pPr>
            <a:r>
              <a:rPr lang="en-US" sz="4000" dirty="0">
                <a:solidFill>
                  <a:srgbClr val="FFFFFF"/>
                </a:solidFill>
              </a:rPr>
              <a:t>A great time to use Azure is when your workloads are…</a:t>
            </a:r>
          </a:p>
        </p:txBody>
      </p:sp>
    </p:spTree>
    <p:extLst>
      <p:ext uri="{BB962C8B-B14F-4D97-AF65-F5344CB8AC3E}">
        <p14:creationId xmlns:p14="http://schemas.microsoft.com/office/powerpoint/2010/main" val="3812704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left)">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p:cNvSpPr/>
          <p:nvPr/>
        </p:nvSpPr>
        <p:spPr bwMode="auto">
          <a:xfrm>
            <a:off x="2502" y="0"/>
            <a:ext cx="12431472" cy="1054068"/>
          </a:xfrm>
          <a:prstGeom prst="rect">
            <a:avLst/>
          </a:prstGeom>
          <a:solidFill>
            <a:srgbClr val="0171B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0" name="Object 29" hidden="1"/>
          <p:cNvGraphicFramePr>
            <a:graphicFrameLocks noChangeAspect="1"/>
          </p:cNvGraphicFramePr>
          <p:nvPr>
            <p:custDataLst>
              <p:tags r:id="rId2"/>
            </p:custDataLst>
            <p:extLst/>
          </p:nvPr>
        </p:nvGraphicFramePr>
        <p:xfrm>
          <a:off x="4970" y="3490"/>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5" imgW="377" imgH="377" progId="TCLayout.ActiveDocument.1">
                  <p:embed/>
                </p:oleObj>
              </mc:Choice>
              <mc:Fallback>
                <p:oleObj name="think-cell Slide" r:id="rId5" imgW="377" imgH="377" progId="TCLayout.ActiveDocument.1">
                  <p:embed/>
                  <p:pic>
                    <p:nvPicPr>
                      <p:cNvPr id="30" name="Object 29" hidden="1"/>
                      <p:cNvPicPr/>
                      <p:nvPr/>
                    </p:nvPicPr>
                    <p:blipFill>
                      <a:blip r:embed="rId6"/>
                      <a:stretch>
                        <a:fillRect/>
                      </a:stretch>
                    </p:blipFill>
                    <p:spPr>
                      <a:xfrm>
                        <a:off x="4970" y="3490"/>
                        <a:ext cx="1587" cy="1587"/>
                      </a:xfrm>
                      <a:prstGeom prst="rect">
                        <a:avLst/>
                      </a:prstGeom>
                    </p:spPr>
                  </p:pic>
                </p:oleObj>
              </mc:Fallback>
            </mc:AlternateContent>
          </a:graphicData>
        </a:graphic>
      </p:graphicFrame>
      <p:sp>
        <p:nvSpPr>
          <p:cNvPr id="179" name="Rectangle 178"/>
          <p:cNvSpPr/>
          <p:nvPr/>
        </p:nvSpPr>
        <p:spPr>
          <a:xfrm>
            <a:off x="504605" y="1217091"/>
            <a:ext cx="11466306" cy="2326549"/>
          </a:xfrm>
          <a:prstGeom prst="rect">
            <a:avLst/>
          </a:prstGeom>
        </p:spPr>
        <p:txBody>
          <a:bodyPr wrap="square" lIns="0" tIns="0" rIns="0" bIns="0" anchor="ctr">
            <a:spAutoFit/>
          </a:bodyPr>
          <a:lstStyle/>
          <a:p>
            <a:pPr defTabSz="913950">
              <a:defRPr/>
            </a:pPr>
            <a:r>
              <a:rPr lang="en-US" sz="2040" dirty="0">
                <a:latin typeface="+mj-lt"/>
              </a:rPr>
              <a:t>Azure’s pay-as-you-go services can quickly scale up or down to match demand, so you only pay for what you use. </a:t>
            </a:r>
          </a:p>
          <a:p>
            <a:pPr defTabSz="913950">
              <a:defRPr/>
            </a:pPr>
            <a:endParaRPr lang="en-US" sz="2040" dirty="0">
              <a:latin typeface="+mj-lt"/>
            </a:endParaRPr>
          </a:p>
          <a:p>
            <a:pPr marL="349724" indent="-349724" defTabSz="913950">
              <a:buFont typeface="Wingdings" panose="05000000000000000000" pitchFamily="2" charset="2"/>
              <a:buChar char="§"/>
              <a:defRPr/>
            </a:pPr>
            <a:r>
              <a:rPr lang="en-US" sz="1836" dirty="0">
                <a:latin typeface="+mj-lt"/>
              </a:rPr>
              <a:t>Per-minute billing </a:t>
            </a:r>
          </a:p>
          <a:p>
            <a:pPr marL="349724" indent="-349724" defTabSz="913950">
              <a:buFont typeface="Wingdings" panose="05000000000000000000" pitchFamily="2" charset="2"/>
              <a:buChar char="§"/>
              <a:defRPr/>
            </a:pPr>
            <a:r>
              <a:rPr lang="en-US" sz="1836" dirty="0">
                <a:latin typeface="+mj-lt"/>
              </a:rPr>
              <a:t>Competitor price matching for popular infrastructure services</a:t>
            </a:r>
          </a:p>
          <a:p>
            <a:pPr marL="349724" indent="-349724" defTabSz="913950">
              <a:buFont typeface="Wingdings" panose="05000000000000000000" pitchFamily="2" charset="2"/>
              <a:buChar char="§"/>
              <a:defRPr/>
            </a:pPr>
            <a:r>
              <a:rPr lang="en-US" sz="1836" dirty="0">
                <a:latin typeface="+mj-lt"/>
              </a:rPr>
              <a:t>Vertical and horizontal scaling</a:t>
            </a:r>
          </a:p>
          <a:p>
            <a:pPr marL="349724" indent="-349724" defTabSz="913950">
              <a:buFont typeface="Wingdings" panose="05000000000000000000" pitchFamily="2" charset="2"/>
              <a:buChar char="§"/>
              <a:defRPr/>
            </a:pPr>
            <a:r>
              <a:rPr lang="en-US" sz="1836" dirty="0">
                <a:latin typeface="+mj-lt"/>
              </a:rPr>
              <a:t>Auto Scale by pre-defined thresholds (CPU, response time, queue length) or schedules</a:t>
            </a:r>
          </a:p>
          <a:p>
            <a:pPr defTabSz="913950">
              <a:defRPr/>
            </a:pPr>
            <a:endParaRPr lang="en-US" sz="2040" kern="0" baseline="30000" dirty="0">
              <a:latin typeface="+mj-lt"/>
            </a:endParaRPr>
          </a:p>
        </p:txBody>
      </p:sp>
      <p:sp>
        <p:nvSpPr>
          <p:cNvPr id="121" name="Title 3"/>
          <p:cNvSpPr txBox="1">
            <a:spLocks/>
          </p:cNvSpPr>
          <p:nvPr/>
        </p:nvSpPr>
        <p:spPr>
          <a:xfrm>
            <a:off x="1182867" y="193853"/>
            <a:ext cx="10591225" cy="513860"/>
          </a:xfrm>
          <a:prstGeom prst="rect">
            <a:avLst/>
          </a:prstGeom>
        </p:spPr>
        <p:txBody>
          <a:bodyPr vert="horz" wrap="square" lIns="93236" tIns="46618" rIns="93236" bIns="46618"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88" dirty="0">
                <a:solidFill>
                  <a:schemeClr val="bg1"/>
                </a:solidFill>
              </a:rPr>
              <a:t>Scale as you need, pay as you go.</a:t>
            </a:r>
          </a:p>
        </p:txBody>
      </p:sp>
      <p:sp>
        <p:nvSpPr>
          <p:cNvPr id="125" name="Freeform 13"/>
          <p:cNvSpPr>
            <a:spLocks noChangeAspect="1" noEditPoints="1"/>
          </p:cNvSpPr>
          <p:nvPr/>
        </p:nvSpPr>
        <p:spPr bwMode="auto">
          <a:xfrm>
            <a:off x="389379" y="313689"/>
            <a:ext cx="616110" cy="42668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nvGrpSpPr>
          <p:cNvPr id="11" name="Group 10"/>
          <p:cNvGrpSpPr/>
          <p:nvPr/>
        </p:nvGrpSpPr>
        <p:grpSpPr>
          <a:xfrm>
            <a:off x="1165650" y="3520881"/>
            <a:ext cx="9358528" cy="2926853"/>
            <a:chOff x="1140446" y="3452158"/>
            <a:chExt cx="9175860" cy="2869724"/>
          </a:xfrm>
        </p:grpSpPr>
        <p:pic>
          <p:nvPicPr>
            <p:cNvPr id="5" name="Picture 4"/>
            <p:cNvPicPr>
              <a:picLocks noChangeAspect="1"/>
            </p:cNvPicPr>
            <p:nvPr/>
          </p:nvPicPr>
          <p:blipFill>
            <a:blip r:embed="rId7"/>
            <a:stretch>
              <a:fillRect/>
            </a:stretch>
          </p:blipFill>
          <p:spPr>
            <a:xfrm>
              <a:off x="1563697" y="3889707"/>
              <a:ext cx="3435527" cy="2432175"/>
            </a:xfrm>
            <a:prstGeom prst="rect">
              <a:avLst/>
            </a:prstGeom>
          </p:spPr>
        </p:pic>
        <p:pic>
          <p:nvPicPr>
            <p:cNvPr id="8" name="Picture 7"/>
            <p:cNvPicPr>
              <a:picLocks noChangeAspect="1"/>
            </p:cNvPicPr>
            <p:nvPr/>
          </p:nvPicPr>
          <p:blipFill>
            <a:blip r:embed="rId8"/>
            <a:stretch>
              <a:fillRect/>
            </a:stretch>
          </p:blipFill>
          <p:spPr>
            <a:xfrm>
              <a:off x="6759436" y="3889707"/>
              <a:ext cx="3556870" cy="2432175"/>
            </a:xfrm>
            <a:prstGeom prst="rect">
              <a:avLst/>
            </a:prstGeom>
          </p:spPr>
        </p:pic>
        <p:sp>
          <p:nvSpPr>
            <p:cNvPr id="9" name="TextBox 8"/>
            <p:cNvSpPr txBox="1"/>
            <p:nvPr/>
          </p:nvSpPr>
          <p:spPr>
            <a:xfrm>
              <a:off x="2486565" y="3452158"/>
              <a:ext cx="2264229" cy="282513"/>
            </a:xfrm>
            <a:prstGeom prst="rect">
              <a:avLst/>
            </a:prstGeom>
            <a:noFill/>
          </p:spPr>
          <p:txBody>
            <a:bodyPr wrap="square" lIns="0" tIns="0" rIns="0" bIns="0" rtlCol="0">
              <a:spAutoFit/>
            </a:bodyPr>
            <a:lstStyle/>
            <a:p>
              <a:r>
                <a:rPr lang="en-US" sz="1836"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Vertical Scaling</a:t>
              </a:r>
            </a:p>
          </p:txBody>
        </p:sp>
        <p:sp>
          <p:nvSpPr>
            <p:cNvPr id="128" name="TextBox 127"/>
            <p:cNvSpPr txBox="1"/>
            <p:nvPr/>
          </p:nvSpPr>
          <p:spPr>
            <a:xfrm>
              <a:off x="7602851" y="3457327"/>
              <a:ext cx="2264229" cy="282513"/>
            </a:xfrm>
            <a:prstGeom prst="rect">
              <a:avLst/>
            </a:prstGeom>
            <a:noFill/>
          </p:spPr>
          <p:txBody>
            <a:bodyPr wrap="square" lIns="0" tIns="0" rIns="0" bIns="0" rtlCol="0">
              <a:spAutoFit/>
            </a:bodyPr>
            <a:lstStyle/>
            <a:p>
              <a:r>
                <a:rPr lang="en-US" sz="1836"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Horizontal Scaling</a:t>
              </a:r>
            </a:p>
          </p:txBody>
        </p:sp>
        <p:sp>
          <p:nvSpPr>
            <p:cNvPr id="10" name="Arrow: Right 9"/>
            <p:cNvSpPr/>
            <p:nvPr/>
          </p:nvSpPr>
          <p:spPr bwMode="auto">
            <a:xfrm>
              <a:off x="1157326" y="3991825"/>
              <a:ext cx="303617" cy="239485"/>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1" name="Arrow: Right 130"/>
            <p:cNvSpPr/>
            <p:nvPr/>
          </p:nvSpPr>
          <p:spPr bwMode="auto">
            <a:xfrm>
              <a:off x="1140446" y="5530339"/>
              <a:ext cx="303617" cy="239485"/>
            </a:xfrm>
            <a:prstGeom prst="rightArrow">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458415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425_TR17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3.xml><?xml version="1.0" encoding="utf-8"?>
<a:theme xmlns:a="http://schemas.openxmlformats.org/drawingml/2006/main" name="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feedback requests</TermName>
          <TermId xmlns="http://schemas.microsoft.com/office/infopath/2007/PartnerControls">00ce1828-98a3-430e-af54-eda270e1be04</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Edouard de Cremiers</DisplayName>
        <AccountId>4438</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cloud applications</TermName>
          <TermId xmlns="http://schemas.microsoft.com/office/infopath/2007/PartnerControls">84f5d7db-9b0a-4ab7-8b87-7a41fbd368ed</TermId>
        </TermInfo>
        <TermInfo xmlns="http://schemas.microsoft.com/office/infopath/2007/PartnerControls">
          <TermName xmlns="http://schemas.microsoft.com/office/infopath/2007/PartnerControls">Xamarin</TermName>
          <TermId xmlns="http://schemas.microsoft.com/office/infopath/2007/PartnerControls">d29d8608-7dd7-419a-86d0-8d12f2699262</TermId>
        </TermInfo>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Media Services solution</TermName>
          <TermId xmlns="http://schemas.microsoft.com/office/infopath/2007/PartnerControls">f2ea6868-f141-4a93-a826-385d2b50c540</TermId>
        </TermInfo>
      </Term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s>
    </i1b478372f814787abd313030b81fcb2>
    <b4224c12c78d42ea9b214de0badf8358 xmlns="230e9df3-be65-4c73-a93b-d1236ebd677e">
      <Terms xmlns="http://schemas.microsoft.com/office/infopath/2007/PartnerControls"/>
    </b4224c12c78d42ea9b214de0badf8358>
    <TaxCatchAll xmlns="230e9df3-be65-4c73-a93b-d1236ebd677e">
      <Value>42</Value>
      <Value>734</Value>
      <Value>30</Value>
      <Value>26</Value>
      <Value>1911</Value>
      <Value>1947</Value>
      <Value>1872</Value>
      <Value>21</Value>
      <Value>20</Value>
      <Value>660</Value>
      <Value>351</Value>
      <Value>1824</Value>
      <Value>5</Value>
      <Value>222</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Info xmlns="http://schemas.microsoft.com/office/infopath/2007/PartnerControls">
          <TermName xmlns="http://schemas.microsoft.com/office/infopath/2007/PartnerControls">Fiscal Year 2017</TermName>
          <TermId xmlns="http://schemas.microsoft.com/office/infopath/2007/PartnerControls">0333f36a-de9c-455f-9424-98bd460c0b2e</TermId>
        </TermInfo>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G01KC-99682991-17298</_dlc_DocId>
    <_dlc_DocIdUrl xmlns="230e9df3-be65-4c73-a93b-d1236ebd677e">
      <Url>https://microsoft.sharepoint.com/sites/Infopedia_G01KC/_layouts/15/DocIdRedir.aspx?ID=G01KC-99682991-17298</Url>
      <Description>G01KC-99682991-17298</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8" ma:contentTypeDescription="A document content type used by Infopedia." ma:contentTypeScope="" ma:versionID="b9c58cf9ffe233d71aca7717c9fab4fd">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08d24206621a984f0f050508855871de"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schemas.microsoft.com/sharepoint/v3"/>
    <ds:schemaRef ds:uri="http://purl.org/dc/elements/1.1/"/>
    <ds:schemaRef ds:uri="http://schemas.microsoft.com/office/infopath/2007/PartnerControls"/>
    <ds:schemaRef ds:uri="230e9df3-be65-4c73-a93b-d1236ebd677e"/>
    <ds:schemaRef ds:uri="http://schemas.openxmlformats.org/package/2006/metadata/core-properties"/>
    <ds:schemaRef ds:uri="http://purl.org/dc/terms/"/>
    <ds:schemaRef ds:uri="2478d1b8-79bf-461f-b8e8-704d21601f1a"/>
    <ds:schemaRef ds:uri="b3bc04a5-d503-43b1-b98c-a8cf663329d9"/>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06AC9B84-CCB8-4420-A85E-E767C90718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79023BC-46A2-4732-B930-46B70FED3F69}">
  <ds:schemaRefs>
    <ds:schemaRef ds:uri="http://schemas.microsoft.com/sharepoint/events"/>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S4_Template</Template>
  <TotalTime>17608</TotalTime>
  <Words>12300</Words>
  <Application>Microsoft Office PowerPoint</Application>
  <PresentationFormat>Custom</PresentationFormat>
  <Paragraphs>1549</Paragraphs>
  <Slides>75</Slides>
  <Notes>75</Notes>
  <HiddenSlides>5</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75</vt:i4>
      </vt:variant>
    </vt:vector>
  </HeadingPairs>
  <TitlesOfParts>
    <vt:vector size="92" baseType="lpstr">
      <vt:lpstr>ＭＳ Ｐゴシック</vt:lpstr>
      <vt:lpstr>ＭＳ Ｐゴシック</vt:lpstr>
      <vt:lpstr>Arial</vt:lpstr>
      <vt:lpstr>Arial Unicode MS</vt:lpstr>
      <vt:lpstr>Calibri</vt:lpstr>
      <vt:lpstr>Kozuka Gothic Pro R</vt:lpstr>
      <vt:lpstr>Segoe Print</vt:lpstr>
      <vt:lpstr>Segoe UI</vt:lpstr>
      <vt:lpstr>Segoe UI Black</vt:lpstr>
      <vt:lpstr>Segoe UI Light</vt:lpstr>
      <vt:lpstr>Segoe UI Semibold</vt:lpstr>
      <vt:lpstr>Segoe UI Semilight</vt:lpstr>
      <vt:lpstr>Wingdings</vt:lpstr>
      <vt:lpstr>2_C+E Deck</vt:lpstr>
      <vt:lpstr>5-30425_TR17_BO_CT_Template_16x9</vt:lpstr>
      <vt:lpstr>Server and Cloud 2013</vt:lpstr>
      <vt:lpstr>think-cell Slide</vt:lpstr>
      <vt:lpstr>Azure Introduction  </vt:lpstr>
      <vt:lpstr>Agenda</vt:lpstr>
      <vt:lpstr>What is Cloud?</vt:lpstr>
      <vt:lpstr>Analogy – “Pizza As A Service”</vt:lpstr>
      <vt:lpstr>Cloud Computing Capabilities</vt:lpstr>
      <vt:lpstr>PowerPoint Presentation</vt:lpstr>
      <vt:lpstr>Why discuss the cloud?</vt:lpstr>
      <vt:lpstr>PowerPoint Presentation</vt:lpstr>
      <vt:lpstr>PowerPoint Presentation</vt:lpstr>
      <vt:lpstr>PowerPoint Presentation</vt:lpstr>
      <vt:lpstr>Virtual Machines in Azure</vt:lpstr>
      <vt:lpstr>PowerPoint Presentation</vt:lpstr>
      <vt:lpstr>PowerPoint Presentation</vt:lpstr>
      <vt:lpstr>PowerPoint Presentation</vt:lpstr>
      <vt:lpstr>Example:</vt:lpstr>
      <vt:lpstr>Storage</vt:lpstr>
      <vt:lpstr>PowerPoint Presentation</vt:lpstr>
      <vt:lpstr>PowerPoint Presentation</vt:lpstr>
      <vt:lpstr>Demo</vt:lpstr>
      <vt:lpstr>Dev/Test in Azure</vt:lpstr>
      <vt:lpstr>PowerPoint Presentation</vt:lpstr>
      <vt:lpstr>PowerPoint Presentation</vt:lpstr>
      <vt:lpstr>PowerPoint Presentation</vt:lpstr>
      <vt:lpstr>Demo</vt:lpstr>
      <vt:lpstr>PaaS</vt:lpstr>
      <vt:lpstr>PowerPoint Presentation</vt:lpstr>
      <vt:lpstr>PowerPoint Presentation</vt:lpstr>
      <vt:lpstr>App Service Features &amp; Capabilities</vt:lpstr>
      <vt:lpstr>Web Apps: more than just hosting</vt:lpstr>
      <vt:lpstr>Mobile Apps: scalable, globally available</vt:lpstr>
      <vt:lpstr>Logic Apps: for easy automation</vt:lpstr>
      <vt:lpstr>API Apps: easily use cloud or custom APIs:</vt:lpstr>
      <vt:lpstr>Demo</vt:lpstr>
      <vt:lpstr>API Management</vt:lpstr>
      <vt:lpstr>The rise of APIs</vt:lpstr>
      <vt:lpstr>Azure API Management</vt:lpstr>
      <vt:lpstr>Azure API Management</vt:lpstr>
      <vt:lpstr>PowerPoint Presentation</vt:lpstr>
      <vt:lpstr>Demo</vt:lpstr>
      <vt:lpstr>Microservices Service Fabric Containers</vt:lpstr>
      <vt:lpstr>Why a microservices approach?</vt:lpstr>
      <vt:lpstr>PowerPoint Presentation</vt:lpstr>
      <vt:lpstr>PowerPoint Presentation</vt:lpstr>
      <vt:lpstr>Azure Service Fabric (PaaS) A platform for reliable, hyperscale, microservice-based applications</vt:lpstr>
      <vt:lpstr>Azure Container Services (IaaS) Create, configure and manage a cluster of VMs to run containers</vt:lpstr>
      <vt:lpstr>Azure Container Services (IaaS) Create, configure and manage a cluster of VMs to run containers</vt:lpstr>
      <vt:lpstr>PowerPoint Presentation</vt:lpstr>
      <vt:lpstr>Demo</vt:lpstr>
      <vt:lpstr>Azure Functions</vt:lpstr>
      <vt:lpstr>Azure Functions</vt:lpstr>
      <vt:lpstr>What is “serverless”</vt:lpstr>
      <vt:lpstr>How is it different</vt:lpstr>
      <vt:lpstr>Benefits of “serverless”</vt:lpstr>
      <vt:lpstr>Signs that a serverless pattern might be useful for a given scenario</vt:lpstr>
      <vt:lpstr>PowerPoint Presentation</vt:lpstr>
      <vt:lpstr>PowerPoint Presentation</vt:lpstr>
      <vt:lpstr>PowerPoint Presentation</vt:lpstr>
      <vt:lpstr>PowerPoint Presentation</vt:lpstr>
      <vt:lpstr>PowerPoint Presentation</vt:lpstr>
      <vt:lpstr>PowerPoint Presentation</vt:lpstr>
      <vt:lpstr>Demo</vt:lpstr>
      <vt:lpstr>Container Services X Service Fabric X Functions</vt:lpstr>
      <vt:lpstr>PowerPoint Presentation</vt:lpstr>
      <vt:lpstr>Flow X Logic Apps X Functions</vt:lpstr>
      <vt:lpstr>Azure Database Options</vt:lpstr>
      <vt:lpstr>PowerPoint Presentation</vt:lpstr>
      <vt:lpstr>Sql Server in the Cloud: Choices… </vt:lpstr>
      <vt:lpstr>SQL Database Service @ 5,000 Feet</vt:lpstr>
      <vt:lpstr>PowerPoint Presentation</vt:lpstr>
      <vt:lpstr>Put your data where your users are </vt:lpstr>
      <vt:lpstr>Developing planet-scale apps comes with  planet-scale challenges</vt:lpstr>
      <vt:lpstr>PowerPoint Presentation</vt:lpstr>
      <vt:lpstr>PowerPoint Presentation</vt:lpstr>
      <vt:lpstr>PowerPoint Presentation</vt:lpstr>
      <vt:lpstr>PowerPoint Presentation</vt:lpstr>
    </vt:vector>
  </TitlesOfParts>
  <Manager>&lt;Comms manager/speech writer&gt;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Applications Solution Pitch Deck</dc:title>
  <dc:subject>S4 Solutions Specialist Summit</dc:subject>
  <dc:creator>Rostonia Thilmany</dc:creator>
  <cp:keywords/>
  <dc:description>Template by: Mitchell Derrey, Silver Fox Productions
Formatting by: 
Event Location: Bellevue, WA
Event Dates: July 22nd - 24th, 2013
Audience Type: Internal SSPs</dc:description>
  <cp:lastModifiedBy>Marcelo Silva (ADM)</cp:lastModifiedBy>
  <cp:revision>357</cp:revision>
  <cp:lastPrinted>2017-09-18T15:31:57Z</cp:lastPrinted>
  <dcterms:created xsi:type="dcterms:W3CDTF">2013-06-20T17:11:06Z</dcterms:created>
  <dcterms:modified xsi:type="dcterms:W3CDTF">2017-09-18T15:42:29Z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645;#S4|db1e230b-d58f-4424-bd38-ac94f2cecef0</vt:lpwstr>
  </property>
  <property fmtid="{D5CDD505-2E9C-101B-9397-08002B2CF9AE}" pid="5" name="Audience">
    <vt:lpwstr>352;#employees|56f02798-ac9e-42de-92e6-b37395b5f857</vt:lpwstr>
  </property>
  <property fmtid="{D5CDD505-2E9C-101B-9397-08002B2CF9AE}" pid="6" name="Campaign">
    <vt:lpwstr/>
  </property>
  <property fmtid="{D5CDD505-2E9C-101B-9397-08002B2CF9AE}" pid="7" name="Event Venue">
    <vt:lpwstr>519;#Hyatt Regency Bellevue|2e1bad98-48c3-407f-8203-258b1eb26eb9</vt:lpwstr>
  </property>
  <property fmtid="{D5CDD505-2E9C-101B-9397-08002B2CF9AE}" pid="8" name="Track">
    <vt:lpwstr/>
  </property>
  <property fmtid="{D5CDD505-2E9C-101B-9397-08002B2CF9AE}" pid="9" name="Event Location">
    <vt:lpwstr>285;#Bellevue|123dcbfb-36f6-4493-90d9-6b60fd95daf2</vt:lpwstr>
  </property>
  <property fmtid="{D5CDD505-2E9C-101B-9397-08002B2CF9AE}" pid="10" name="of67e5d4b76f4a9db8769983fda9cec0">
    <vt:lpwstr/>
  </property>
  <property fmtid="{D5CDD505-2E9C-101B-9397-08002B2CF9AE}" pid="11" name="TaxKeyword">
    <vt:lpwstr/>
  </property>
  <property fmtid="{D5CDD505-2E9C-101B-9397-08002B2CF9AE}" pid="12" name="NewsType">
    <vt:lpwstr/>
  </property>
  <property fmtid="{D5CDD505-2E9C-101B-9397-08002B2CF9AE}" pid="13" name="_dlc_policyId">
    <vt:lpwstr/>
  </property>
  <property fmtid="{D5CDD505-2E9C-101B-9397-08002B2CF9AE}" pid="14" name="Region">
    <vt:lpwstr/>
  </property>
  <property fmtid="{D5CDD505-2E9C-101B-9397-08002B2CF9AE}" pid="15" name="Confidentiality">
    <vt:lpwstr>5;#Microsoft confidential|461efa83-0283-486a-a8d5-943328f3693f</vt:lpwstr>
  </property>
  <property fmtid="{D5CDD505-2E9C-101B-9397-08002B2CF9AE}" pid="16" name="ItemType">
    <vt:lpwstr>351;#feedback requests|00ce1828-98a3-430e-af54-eda270e1be04</vt:lpwstr>
  </property>
  <property fmtid="{D5CDD505-2E9C-101B-9397-08002B2CF9AE}" pid="17" name="ga0c0bf70a6644469c61b3efa7025301">
    <vt:lpwstr/>
  </property>
  <property fmtid="{D5CDD505-2E9C-101B-9397-08002B2CF9AE}" pid="18" name="Industries">
    <vt:lpwstr/>
  </property>
  <property fmtid="{D5CDD505-2E9C-101B-9397-08002B2CF9AE}" pid="19" name="MSProducts">
    <vt:lpwstr/>
  </property>
  <property fmtid="{D5CDD505-2E9C-101B-9397-08002B2CF9AE}" pid="20" name="Competitors">
    <vt:lpwstr/>
  </property>
  <property fmtid="{D5CDD505-2E9C-101B-9397-08002B2CF9AE}" pid="21" name="SMSGDomain">
    <vt:lpwstr>20;#Microsoft Azure Domain|d600a391-d529-4311-892b-2c05c1ab2538;#21;#Cloud and Enterprise|adc2fe87-c79a-4ded-a449-3f86b954069d</vt:lpwstr>
  </property>
  <property fmtid="{D5CDD505-2E9C-101B-9397-08002B2CF9AE}" pid="22" name="ExperienceContentType">
    <vt:lpwstr/>
  </property>
  <property fmtid="{D5CDD505-2E9C-101B-9397-08002B2CF9AE}" pid="23" name="BusinessArchitecture">
    <vt:lpwstr>734;#Media Services solution|f2ea6868-f141-4a93-a826-385d2b50c540</vt:lpwstr>
  </property>
  <property fmtid="{D5CDD505-2E9C-101B-9397-08002B2CF9AE}" pid="24" name="Products">
    <vt:lpwstr>660;#cloud applications|84f5d7db-9b0a-4ab7-8b87-7a41fbd368ed;#1824;#Xamarin|d29d8608-7dd7-419a-86d0-8d12f2699262;#26;#Microsoft Azure|669a3112-5edf-444b-a003-630063601f07</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_docset_NoMedatataSyncRequired">
    <vt:lpwstr>False</vt:lpwstr>
  </property>
  <property fmtid="{D5CDD505-2E9C-101B-9397-08002B2CF9AE}" pid="28" name="e8080b0481964c759b2c36ae49591b31">
    <vt:lpwstr/>
  </property>
  <property fmtid="{D5CDD505-2E9C-101B-9397-08002B2CF9AE}" pid="29" name="Languages">
    <vt:lpwstr/>
  </property>
  <property fmtid="{D5CDD505-2E9C-101B-9397-08002B2CF9AE}" pid="30" name="TechnicalLevel">
    <vt:lpwstr/>
  </property>
  <property fmtid="{D5CDD505-2E9C-101B-9397-08002B2CF9AE}" pid="31" name="Audiences">
    <vt:lpwstr/>
  </property>
  <property fmtid="{D5CDD505-2E9C-101B-9397-08002B2CF9AE}" pid="32" name="ldac8aee9d1f469e8cd8c3f8d6a615f2">
    <vt:lpwstr/>
  </property>
  <property fmtid="{D5CDD505-2E9C-101B-9397-08002B2CF9AE}" pid="33" name="EmployeeRole">
    <vt:lpwstr/>
  </property>
  <property fmtid="{D5CDD505-2E9C-101B-9397-08002B2CF9AE}" pid="34" name="NewsTopic">
    <vt:lpwstr/>
  </property>
  <property fmtid="{D5CDD505-2E9C-101B-9397-08002B2CF9AE}" pid="35" name="Roles">
    <vt:lpwstr/>
  </property>
  <property fmtid="{D5CDD505-2E9C-101B-9397-08002B2CF9AE}" pid="36" name="ItemRetentionFormula">
    <vt:lpwstr/>
  </property>
  <property fmtid="{D5CDD505-2E9C-101B-9397-08002B2CF9AE}" pid="37" name="NewsSource">
    <vt:lpwstr/>
  </property>
  <property fmtid="{D5CDD505-2E9C-101B-9397-08002B2CF9AE}" pid="38" name="SMSGTags">
    <vt:lpwstr/>
  </property>
  <property fmtid="{D5CDD505-2E9C-101B-9397-08002B2CF9AE}" pid="39" name="_dlc_DocIdItemGuid">
    <vt:lpwstr>b74381b1-8643-4011-b527-920e8f5a7e74</vt:lpwstr>
  </property>
  <property fmtid="{D5CDD505-2E9C-101B-9397-08002B2CF9AE}" pid="40" name="MSPhysicalGeography">
    <vt:lpwstr/>
  </property>
  <property fmtid="{D5CDD505-2E9C-101B-9397-08002B2CF9AE}" pid="41" name="j3562c58ee414e028925bc902cfc01a1">
    <vt:lpwstr/>
  </property>
  <property fmtid="{D5CDD505-2E9C-101B-9397-08002B2CF9AE}" pid="42" name="EnterpriseDomainTags">
    <vt:lpwstr/>
  </property>
  <property fmtid="{D5CDD505-2E9C-101B-9397-08002B2CF9AE}" pid="43" name="Segments">
    <vt:lpwstr/>
  </property>
  <property fmtid="{D5CDD505-2E9C-101B-9397-08002B2CF9AE}" pid="44" name="ActivitiesAndPrograms">
    <vt:lpwstr>1872;#Cloud Application Development|3a7aceec-a821-419b-a538-072d1024ae27;#1947;#Priority Solution Areas|c23d8183-ce20-44cd-b13b-640d45c2d6c2</vt:lpwstr>
  </property>
  <property fmtid="{D5CDD505-2E9C-101B-9397-08002B2CF9AE}" pid="45" name="Partners">
    <vt:lpwstr/>
  </property>
  <property fmtid="{D5CDD505-2E9C-101B-9397-08002B2CF9AE}" pid="46" name="la4444b61d19467597d63190b69ac227">
    <vt:lpwstr/>
  </property>
  <property fmtid="{D5CDD505-2E9C-101B-9397-08002B2CF9AE}" pid="47" name="Topics">
    <vt:lpwstr>30;#hub subset|c6bfd112-b986-4a0a-aa8d-90e767bfdfa6;#1911;#Fiscal Year 2017|0333f36a-de9c-455f-9424-98bd460c0b2e;#222;#readiness|0bad9107-5243-4424-8599-de9537dda9af</vt:lpwstr>
  </property>
  <property fmtid="{D5CDD505-2E9C-101B-9397-08002B2CF9AE}" pid="48" name="Groups">
    <vt:lpwstr>42;#Cloud and Enterprise Marketing Group|4f75e184-e5aa-4234-a07f-b032d60df254</vt:lpwstr>
  </property>
  <property fmtid="{D5CDD505-2E9C-101B-9397-08002B2CF9AE}" pid="49" name="MSIP_Label_f42aa342-8706-4288-bd11-ebb85995028c_Enabled">
    <vt:lpwstr>True</vt:lpwstr>
  </property>
  <property fmtid="{D5CDD505-2E9C-101B-9397-08002B2CF9AE}" pid="50" name="MSIP_Label_f42aa342-8706-4288-bd11-ebb85995028c_SiteId">
    <vt:lpwstr>72f988bf-86f1-41af-91ab-2d7cd011db47</vt:lpwstr>
  </property>
  <property fmtid="{D5CDD505-2E9C-101B-9397-08002B2CF9AE}" pid="51" name="MSIP_Label_f42aa342-8706-4288-bd11-ebb85995028c_Ref">
    <vt:lpwstr>https://api.informationprotection.azure.com/api/72f988bf-86f1-41af-91ab-2d7cd011db47</vt:lpwstr>
  </property>
  <property fmtid="{D5CDD505-2E9C-101B-9397-08002B2CF9AE}" pid="52" name="MSIP_Label_f42aa342-8706-4288-bd11-ebb85995028c_Owner">
    <vt:lpwstr>marcelos@microsoft.com</vt:lpwstr>
  </property>
  <property fmtid="{D5CDD505-2E9C-101B-9397-08002B2CF9AE}" pid="53" name="MSIP_Label_f42aa342-8706-4288-bd11-ebb85995028c_SetDate">
    <vt:lpwstr>2017-09-18T10:29:14.6962367-05:00</vt:lpwstr>
  </property>
  <property fmtid="{D5CDD505-2E9C-101B-9397-08002B2CF9AE}" pid="54" name="MSIP_Label_f42aa342-8706-4288-bd11-ebb85995028c_Name">
    <vt:lpwstr>General</vt:lpwstr>
  </property>
  <property fmtid="{D5CDD505-2E9C-101B-9397-08002B2CF9AE}" pid="55" name="MSIP_Label_f42aa342-8706-4288-bd11-ebb85995028c_Application">
    <vt:lpwstr>Microsoft Azure Information Protection</vt:lpwstr>
  </property>
  <property fmtid="{D5CDD505-2E9C-101B-9397-08002B2CF9AE}" pid="56" name="MSIP_Label_f42aa342-8706-4288-bd11-ebb85995028c_Extended_MSFT_Method">
    <vt:lpwstr>Automatic</vt:lpwstr>
  </property>
  <property fmtid="{D5CDD505-2E9C-101B-9397-08002B2CF9AE}" pid="57" name="Sensitivity">
    <vt:lpwstr>General</vt:lpwstr>
  </property>
</Properties>
</file>